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58" r:id="rId5"/>
    <p:sldId id="1455" r:id="rId6"/>
    <p:sldId id="1445" r:id="rId7"/>
    <p:sldId id="1447" r:id="rId8"/>
    <p:sldId id="1450" r:id="rId9"/>
    <p:sldId id="1442" r:id="rId10"/>
    <p:sldId id="1417" r:id="rId11"/>
    <p:sldId id="1444" r:id="rId12"/>
    <p:sldId id="450" r:id="rId13"/>
    <p:sldId id="1456" r:id="rId14"/>
    <p:sldId id="1453" r:id="rId15"/>
    <p:sldId id="1461" r:id="rId16"/>
    <p:sldId id="1462" r:id="rId17"/>
    <p:sldId id="1466" r:id="rId18"/>
    <p:sldId id="1467" r:id="rId19"/>
    <p:sldId id="1436" r:id="rId20"/>
    <p:sldId id="1457" r:id="rId21"/>
    <p:sldId id="1468" r:id="rId22"/>
    <p:sldId id="1458" r:id="rId23"/>
    <p:sldId id="1459" r:id="rId24"/>
    <p:sldId id="1460" r:id="rId25"/>
    <p:sldId id="1463" r:id="rId26"/>
    <p:sldId id="1469" r:id="rId27"/>
    <p:sldId id="282" r:id="rId28"/>
    <p:sldId id="1465" r:id="rId29"/>
    <p:sldId id="270" r:id="rId30"/>
    <p:sldId id="257" r:id="rId31"/>
    <p:sldId id="264" r:id="rId32"/>
    <p:sldId id="281" r:id="rId33"/>
    <p:sldId id="261" r:id="rId34"/>
    <p:sldId id="262" r:id="rId35"/>
    <p:sldId id="260" r:id="rId36"/>
    <p:sldId id="263" r:id="rId37"/>
  </p:sldIdLst>
  <p:sldSz cx="9144000" cy="5143500" type="screen16x9"/>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B25"/>
    <a:srgbClr val="E2EEF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p:cViewPr varScale="1">
        <p:scale>
          <a:sx n="154" d="100"/>
          <a:sy n="154" d="100"/>
        </p:scale>
        <p:origin x="168" y="198"/>
      </p:cViewPr>
      <p:guideLst>
        <p:guide orient="horz" pos="2160"/>
        <p:guide pos="2880"/>
        <p:guide orient="horz" pos="162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70" y="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417C6A-1AE5-4618-A5C1-3EE03531E4ED}" type="doc">
      <dgm:prSet loTypeId="urn:microsoft.com/office/officeart/2005/8/layout/equation2" loCatId="process" qsTypeId="urn:microsoft.com/office/officeart/2005/8/quickstyle/simple5" qsCatId="simple" csTypeId="urn:microsoft.com/office/officeart/2005/8/colors/colorful2" csCatId="colorful" phldr="1"/>
      <dgm:spPr/>
    </dgm:pt>
    <dgm:pt modelId="{FDABF174-DAF8-4330-94CE-81E118CC2F2D}">
      <dgm:prSet phldrT="[Text]"/>
      <dgm:spPr/>
      <dgm:t>
        <a:bodyPr/>
        <a:lstStyle/>
        <a:p>
          <a:r>
            <a:rPr lang="sv-SE" dirty="0"/>
            <a:t>EPBD</a:t>
          </a:r>
        </a:p>
      </dgm:t>
    </dgm:pt>
    <dgm:pt modelId="{E5123CD8-C78A-479E-A4AE-5762D63193DF}" type="parTrans" cxnId="{4019352D-8EC2-49D1-B9C8-20518FF04CC6}">
      <dgm:prSet/>
      <dgm:spPr/>
      <dgm:t>
        <a:bodyPr/>
        <a:lstStyle/>
        <a:p>
          <a:endParaRPr lang="sv-SE"/>
        </a:p>
      </dgm:t>
    </dgm:pt>
    <dgm:pt modelId="{4C9FEB0B-CA5A-41C1-ADDD-8A57B8D6316A}" type="sibTrans" cxnId="{4019352D-8EC2-49D1-B9C8-20518FF04CC6}">
      <dgm:prSet/>
      <dgm:spPr/>
      <dgm:t>
        <a:bodyPr/>
        <a:lstStyle/>
        <a:p>
          <a:endParaRPr lang="sv-SE"/>
        </a:p>
      </dgm:t>
    </dgm:pt>
    <dgm:pt modelId="{10B70C03-3CBB-4A1C-944A-BBAA9B1AF9B8}">
      <dgm:prSet phldrT="[Text]"/>
      <dgm:spPr/>
      <dgm:t>
        <a:bodyPr/>
        <a:lstStyle/>
        <a:p>
          <a:r>
            <a:rPr lang="sv-SE" dirty="0"/>
            <a:t>MÖBY</a:t>
          </a:r>
        </a:p>
      </dgm:t>
    </dgm:pt>
    <dgm:pt modelId="{0073CC51-8AA6-4270-A8B2-28CC4E87F6FF}" type="parTrans" cxnId="{9843503A-A636-4243-9645-56B9AE19CAFF}">
      <dgm:prSet/>
      <dgm:spPr/>
      <dgm:t>
        <a:bodyPr/>
        <a:lstStyle/>
        <a:p>
          <a:endParaRPr lang="sv-SE"/>
        </a:p>
      </dgm:t>
    </dgm:pt>
    <dgm:pt modelId="{6DD9AD2B-B589-4F2A-93E1-D9B222C4C0EA}" type="sibTrans" cxnId="{9843503A-A636-4243-9645-56B9AE19CAFF}">
      <dgm:prSet/>
      <dgm:spPr/>
      <dgm:t>
        <a:bodyPr/>
        <a:lstStyle/>
        <a:p>
          <a:endParaRPr lang="sv-SE"/>
        </a:p>
      </dgm:t>
    </dgm:pt>
    <dgm:pt modelId="{F42474F6-AFC7-4BC5-8919-9823A1E78CA4}">
      <dgm:prSet phldrT="[Text]"/>
      <dgm:spPr/>
      <dgm:t>
        <a:bodyPr/>
        <a:lstStyle/>
        <a:p>
          <a:r>
            <a:rPr lang="sv-SE" dirty="0"/>
            <a:t>Nya energiregler</a:t>
          </a:r>
        </a:p>
      </dgm:t>
    </dgm:pt>
    <dgm:pt modelId="{384EA429-397A-4877-ADC3-A3AC9E5CE40E}" type="parTrans" cxnId="{A5C42745-E77D-44BF-B86B-CDBC29EB6055}">
      <dgm:prSet/>
      <dgm:spPr/>
      <dgm:t>
        <a:bodyPr/>
        <a:lstStyle/>
        <a:p>
          <a:endParaRPr lang="sv-SE"/>
        </a:p>
      </dgm:t>
    </dgm:pt>
    <dgm:pt modelId="{97B859D7-4CE2-43E0-92CE-823B8D09CD4C}" type="sibTrans" cxnId="{A5C42745-E77D-44BF-B86B-CDBC29EB6055}">
      <dgm:prSet/>
      <dgm:spPr/>
      <dgm:t>
        <a:bodyPr/>
        <a:lstStyle/>
        <a:p>
          <a:endParaRPr lang="sv-SE"/>
        </a:p>
      </dgm:t>
    </dgm:pt>
    <dgm:pt modelId="{51C3BDE7-FCA0-4C09-92A3-07BC3A26C021}" type="pres">
      <dgm:prSet presAssocID="{08417C6A-1AE5-4618-A5C1-3EE03531E4ED}" presName="Name0" presStyleCnt="0">
        <dgm:presLayoutVars>
          <dgm:dir/>
          <dgm:resizeHandles val="exact"/>
        </dgm:presLayoutVars>
      </dgm:prSet>
      <dgm:spPr/>
    </dgm:pt>
    <dgm:pt modelId="{89FB388D-D63C-4BE1-B35C-78631EC42A9D}" type="pres">
      <dgm:prSet presAssocID="{08417C6A-1AE5-4618-A5C1-3EE03531E4ED}" presName="vNodes" presStyleCnt="0"/>
      <dgm:spPr/>
    </dgm:pt>
    <dgm:pt modelId="{66F8EE04-34B3-465A-839E-41C8F6438685}" type="pres">
      <dgm:prSet presAssocID="{FDABF174-DAF8-4330-94CE-81E118CC2F2D}" presName="node" presStyleLbl="node1" presStyleIdx="0" presStyleCnt="3" custLinFactX="5600" custLinFactY="84588" custLinFactNeighborX="100000" custLinFactNeighborY="100000">
        <dgm:presLayoutVars>
          <dgm:bulletEnabled val="1"/>
        </dgm:presLayoutVars>
      </dgm:prSet>
      <dgm:spPr/>
    </dgm:pt>
    <dgm:pt modelId="{C2FD85DB-723B-43A1-9D33-32FB15AF2ED9}" type="pres">
      <dgm:prSet presAssocID="{4C9FEB0B-CA5A-41C1-ADDD-8A57B8D6316A}" presName="spacerT" presStyleCnt="0"/>
      <dgm:spPr/>
    </dgm:pt>
    <dgm:pt modelId="{AA89E747-538A-47A8-AC81-A0DF5A757DAE}" type="pres">
      <dgm:prSet presAssocID="{4C9FEB0B-CA5A-41C1-ADDD-8A57B8D6316A}" presName="sibTrans" presStyleLbl="sibTrans2D1" presStyleIdx="0" presStyleCnt="2"/>
      <dgm:spPr/>
    </dgm:pt>
    <dgm:pt modelId="{61F058AE-1AD1-4FC5-8141-9EC048C58029}" type="pres">
      <dgm:prSet presAssocID="{4C9FEB0B-CA5A-41C1-ADDD-8A57B8D6316A}" presName="spacerB" presStyleCnt="0"/>
      <dgm:spPr/>
    </dgm:pt>
    <dgm:pt modelId="{5238BE9D-4BE2-45EC-82DE-7AF5FC2AA76D}" type="pres">
      <dgm:prSet presAssocID="{10B70C03-3CBB-4A1C-944A-BBAA9B1AF9B8}" presName="node" presStyleLbl="node1" presStyleIdx="1" presStyleCnt="3" custLinFactX="-9367" custLinFactY="-73409" custLinFactNeighborX="-100000" custLinFactNeighborY="-100000">
        <dgm:presLayoutVars>
          <dgm:bulletEnabled val="1"/>
        </dgm:presLayoutVars>
      </dgm:prSet>
      <dgm:spPr/>
    </dgm:pt>
    <dgm:pt modelId="{20F9F687-9AD2-4CD0-B4EB-8D956480031E}" type="pres">
      <dgm:prSet presAssocID="{08417C6A-1AE5-4618-A5C1-3EE03531E4ED}" presName="sibTransLast" presStyleLbl="sibTrans2D1" presStyleIdx="1" presStyleCnt="2"/>
      <dgm:spPr/>
    </dgm:pt>
    <dgm:pt modelId="{6B00B037-4236-49ED-9965-7B24B9E84107}" type="pres">
      <dgm:prSet presAssocID="{08417C6A-1AE5-4618-A5C1-3EE03531E4ED}" presName="connectorText" presStyleLbl="sibTrans2D1" presStyleIdx="1" presStyleCnt="2"/>
      <dgm:spPr/>
    </dgm:pt>
    <dgm:pt modelId="{A0975BAD-D2B8-4753-9433-9DBB07782266}" type="pres">
      <dgm:prSet presAssocID="{08417C6A-1AE5-4618-A5C1-3EE03531E4ED}" presName="lastNode" presStyleLbl="node1" presStyleIdx="2" presStyleCnt="3" custLinFactX="42924" custLinFactNeighborX="100000" custLinFactNeighborY="1447">
        <dgm:presLayoutVars>
          <dgm:bulletEnabled val="1"/>
        </dgm:presLayoutVars>
      </dgm:prSet>
      <dgm:spPr/>
    </dgm:pt>
  </dgm:ptLst>
  <dgm:cxnLst>
    <dgm:cxn modelId="{35C0B422-3080-4267-9BCC-F84674FF03F3}" type="presOf" srcId="{6DD9AD2B-B589-4F2A-93E1-D9B222C4C0EA}" destId="{6B00B037-4236-49ED-9965-7B24B9E84107}" srcOrd="1" destOrd="0" presId="urn:microsoft.com/office/officeart/2005/8/layout/equation2"/>
    <dgm:cxn modelId="{4019352D-8EC2-49D1-B9C8-20518FF04CC6}" srcId="{08417C6A-1AE5-4618-A5C1-3EE03531E4ED}" destId="{FDABF174-DAF8-4330-94CE-81E118CC2F2D}" srcOrd="0" destOrd="0" parTransId="{E5123CD8-C78A-479E-A4AE-5762D63193DF}" sibTransId="{4C9FEB0B-CA5A-41C1-ADDD-8A57B8D6316A}"/>
    <dgm:cxn modelId="{9843503A-A636-4243-9645-56B9AE19CAFF}" srcId="{08417C6A-1AE5-4618-A5C1-3EE03531E4ED}" destId="{10B70C03-3CBB-4A1C-944A-BBAA9B1AF9B8}" srcOrd="1" destOrd="0" parTransId="{0073CC51-8AA6-4270-A8B2-28CC4E87F6FF}" sibTransId="{6DD9AD2B-B589-4F2A-93E1-D9B222C4C0EA}"/>
    <dgm:cxn modelId="{EB97835D-CD02-4765-9C04-272DB147F590}" type="presOf" srcId="{4C9FEB0B-CA5A-41C1-ADDD-8A57B8D6316A}" destId="{AA89E747-538A-47A8-AC81-A0DF5A757DAE}" srcOrd="0" destOrd="0" presId="urn:microsoft.com/office/officeart/2005/8/layout/equation2"/>
    <dgm:cxn modelId="{A5C42745-E77D-44BF-B86B-CDBC29EB6055}" srcId="{08417C6A-1AE5-4618-A5C1-3EE03531E4ED}" destId="{F42474F6-AFC7-4BC5-8919-9823A1E78CA4}" srcOrd="2" destOrd="0" parTransId="{384EA429-397A-4877-ADC3-A3AC9E5CE40E}" sibTransId="{97B859D7-4CE2-43E0-92CE-823B8D09CD4C}"/>
    <dgm:cxn modelId="{27488850-2B2D-4C76-8F55-D01142F9732E}" type="presOf" srcId="{F42474F6-AFC7-4BC5-8919-9823A1E78CA4}" destId="{A0975BAD-D2B8-4753-9433-9DBB07782266}" srcOrd="0" destOrd="0" presId="urn:microsoft.com/office/officeart/2005/8/layout/equation2"/>
    <dgm:cxn modelId="{1D8EFB78-7EB8-4211-A197-FE242D34D7C7}" type="presOf" srcId="{08417C6A-1AE5-4618-A5C1-3EE03531E4ED}" destId="{51C3BDE7-FCA0-4C09-92A3-07BC3A26C021}" srcOrd="0" destOrd="0" presId="urn:microsoft.com/office/officeart/2005/8/layout/equation2"/>
    <dgm:cxn modelId="{D6AAB08A-5EF4-4E0A-B7B0-B6ACAE61F24E}" type="presOf" srcId="{10B70C03-3CBB-4A1C-944A-BBAA9B1AF9B8}" destId="{5238BE9D-4BE2-45EC-82DE-7AF5FC2AA76D}" srcOrd="0" destOrd="0" presId="urn:microsoft.com/office/officeart/2005/8/layout/equation2"/>
    <dgm:cxn modelId="{2D8881B1-A665-4018-85FD-1ACC0A8BCB13}" type="presOf" srcId="{FDABF174-DAF8-4330-94CE-81E118CC2F2D}" destId="{66F8EE04-34B3-465A-839E-41C8F6438685}" srcOrd="0" destOrd="0" presId="urn:microsoft.com/office/officeart/2005/8/layout/equation2"/>
    <dgm:cxn modelId="{F308D8F2-CDCA-4743-96C2-4AFE87172006}" type="presOf" srcId="{6DD9AD2B-B589-4F2A-93E1-D9B222C4C0EA}" destId="{20F9F687-9AD2-4CD0-B4EB-8D956480031E}" srcOrd="0" destOrd="0" presId="urn:microsoft.com/office/officeart/2005/8/layout/equation2"/>
    <dgm:cxn modelId="{D16AE159-140F-4052-86C1-FB524945B26B}" type="presParOf" srcId="{51C3BDE7-FCA0-4C09-92A3-07BC3A26C021}" destId="{89FB388D-D63C-4BE1-B35C-78631EC42A9D}" srcOrd="0" destOrd="0" presId="urn:microsoft.com/office/officeart/2005/8/layout/equation2"/>
    <dgm:cxn modelId="{FBFB3085-D393-4EFE-97BB-B44B641E3976}" type="presParOf" srcId="{89FB388D-D63C-4BE1-B35C-78631EC42A9D}" destId="{66F8EE04-34B3-465A-839E-41C8F6438685}" srcOrd="0" destOrd="0" presId="urn:microsoft.com/office/officeart/2005/8/layout/equation2"/>
    <dgm:cxn modelId="{7ABBB8CB-927A-4389-9B1F-D7C937B7E7C3}" type="presParOf" srcId="{89FB388D-D63C-4BE1-B35C-78631EC42A9D}" destId="{C2FD85DB-723B-43A1-9D33-32FB15AF2ED9}" srcOrd="1" destOrd="0" presId="urn:microsoft.com/office/officeart/2005/8/layout/equation2"/>
    <dgm:cxn modelId="{227DD090-9543-4736-A509-8097F251E52F}" type="presParOf" srcId="{89FB388D-D63C-4BE1-B35C-78631EC42A9D}" destId="{AA89E747-538A-47A8-AC81-A0DF5A757DAE}" srcOrd="2" destOrd="0" presId="urn:microsoft.com/office/officeart/2005/8/layout/equation2"/>
    <dgm:cxn modelId="{1D936D08-E0E8-4264-B5BD-77C460BB7D65}" type="presParOf" srcId="{89FB388D-D63C-4BE1-B35C-78631EC42A9D}" destId="{61F058AE-1AD1-4FC5-8141-9EC048C58029}" srcOrd="3" destOrd="0" presId="urn:microsoft.com/office/officeart/2005/8/layout/equation2"/>
    <dgm:cxn modelId="{55B432DB-D7B8-4389-AD11-88B90D97539E}" type="presParOf" srcId="{89FB388D-D63C-4BE1-B35C-78631EC42A9D}" destId="{5238BE9D-4BE2-45EC-82DE-7AF5FC2AA76D}" srcOrd="4" destOrd="0" presId="urn:microsoft.com/office/officeart/2005/8/layout/equation2"/>
    <dgm:cxn modelId="{1A6C7B2C-16BC-48ED-B1E6-3DF7F706253E}" type="presParOf" srcId="{51C3BDE7-FCA0-4C09-92A3-07BC3A26C021}" destId="{20F9F687-9AD2-4CD0-B4EB-8D956480031E}" srcOrd="1" destOrd="0" presId="urn:microsoft.com/office/officeart/2005/8/layout/equation2"/>
    <dgm:cxn modelId="{0BD5E7F2-7F9A-4265-AFA2-522A5933AF20}" type="presParOf" srcId="{20F9F687-9AD2-4CD0-B4EB-8D956480031E}" destId="{6B00B037-4236-49ED-9965-7B24B9E84107}" srcOrd="0" destOrd="0" presId="urn:microsoft.com/office/officeart/2005/8/layout/equation2"/>
    <dgm:cxn modelId="{8EDD9CE7-4FFF-49E7-80E3-F863C28E21D2}" type="presParOf" srcId="{51C3BDE7-FCA0-4C09-92A3-07BC3A26C021}" destId="{A0975BAD-D2B8-4753-9433-9DBB07782266}"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8EE04-34B3-465A-839E-41C8F6438685}">
      <dsp:nvSpPr>
        <dsp:cNvPr id="0" name=""/>
        <dsp:cNvSpPr/>
      </dsp:nvSpPr>
      <dsp:spPr>
        <a:xfrm>
          <a:off x="3297041" y="1141291"/>
          <a:ext cx="1229895" cy="122989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sv-SE" sz="2100" kern="1200" dirty="0"/>
            <a:t>EPBD</a:t>
          </a:r>
        </a:p>
      </dsp:txBody>
      <dsp:txXfrm>
        <a:off x="3477155" y="1321405"/>
        <a:ext cx="869667" cy="869667"/>
      </dsp:txXfrm>
    </dsp:sp>
    <dsp:sp modelId="{AA89E747-538A-47A8-AC81-A0DF5A757DAE}">
      <dsp:nvSpPr>
        <dsp:cNvPr id="0" name=""/>
        <dsp:cNvSpPr/>
      </dsp:nvSpPr>
      <dsp:spPr>
        <a:xfrm>
          <a:off x="2256549" y="1330842"/>
          <a:ext cx="713339" cy="713339"/>
        </a:xfrm>
        <a:prstGeom prst="mathPlus">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a:off x="2351102" y="1603623"/>
        <a:ext cx="524233" cy="167777"/>
      </dsp:txXfrm>
    </dsp:sp>
    <dsp:sp modelId="{5238BE9D-4BE2-45EC-82DE-7AF5FC2AA76D}">
      <dsp:nvSpPr>
        <dsp:cNvPr id="0" name=""/>
        <dsp:cNvSpPr/>
      </dsp:nvSpPr>
      <dsp:spPr>
        <a:xfrm>
          <a:off x="653171" y="1141328"/>
          <a:ext cx="1229895" cy="1229895"/>
        </a:xfrm>
        <a:prstGeom prst="ellipse">
          <a:avLst/>
        </a:prstGeom>
        <a:gradFill rotWithShape="0">
          <a:gsLst>
            <a:gs pos="0">
              <a:schemeClr val="accent2">
                <a:hueOff val="6061245"/>
                <a:satOff val="16225"/>
                <a:lumOff val="29315"/>
                <a:alphaOff val="0"/>
                <a:shade val="51000"/>
                <a:satMod val="130000"/>
              </a:schemeClr>
            </a:gs>
            <a:gs pos="80000">
              <a:schemeClr val="accent2">
                <a:hueOff val="6061245"/>
                <a:satOff val="16225"/>
                <a:lumOff val="29315"/>
                <a:alphaOff val="0"/>
                <a:shade val="93000"/>
                <a:satMod val="130000"/>
              </a:schemeClr>
            </a:gs>
            <a:gs pos="100000">
              <a:schemeClr val="accent2">
                <a:hueOff val="6061245"/>
                <a:satOff val="16225"/>
                <a:lumOff val="293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sv-SE" sz="2100" kern="1200" dirty="0"/>
            <a:t>MÖBY</a:t>
          </a:r>
        </a:p>
      </dsp:txBody>
      <dsp:txXfrm>
        <a:off x="833285" y="1321442"/>
        <a:ext cx="869667" cy="869667"/>
      </dsp:txXfrm>
    </dsp:sp>
    <dsp:sp modelId="{20F9F687-9AD2-4CD0-B4EB-8D956480031E}">
      <dsp:nvSpPr>
        <dsp:cNvPr id="0" name=""/>
        <dsp:cNvSpPr/>
      </dsp:nvSpPr>
      <dsp:spPr>
        <a:xfrm rot="21574097">
          <a:off x="4835173" y="1508117"/>
          <a:ext cx="653498" cy="457521"/>
        </a:xfrm>
        <a:prstGeom prst="rightArrow">
          <a:avLst>
            <a:gd name="adj1" fmla="val 60000"/>
            <a:gd name="adj2" fmla="val 50000"/>
          </a:avLst>
        </a:prstGeom>
        <a:gradFill rotWithShape="0">
          <a:gsLst>
            <a:gs pos="0">
              <a:schemeClr val="accent2">
                <a:hueOff val="12122489"/>
                <a:satOff val="32450"/>
                <a:lumOff val="58629"/>
                <a:alphaOff val="0"/>
                <a:shade val="51000"/>
                <a:satMod val="130000"/>
              </a:schemeClr>
            </a:gs>
            <a:gs pos="80000">
              <a:schemeClr val="accent2">
                <a:hueOff val="12122489"/>
                <a:satOff val="32450"/>
                <a:lumOff val="58629"/>
                <a:alphaOff val="0"/>
                <a:shade val="93000"/>
                <a:satMod val="130000"/>
              </a:schemeClr>
            </a:gs>
            <a:gs pos="100000">
              <a:schemeClr val="accent2">
                <a:hueOff val="12122489"/>
                <a:satOff val="32450"/>
                <a:lumOff val="586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sv-SE" sz="1700" kern="1200"/>
        </a:p>
      </dsp:txBody>
      <dsp:txXfrm>
        <a:off x="4835175" y="1600138"/>
        <a:ext cx="516242" cy="274513"/>
      </dsp:txXfrm>
    </dsp:sp>
    <dsp:sp modelId="{A0975BAD-D2B8-4753-9433-9DBB07782266}">
      <dsp:nvSpPr>
        <dsp:cNvPr id="0" name=""/>
        <dsp:cNvSpPr/>
      </dsp:nvSpPr>
      <dsp:spPr>
        <a:xfrm>
          <a:off x="5759883" y="493210"/>
          <a:ext cx="2459791" cy="2459791"/>
        </a:xfrm>
        <a:prstGeom prst="ellipse">
          <a:avLst/>
        </a:prstGeom>
        <a:gradFill rotWithShape="0">
          <a:gsLst>
            <a:gs pos="0">
              <a:schemeClr val="accent2">
                <a:hueOff val="12122489"/>
                <a:satOff val="32450"/>
                <a:lumOff val="58629"/>
                <a:alphaOff val="0"/>
                <a:shade val="51000"/>
                <a:satMod val="130000"/>
              </a:schemeClr>
            </a:gs>
            <a:gs pos="80000">
              <a:schemeClr val="accent2">
                <a:hueOff val="12122489"/>
                <a:satOff val="32450"/>
                <a:lumOff val="58629"/>
                <a:alphaOff val="0"/>
                <a:shade val="93000"/>
                <a:satMod val="130000"/>
              </a:schemeClr>
            </a:gs>
            <a:gs pos="100000">
              <a:schemeClr val="accent2">
                <a:hueOff val="12122489"/>
                <a:satOff val="32450"/>
                <a:lumOff val="586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sv-SE" sz="2400" kern="1200" dirty="0"/>
            <a:t>Nya energiregler</a:t>
          </a:r>
        </a:p>
      </dsp:txBody>
      <dsp:txXfrm>
        <a:off x="6120111" y="853438"/>
        <a:ext cx="1739335" cy="173933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B8EA0D0F-8BA2-49EF-ADDD-4DC8DD051B5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C2E2353-D4B5-4FAD-99B7-7D522AC57D33}"/>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35D54B8-9F72-4BDC-B424-7632ACBC307A}" type="datetimeFigureOut">
              <a:rPr lang="sv-SE" smtClean="0"/>
              <a:t>2023-05-22</a:t>
            </a:fld>
            <a:endParaRPr lang="sv-SE"/>
          </a:p>
        </p:txBody>
      </p:sp>
      <p:sp>
        <p:nvSpPr>
          <p:cNvPr id="4" name="Platshållare för sidfot 3">
            <a:extLst>
              <a:ext uri="{FF2B5EF4-FFF2-40B4-BE49-F238E27FC236}">
                <a16:creationId xmlns:a16="http://schemas.microsoft.com/office/drawing/2014/main" id="{CC429611-5A8D-4B99-ADE0-D283358690C2}"/>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2E5D5829-9CB2-4242-BA7F-41BDD973900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5C5895A-E907-4E16-A91D-DE76DEFCCFC4}" type="slidenum">
              <a:rPr lang="sv-SE" smtClean="0"/>
              <a:t>‹#›</a:t>
            </a:fld>
            <a:endParaRPr lang="sv-SE"/>
          </a:p>
        </p:txBody>
      </p:sp>
    </p:spTree>
    <p:extLst>
      <p:ext uri="{BB962C8B-B14F-4D97-AF65-F5344CB8AC3E}">
        <p14:creationId xmlns:p14="http://schemas.microsoft.com/office/powerpoint/2010/main" val="1601857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DC2BA8-AB9C-44C0-BB1D-E36E4FAE8AFA}" type="datetimeFigureOut">
              <a:rPr lang="sv-SE" smtClean="0"/>
              <a:t>2023-05-22</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93F4F4E-35AE-4F13-AA94-8E98E18073F4}" type="slidenum">
              <a:rPr lang="sv-SE" smtClean="0"/>
              <a:t>‹#›</a:t>
            </a:fld>
            <a:endParaRPr lang="sv-SE"/>
          </a:p>
        </p:txBody>
      </p:sp>
    </p:spTree>
    <p:extLst>
      <p:ext uri="{BB962C8B-B14F-4D97-AF65-F5344CB8AC3E}">
        <p14:creationId xmlns:p14="http://schemas.microsoft.com/office/powerpoint/2010/main" val="837174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pågår nu ett arbete på Boverket med att ta fram nya energiregler. Jag ska här på ett övergripande plan berätta om skälen till ändringarna, lite om vilka ändringar som utreds och hur planen ser ut framåt.</a:t>
            </a:r>
          </a:p>
        </p:txBody>
      </p:sp>
      <p:sp>
        <p:nvSpPr>
          <p:cNvPr id="4" name="Platshållare för bildnummer 3"/>
          <p:cNvSpPr>
            <a:spLocks noGrp="1"/>
          </p:cNvSpPr>
          <p:nvPr>
            <p:ph type="sldNum" sz="quarter" idx="5"/>
          </p:nvPr>
        </p:nvSpPr>
        <p:spPr/>
        <p:txBody>
          <a:bodyPr/>
          <a:lstStyle/>
          <a:p>
            <a:fld id="{D93F4F4E-35AE-4F13-AA94-8E98E18073F4}" type="slidenum">
              <a:rPr lang="sv-SE" smtClean="0"/>
              <a:t>2</a:t>
            </a:fld>
            <a:endParaRPr lang="sv-SE"/>
          </a:p>
        </p:txBody>
      </p:sp>
    </p:spTree>
    <p:extLst>
      <p:ext uri="{BB962C8B-B14F-4D97-AF65-F5344CB8AC3E}">
        <p14:creationId xmlns:p14="http://schemas.microsoft.com/office/powerpoint/2010/main" val="93430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några andra regeländringar som skett inom området de senaste åren. Samtliga dessa utom klimatdeklarationerna har sin grund i EU-direktiven. </a:t>
            </a:r>
          </a:p>
          <a:p>
            <a:endParaRPr lang="sv-SE" dirty="0"/>
          </a:p>
          <a:p>
            <a:r>
              <a:rPr lang="sv-SE" dirty="0"/>
              <a:t>Våren 2020 infördes vissa nya bestämmelser i PBF. Bestämmelser om laddningspunkter för elfordon vid byggnader trädde i kraft 2020. Bestämmelser om fastighetsautomation och fastighetsstyrning träder i kraft först 1 januari 2025 </a:t>
            </a:r>
          </a:p>
          <a:p>
            <a:endParaRPr lang="sv-SE" dirty="0"/>
          </a:p>
          <a:p>
            <a:r>
              <a:rPr lang="sv-SE" dirty="0"/>
              <a:t>1 september 2020 trädde ändrade energihushållningsregler i kraft. Ändringarna rörde i huvudsak införandet av viktningsfaktorer och vissa justeringar av kravnivåerna för primärenergital och isolerförmåga (Um). </a:t>
            </a:r>
          </a:p>
          <a:p>
            <a:endParaRPr lang="sv-SE" dirty="0"/>
          </a:p>
          <a:p>
            <a:r>
              <a:rPr lang="sv-SE" dirty="0"/>
              <a:t>Under 2021 infördes krav på inspektion av vissa värme- och ventilations- och luftkonditioneringssystem i föreskrifterna om energideklaration.</a:t>
            </a:r>
          </a:p>
          <a:p>
            <a:endParaRPr lang="sv-SE" dirty="0"/>
          </a:p>
          <a:p>
            <a:r>
              <a:rPr lang="sv-SE" dirty="0"/>
              <a:t>Krav på IMD infördes i omgångar under 2021 och 2022.</a:t>
            </a:r>
          </a:p>
          <a:p>
            <a:r>
              <a:rPr lang="sv-SE" dirty="0"/>
              <a:t>IMD värme i </a:t>
            </a:r>
            <a:r>
              <a:rPr lang="sv-SE" b="0" i="0" dirty="0">
                <a:solidFill>
                  <a:srgbClr val="434343"/>
                </a:solidFill>
                <a:effectLst/>
                <a:latin typeface="Open Sans" panose="020B0606030504020204" pitchFamily="34" charset="0"/>
              </a:rPr>
              <a:t>de flerbostadshus som har sämst energiprestanda.</a:t>
            </a:r>
          </a:p>
          <a:p>
            <a:r>
              <a:rPr lang="sv-SE" b="0" i="0" dirty="0">
                <a:solidFill>
                  <a:srgbClr val="434343"/>
                </a:solidFill>
                <a:effectLst/>
                <a:latin typeface="Open Sans" panose="020B0606030504020204" pitchFamily="34" charset="0"/>
              </a:rPr>
              <a:t>IMD tappvarmvatten i nya flerbostadshus och när systemet för tappvarmvatten väsentligt ändras i befintliga.</a:t>
            </a:r>
          </a:p>
          <a:p>
            <a:endParaRPr lang="sv-SE" b="0" i="0" dirty="0">
              <a:solidFill>
                <a:srgbClr val="434343"/>
              </a:solidFill>
              <a:effectLst/>
              <a:latin typeface="Open Sans" panose="020B0606030504020204" pitchFamily="34" charset="0"/>
            </a:endParaRPr>
          </a:p>
          <a:p>
            <a:r>
              <a:rPr lang="sv-SE" sz="1200" b="0" i="0" kern="1200" dirty="0">
                <a:solidFill>
                  <a:srgbClr val="434343"/>
                </a:solidFill>
                <a:effectLst/>
                <a:latin typeface="Open Sans" panose="020B0606030504020204" pitchFamily="34" charset="0"/>
                <a:ea typeface="+mn-ea"/>
                <a:cs typeface="+mn-cs"/>
              </a:rPr>
              <a:t>Från den 1 januari 2022 måste byggherrar redovisa vilken klimatpåverkan nya byggnader har. Från det datumet trädde nämligen lagen om klimatdeklaration för byggnader i kraft. Boverket har en digital handbok om klimatdeklaration på hemsidan, där mer information om klimatdeklarationen finns. Helt nyligen har även Boverket redovisat ett regeringsuppdrag om hur införande av gränsvärden om klimatpåverkan från byggnader kan påskyndas. </a:t>
            </a:r>
          </a:p>
          <a:p>
            <a:r>
              <a:rPr lang="sv-SE" sz="1200" b="0" i="1" kern="1200" dirty="0">
                <a:solidFill>
                  <a:srgbClr val="434343"/>
                </a:solidFill>
                <a:effectLst/>
                <a:latin typeface="Open Sans" panose="020B0606030504020204" pitchFamily="34" charset="0"/>
                <a:ea typeface="+mn-ea"/>
                <a:cs typeface="+mn-cs"/>
              </a:rPr>
              <a:t>Inte redovisat i skrivande stund.</a:t>
            </a:r>
            <a:endParaRPr lang="sv-SE" sz="1200" b="0" i="0" kern="1200" dirty="0">
              <a:solidFill>
                <a:srgbClr val="434343"/>
              </a:solidFill>
              <a:effectLst/>
              <a:latin typeface="Open Sans" panose="020B0606030504020204" pitchFamily="34" charset="0"/>
              <a:ea typeface="+mn-ea"/>
              <a:cs typeface="+mn-cs"/>
            </a:endParaRPr>
          </a:p>
          <a:p>
            <a:endParaRPr lang="sv-SE" dirty="0"/>
          </a:p>
          <a:p>
            <a:r>
              <a:rPr lang="sv-SE" dirty="0"/>
              <a:t>Mer information om alla dessa ändringar, och annat som hänt inom området på Boverket, går att hitta på boverket.se.</a:t>
            </a:r>
          </a:p>
        </p:txBody>
      </p:sp>
      <p:sp>
        <p:nvSpPr>
          <p:cNvPr id="4" name="Platshållare för bildnummer 3"/>
          <p:cNvSpPr>
            <a:spLocks noGrp="1"/>
          </p:cNvSpPr>
          <p:nvPr>
            <p:ph type="sldNum" sz="quarter" idx="5"/>
          </p:nvPr>
        </p:nvSpPr>
        <p:spPr/>
        <p:txBody>
          <a:bodyPr/>
          <a:lstStyle/>
          <a:p>
            <a:fld id="{D93F4F4E-35AE-4F13-AA94-8E98E18073F4}" type="slidenum">
              <a:rPr lang="sv-SE" smtClean="0"/>
              <a:t>15</a:t>
            </a:fld>
            <a:endParaRPr lang="sv-SE"/>
          </a:p>
        </p:txBody>
      </p:sp>
    </p:spTree>
    <p:extLst>
      <p:ext uri="{BB962C8B-B14F-4D97-AF65-F5344CB8AC3E}">
        <p14:creationId xmlns:p14="http://schemas.microsoft.com/office/powerpoint/2010/main" val="77696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Valfri att ha med.</a:t>
            </a:r>
          </a:p>
        </p:txBody>
      </p:sp>
      <p:sp>
        <p:nvSpPr>
          <p:cNvPr id="4" name="Platshållare för bildnummer 3"/>
          <p:cNvSpPr>
            <a:spLocks noGrp="1"/>
          </p:cNvSpPr>
          <p:nvPr>
            <p:ph type="sldNum" sz="quarter" idx="5"/>
          </p:nvPr>
        </p:nvSpPr>
        <p:spPr/>
        <p:txBody>
          <a:bodyPr/>
          <a:lstStyle/>
          <a:p>
            <a:fld id="{D93F4F4E-35AE-4F13-AA94-8E98E18073F4}" type="slidenum">
              <a:rPr lang="sv-SE" smtClean="0"/>
              <a:t>16</a:t>
            </a:fld>
            <a:endParaRPr lang="sv-SE"/>
          </a:p>
        </p:txBody>
      </p:sp>
    </p:spTree>
    <p:extLst>
      <p:ext uri="{BB962C8B-B14F-4D97-AF65-F5344CB8AC3E}">
        <p14:creationId xmlns:p14="http://schemas.microsoft.com/office/powerpoint/2010/main" val="1171920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Publicerat i PBL kunskapsbanken senaste 6 månaderna som jag tror att en byggnadsinspektör kan ha nytta av.</a:t>
            </a:r>
          </a:p>
        </p:txBody>
      </p:sp>
      <p:sp>
        <p:nvSpPr>
          <p:cNvPr id="4" name="Platshållare för bildnummer 3"/>
          <p:cNvSpPr>
            <a:spLocks noGrp="1"/>
          </p:cNvSpPr>
          <p:nvPr>
            <p:ph type="sldNum" sz="quarter" idx="5"/>
          </p:nvPr>
        </p:nvSpPr>
        <p:spPr/>
        <p:txBody>
          <a:bodyPr/>
          <a:lstStyle/>
          <a:p>
            <a:fld id="{D93F4F4E-35AE-4F13-AA94-8E98E18073F4}" type="slidenum">
              <a:rPr lang="sv-SE" smtClean="0"/>
              <a:t>22</a:t>
            </a:fld>
            <a:endParaRPr lang="sv-SE"/>
          </a:p>
        </p:txBody>
      </p:sp>
    </p:spTree>
    <p:extLst>
      <p:ext uri="{BB962C8B-B14F-4D97-AF65-F5344CB8AC3E}">
        <p14:creationId xmlns:p14="http://schemas.microsoft.com/office/powerpoint/2010/main" val="2482110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PBL</a:t>
            </a:r>
          </a:p>
          <a:p>
            <a:r>
              <a:rPr lang="nn-NO" b="1" dirty="0"/>
              <a:t>9 kap. Bygglov, rivningslov och marklov m.m. </a:t>
            </a:r>
          </a:p>
          <a:p>
            <a:r>
              <a:rPr lang="sv-SE" b="1" dirty="0"/>
              <a:t>Särskilda bestämmelser för det fall ett certifierat byggprojekteringsföretag har använts för projektering</a:t>
            </a:r>
          </a:p>
          <a:p>
            <a:r>
              <a:rPr lang="sv-SE" b="1" dirty="0"/>
              <a:t>21 §</a:t>
            </a:r>
            <a:r>
              <a:rPr lang="sv-SE" dirty="0"/>
              <a:t>   En ansökan om lov eller förhandsbesked ska vara skriftlig och innehålla de ritningar, beskrivningar och andra uppgifter som behövs för prövningen. </a:t>
            </a:r>
          </a:p>
          <a:p>
            <a:r>
              <a:rPr lang="sv-SE" dirty="0"/>
              <a:t>En ansökan om lov ska dessutom innehålla </a:t>
            </a:r>
            <a:br>
              <a:rPr lang="sv-SE" dirty="0"/>
            </a:br>
            <a:r>
              <a:rPr lang="sv-SE" dirty="0"/>
              <a:t>   1. byggherrens förslag om vem eller vilka som ska vara kontrollansvariga enligt det som följer av 10 kap. 9 och 10 §§, och </a:t>
            </a:r>
            <a:br>
              <a:rPr lang="sv-SE" dirty="0"/>
            </a:br>
            <a:r>
              <a:rPr lang="sv-SE" dirty="0"/>
              <a:t>   2. de handlingar som krävs för beslut om startbesked enligt 10 kap., om ansökningen avser tillbyggnad eller annan ändring av ett en- eller tvåbostadshus.</a:t>
            </a:r>
          </a:p>
          <a:p>
            <a:r>
              <a:rPr lang="sv-SE" dirty="0"/>
              <a:t>Om ett certifierat byggprojekteringsföretag som avses i 32 b § har använts för projektering och sökanden önskar att bygglov med stöd av 32 c § ska ges utan att vissa krav ska prövas, ska en ansökan om lov dessutom innehålla en uppgift om vilket företag som har använts. </a:t>
            </a:r>
            <a:r>
              <a:rPr lang="sv-SE" i="1" dirty="0"/>
              <a:t>Lag (2022:1084)</a:t>
            </a:r>
            <a:r>
              <a:rPr lang="sv-SE" dirty="0"/>
              <a:t>.</a:t>
            </a:r>
            <a:endParaRPr lang="sv-SE" b="1" dirty="0"/>
          </a:p>
          <a:p>
            <a:r>
              <a:rPr lang="sv-SE" b="1" dirty="0"/>
              <a:t>32 b §</a:t>
            </a:r>
            <a:r>
              <a:rPr lang="sv-SE" dirty="0"/>
              <a:t>   Ett certifierat byggprojekteringsföretag är ett företag som har ett kvalitetsledningssystem samt särskild sakkunskap och erfarenhet i fråga om att bedöma kraven i 8 kap. 1 § 1 och 3 samt 4 § vid nybyggnad av sådana bostadshus som framgår av föreskrifter som har meddelats med stöd av 16 kap. 9 § och som kan styrka detta med ett certifikat.</a:t>
            </a:r>
          </a:p>
          <a:p>
            <a:r>
              <a:rPr lang="sv-SE" dirty="0"/>
              <a:t>Frågor om certifiering av byggprojekteringsföretag ska prövas av organ som har ackrediterats för ändamålet att certifiera byggprojekteringsföretag enligt Europaparlamentets och rådets förordning (EG) nr 765/2008 av den 9 juli 2008 om krav för ackreditering och upphävande av förordning (EEG) nr 339/93 och 5 § lagen (2011:791) om ackreditering och teknisk kontroll. Detsamma gäller organ som uppfyller motsvarande krav enligt bestämmelser i ett annat land inom Europeiska unionen eller Europeiska ekonomiska samarbetsområdet. </a:t>
            </a:r>
            <a:r>
              <a:rPr lang="sv-SE" i="1" dirty="0"/>
              <a:t>Lag (2022:1084)</a:t>
            </a:r>
            <a:r>
              <a:rPr lang="sv-SE" dirty="0"/>
              <a:t>.</a:t>
            </a:r>
          </a:p>
          <a:p>
            <a:r>
              <a:rPr lang="sv-SE" b="1" dirty="0"/>
              <a:t>32 c §</a:t>
            </a:r>
            <a:r>
              <a:rPr lang="sv-SE" dirty="0"/>
              <a:t>   Om ett certifierat byggprojekteringsföretag har använts för projektering vid nybyggnad av ett sådant bostadshus som framgår av föreskrifter som har meddelats med stöd av 16 kap. 9 § 4, ska bygglov ges utan prövning av om kraven i 8 kap. 1 § 1 och 3 är uppfyllda. Detta gäller trots vad som föreskrivs i 30 § första stycket 4, 31 § 3 och 31 a § 3. </a:t>
            </a:r>
            <a:r>
              <a:rPr lang="sv-SE" i="1" dirty="0"/>
              <a:t>Lag (2022:1084)</a:t>
            </a:r>
            <a:r>
              <a:rPr lang="sv-SE" dirty="0"/>
              <a:t>.</a:t>
            </a:r>
          </a:p>
          <a:p>
            <a:r>
              <a:rPr lang="sv-SE" b="1" dirty="0"/>
              <a:t>32 d §</a:t>
            </a:r>
            <a:r>
              <a:rPr lang="sv-SE" dirty="0"/>
              <a:t>   Om det är uppenbart för en byggherre att ett certifierat byggprojekteringsföretag vid projekteringen har åsidosatt sina uppgifter enligt denna lag eller enligt föreskrifter som har meddelats med stöd av 16 kap. 9 §, ska byggherren underrätta byggnadsnämnden om detta.</a:t>
            </a:r>
            <a:br>
              <a:rPr lang="sv-SE" dirty="0"/>
            </a:br>
            <a:r>
              <a:rPr lang="sv-SE" i="1" dirty="0"/>
              <a:t>Lag (2022:1084)</a:t>
            </a:r>
            <a:r>
              <a:rPr lang="sv-S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8 kap. Krav på byggnadsverk, byggprodukter, tomter och allmänna platser </a:t>
            </a:r>
          </a:p>
          <a:p>
            <a:r>
              <a:rPr lang="sv-SE" b="1" dirty="0"/>
              <a:t>Byggnadsverks utformning</a:t>
            </a:r>
          </a:p>
          <a:p>
            <a:r>
              <a:rPr lang="sv-SE" b="1" dirty="0"/>
              <a:t>1 §</a:t>
            </a:r>
            <a:r>
              <a:rPr lang="sv-SE" dirty="0"/>
              <a:t>   En byggnad ska</a:t>
            </a:r>
            <a:br>
              <a:rPr lang="sv-SE" dirty="0"/>
            </a:br>
            <a:r>
              <a:rPr lang="sv-SE" dirty="0"/>
              <a:t>   1. vara lämplig för sitt ändamål,</a:t>
            </a:r>
            <a:br>
              <a:rPr lang="sv-SE" dirty="0"/>
            </a:br>
            <a:r>
              <a:rPr lang="sv-SE" dirty="0"/>
              <a:t>   2. ha en god form-, färg- och materialverkan, och</a:t>
            </a:r>
            <a:br>
              <a:rPr lang="sv-SE" dirty="0"/>
            </a:br>
            <a:r>
              <a:rPr lang="sv-SE" dirty="0"/>
              <a:t>   3. vara tillgänglig och användbar för personer med nedsatt rörelse- eller orienteringsförmåga.</a:t>
            </a:r>
          </a:p>
          <a:p>
            <a:r>
              <a:rPr lang="sv-SE" b="1" dirty="0"/>
              <a:t>Byggnadsverks tekniska egenskaper</a:t>
            </a:r>
          </a:p>
          <a:p>
            <a:r>
              <a:rPr lang="sv-SE" b="1" dirty="0"/>
              <a:t>4 §</a:t>
            </a:r>
            <a:r>
              <a:rPr lang="sv-SE" dirty="0"/>
              <a:t>   Ett byggnadsverk ska ha de tekniska egenskaper som </a:t>
            </a:r>
            <a:r>
              <a:rPr lang="sv-SE"/>
              <a:t>är väsentliga </a:t>
            </a:r>
            <a:r>
              <a:rPr lang="sv-SE" dirty="0"/>
              <a:t>i fråga om</a:t>
            </a:r>
            <a:br>
              <a:rPr lang="sv-SE" dirty="0"/>
            </a:br>
            <a:r>
              <a:rPr lang="sv-SE" dirty="0"/>
              <a:t>   1. bärförmåga, stadga och beständighet,</a:t>
            </a:r>
            <a:br>
              <a:rPr lang="sv-SE" dirty="0"/>
            </a:br>
            <a:r>
              <a:rPr lang="sv-SE" dirty="0"/>
              <a:t>   2. säkerhet i händelse av brand,</a:t>
            </a:r>
            <a:br>
              <a:rPr lang="sv-SE" dirty="0"/>
            </a:br>
            <a:r>
              <a:rPr lang="sv-SE" dirty="0"/>
              <a:t>   3. skydd med hänsyn till hygien, hälsa och miljön,</a:t>
            </a:r>
            <a:br>
              <a:rPr lang="sv-SE" dirty="0"/>
            </a:br>
            <a:r>
              <a:rPr lang="sv-SE" dirty="0"/>
              <a:t>   4. säkerhet vid användning,</a:t>
            </a:r>
            <a:br>
              <a:rPr lang="sv-SE" dirty="0"/>
            </a:br>
            <a:r>
              <a:rPr lang="sv-SE" dirty="0"/>
              <a:t>   5. skydd mot buller,</a:t>
            </a:r>
            <a:br>
              <a:rPr lang="sv-SE" dirty="0"/>
            </a:br>
            <a:r>
              <a:rPr lang="sv-SE" dirty="0"/>
              <a:t>   6. energihushållning och värmeisolering,</a:t>
            </a:r>
            <a:br>
              <a:rPr lang="sv-SE" dirty="0"/>
            </a:br>
            <a:r>
              <a:rPr lang="sv-SE" dirty="0"/>
              <a:t>   7. lämplighet för det avsedda ändamålet,</a:t>
            </a:r>
            <a:br>
              <a:rPr lang="sv-SE" dirty="0"/>
            </a:br>
            <a:r>
              <a:rPr lang="sv-SE" dirty="0"/>
              <a:t>   8. tillgänglighet och användbarhet för personer med nedsatt rörelse- eller orienteringsförmåga,</a:t>
            </a:r>
            <a:br>
              <a:rPr lang="sv-SE" dirty="0"/>
            </a:br>
            <a:r>
              <a:rPr lang="sv-SE" dirty="0"/>
              <a:t>   9. hushållning med vatten och avfall,</a:t>
            </a:r>
            <a:br>
              <a:rPr lang="sv-SE" dirty="0"/>
            </a:br>
            <a:r>
              <a:rPr lang="sv-SE" dirty="0"/>
              <a:t>   10. bredbandsanslutning, och </a:t>
            </a:r>
            <a:br>
              <a:rPr lang="sv-SE" dirty="0"/>
            </a:br>
            <a:r>
              <a:rPr lang="sv-SE" dirty="0"/>
              <a:t>   11. laddning av elfordon.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10 kap. Genomförandet av bygg-, rivnings- och markåtgärder </a:t>
            </a:r>
          </a:p>
          <a:p>
            <a:r>
              <a:rPr lang="sv-SE" b="1" dirty="0"/>
              <a:t>18 §</a:t>
            </a:r>
            <a:r>
              <a:rPr lang="sv-SE" dirty="0"/>
              <a:t>   Byggherren ska senast vid det tekniska samrådet till byggnadsnämnden lämna </a:t>
            </a:r>
            <a:br>
              <a:rPr lang="sv-SE" dirty="0"/>
            </a:br>
            <a:r>
              <a:rPr lang="sv-SE" dirty="0"/>
              <a:t>   1. ett förslag till en sådan kontrollplan som krävs enligt 6 §, samt </a:t>
            </a:r>
            <a:br>
              <a:rPr lang="sv-SE" dirty="0"/>
            </a:br>
            <a:r>
              <a:rPr lang="sv-SE" dirty="0"/>
              <a:t>   2. de tekniska handlingar som, utöver ansökningshandlingarna enligt 9 kap. 21 §, krävs för att byggnadsnämnden ska kunna pröva frågan om startbesked.</a:t>
            </a:r>
          </a:p>
          <a:p>
            <a:r>
              <a:rPr lang="sv-SE" dirty="0"/>
              <a:t>Om ett certifierat byggprojekteringsföretag som avses i 9 kap. 32 b § har använts för projektering och byggherren önskar att startbesked med stöd av 25 a § ska ges utan att vissa krav ska prövas, ska byggherren senast vid det tekniska samrådet dessutom lämna en uppgift om vilket företag som har använts.</a:t>
            </a:r>
          </a:p>
          <a:p>
            <a:r>
              <a:rPr lang="sv-SE" dirty="0"/>
              <a:t>Första stycket 1 gäller inte rivningsåtgärder, om byggnadsnämnden i det enskilda fallet har beslutat att det inte behövs någon kontrollplan. </a:t>
            </a:r>
            <a:r>
              <a:rPr lang="sv-SE" i="1" dirty="0"/>
              <a:t>Lag (2022:1084)</a:t>
            </a:r>
            <a:r>
              <a:rPr lang="sv-SE" dirty="0"/>
              <a:t>.</a:t>
            </a:r>
          </a:p>
          <a:p>
            <a:r>
              <a:rPr lang="sv-SE" b="1" dirty="0"/>
              <a:t>Särskilda bestämmelser för det fall ett certifierat byggprojekteringsföretag har använts för projektering</a:t>
            </a:r>
          </a:p>
          <a:p>
            <a:r>
              <a:rPr lang="sv-SE" b="1" dirty="0"/>
              <a:t>25 a §</a:t>
            </a:r>
            <a:r>
              <a:rPr lang="sv-SE" dirty="0"/>
              <a:t>   Om ett certifierat byggprojekteringsföretag som avses i 9 kap. 32 b § har använts för projektering vid nybyggnad av ett sådant bostadshus som framgår av föreskrifter som har meddelats med stöd av 16 kap. 9 § 4, ska startbesked ges utan prövning av om kraven i 8 kap. 1 § 1 och 3 samt 4 § är uppfyllda. Detta gäller trots vad som föreskrivs i 23 § första stycket 1. </a:t>
            </a:r>
            <a:r>
              <a:rPr lang="sv-SE" i="1" dirty="0"/>
              <a:t>Lag (2022:1084)</a:t>
            </a:r>
            <a:r>
              <a:rPr lang="sv-SE" dirty="0"/>
              <a: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16 kap. Bemyndiganden </a:t>
            </a:r>
          </a:p>
          <a:p>
            <a:r>
              <a:rPr lang="sv-SE" b="1" dirty="0"/>
              <a:t>Föreskrifter om funktionskontrollanter, certifierade byggprojekteringsföretag, kontrollansvariga och sakkunniga</a:t>
            </a:r>
          </a:p>
          <a:p>
            <a:r>
              <a:rPr lang="sv-SE" b="1" dirty="0"/>
              <a:t>9 §</a:t>
            </a:r>
            <a:r>
              <a:rPr lang="sv-SE" dirty="0"/>
              <a:t>   Regeringen eller den myndighet som regeringen bestämmer får meddela</a:t>
            </a:r>
            <a:br>
              <a:rPr lang="sv-SE" dirty="0"/>
            </a:br>
            <a:r>
              <a:rPr lang="sv-SE" dirty="0"/>
              <a:t>   1. föreskrifter om funktionskontrollanter enligt 8 kap. 25 §,</a:t>
            </a:r>
            <a:br>
              <a:rPr lang="sv-SE" dirty="0"/>
            </a:br>
            <a:r>
              <a:rPr lang="sv-SE" dirty="0"/>
              <a:t>   2. föreskrifter om vad som i fråga om kunskap, erfarenhet och certifiering krävs av sådana byggprojekteringsföretag, kontrollansvariga och sakkunniga som avses i 9 kap. 32 b § och 10 kap.,</a:t>
            </a:r>
            <a:br>
              <a:rPr lang="sv-SE" dirty="0"/>
            </a:br>
            <a:r>
              <a:rPr lang="sv-SE" dirty="0"/>
              <a:t>   3. de föreskrifter i övrigt om kontrollansvariga och sakkunniga som behövs utöver bestämmelserna i 10 kap. 9-13 §§, och</a:t>
            </a:r>
            <a:br>
              <a:rPr lang="sv-SE" dirty="0"/>
            </a:br>
            <a:r>
              <a:rPr lang="sv-SE" dirty="0"/>
              <a:t>   4. föreskrifter om vilka bostadshus som ska omfattas av 9 kap. 32 b och 32 c §§ och 10 kap. 25 a §.</a:t>
            </a:r>
            <a:br>
              <a:rPr lang="sv-SE" dirty="0"/>
            </a:br>
            <a:r>
              <a:rPr lang="sv-SE" i="1" dirty="0"/>
              <a:t>Lag (2022:1084)</a:t>
            </a:r>
            <a:r>
              <a:rPr lang="sv-SE" dirty="0"/>
              <a:t>.</a:t>
            </a:r>
          </a:p>
          <a:p>
            <a:endParaRPr lang="sv-SE" dirty="0"/>
          </a:p>
          <a:p>
            <a:r>
              <a:rPr lang="sv-SE" dirty="0"/>
              <a:t>PBF</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7 kap. Kontrollplan, funktionskontrollanter, certifierade byggprojekteringsföretag, kontrollansvariga och sakkunniga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Funktionskontrollanter, certifierade byggprojekteringsföretag, kontrollansvariga och sakkunniga</a:t>
            </a:r>
          </a:p>
          <a:p>
            <a:r>
              <a:rPr lang="sv-SE" b="1" dirty="0"/>
              <a:t>3 §</a:t>
            </a:r>
            <a:r>
              <a:rPr lang="sv-SE" dirty="0"/>
              <a:t>   Sådana funktionskontrollanter som avses i 8 kap. 25 § och sakkunniga enligt 10 kap. 8 § 2 plan- och bygglagen (2010:900) ska ha den kunskap, erfarenhet och lämplighet som behövs för uppgiften och kunna styrka detta med ett intyg om certifiering. </a:t>
            </a:r>
          </a:p>
          <a:p>
            <a:r>
              <a:rPr lang="sv-SE" dirty="0"/>
              <a:t>Sådana certifierade byggprojekteringsföretag som avses i 9 kap. 32 b § plan- och bygglagen ska ha ett kvalitetsledningssystem samt den kunskap och erfarenhet som behövs för uppgiften och kunna styrka detta med ett intyg om certifiering.</a:t>
            </a:r>
          </a:p>
          <a:p>
            <a:r>
              <a:rPr lang="sv-SE" dirty="0"/>
              <a:t>Certifieringen ska vara tidsbegränsad och avse ett visst slag av arbete. Förordning (2022:1085).</a:t>
            </a:r>
          </a:p>
          <a:p>
            <a:r>
              <a:rPr lang="sv-SE" b="1" dirty="0"/>
              <a:t>Funktionskontrollanter, certifierade byggprojekteringsföretag, kontrollansvariga och sakkunniga</a:t>
            </a:r>
          </a:p>
          <a:p>
            <a:r>
              <a:rPr lang="sv-SE" b="1" dirty="0"/>
              <a:t>23 §</a:t>
            </a:r>
            <a:r>
              <a:rPr lang="sv-SE" dirty="0"/>
              <a:t>   Boverket får meddela </a:t>
            </a:r>
            <a:br>
              <a:rPr lang="sv-SE" dirty="0"/>
            </a:br>
            <a:r>
              <a:rPr lang="sv-SE" dirty="0"/>
              <a:t>   1. de föreskrifter om funktionskontrollanter, certifierade byggprojekteringsföretag, kontrollansvariga och sakkunniga som behövs för tillämpningen av 7 kap. 2-4 §§, och</a:t>
            </a:r>
            <a:br>
              <a:rPr lang="sv-SE" dirty="0"/>
            </a:br>
            <a:r>
              <a:rPr lang="sv-SE" dirty="0"/>
              <a:t>   2. föreskrifter om vilka bostadshus som ska omfattas av 9 kap. 32 b och 32 c §§ och 10 kap. 25 a § plan- och bygglagen (2010:900). Förordning (2022:1085).</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25</a:t>
            </a:fld>
            <a:endParaRPr lang="sv-SE"/>
          </a:p>
        </p:txBody>
      </p:sp>
    </p:spTree>
    <p:extLst>
      <p:ext uri="{BB962C8B-B14F-4D97-AF65-F5344CB8AC3E}">
        <p14:creationId xmlns:p14="http://schemas.microsoft.com/office/powerpoint/2010/main" val="1408627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två anledningar till att vi håller på att ta fram nya energiregler.</a:t>
            </a:r>
          </a:p>
          <a:p>
            <a:r>
              <a:rPr lang="sv-SE" dirty="0"/>
              <a:t>Det ena är Möjligheternas Byggregler. Det andra är den pågående omarbetningen av energiprestandadirektivet inom EU, som kommer leda till ändringar i energireglerna.</a:t>
            </a:r>
          </a:p>
          <a:p>
            <a:r>
              <a:rPr lang="sv-SE" dirty="0"/>
              <a:t>Vi har beslutat att samordna dessa ändringar och låta dem träda i kraft vid samma tidpunkt. </a:t>
            </a:r>
          </a:p>
          <a:p>
            <a:r>
              <a:rPr lang="sv-SE" dirty="0"/>
              <a:t>Det innebär att vi för energireglerna har en annan tidplan än övriga delar av Möjligheternas Byggregler. </a:t>
            </a:r>
          </a:p>
          <a:p>
            <a:r>
              <a:rPr lang="sv-SE" dirty="0"/>
              <a:t>Vi gör detta dels för att få till en bra helhet i de nya energireglerna, där ändringarna samverkar på ett bra sätt. Dels för att sektorn inte ska behöva hantera stora ändringar i samma regler kort inpå varandra i tiden.</a:t>
            </a:r>
          </a:p>
          <a:p>
            <a:r>
              <a:rPr lang="sv-SE" dirty="0"/>
              <a:t>Jag kommer nu kort berätta om arbetet med energireglerna inom Möjligheternas Byggregler, och kort om den pågående omarbetningen av direktivet. </a:t>
            </a:r>
          </a:p>
          <a:p>
            <a:r>
              <a:rPr lang="sv-SE" dirty="0"/>
              <a:t>Jag kommer att avsluta med en övergripande tidplan för arbetet med de nya energireglerna.</a:t>
            </a:r>
          </a:p>
          <a:p>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3</a:t>
            </a:fld>
            <a:endParaRPr lang="sv-SE"/>
          </a:p>
        </p:txBody>
      </p:sp>
    </p:spTree>
    <p:extLst>
      <p:ext uri="{BB962C8B-B14F-4D97-AF65-F5344CB8AC3E}">
        <p14:creationId xmlns:p14="http://schemas.microsoft.com/office/powerpoint/2010/main" val="1607820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Utöver att införa den nya regelmodellen som gäller för alla egenskapskrav så har vi när det gäller energireglerna även frågat oss om det finns andra saker som kan förenklas i reglerna.</a:t>
            </a:r>
          </a:p>
          <a:p>
            <a:r>
              <a:rPr lang="sv-SE" dirty="0"/>
              <a:t>Vi har i många år fått höra att reglerna är komplicerade och svåra att tolka och tillämpa. Bland annat genom de många samråd med olika delar av sektorn som genomförts i våra uppdrag. Men även genom de många frågor som löpande inkommer till Boverket via telefon och mail.</a:t>
            </a:r>
          </a:p>
          <a:p>
            <a:r>
              <a:rPr lang="sv-SE" dirty="0"/>
              <a:t>Dessa frågor rör ofta beräkning av primärenergital, och hur kraven på primärenergital och installerad eleffekt ska tolkas och tillämpas.</a:t>
            </a:r>
          </a:p>
          <a:p>
            <a:r>
              <a:rPr lang="sv-SE" dirty="0"/>
              <a:t>Vi utreder nu möjliga ändringar för att adressera dessa frågor, och om det går att förenkla reglerna så att gråzoner minskar och reglerna blir tydligare för dem som ska tillämpa dem. </a:t>
            </a:r>
          </a:p>
          <a:p>
            <a:r>
              <a:rPr lang="sv-SE" dirty="0"/>
              <a:t>Sen ska vi ha med oss att ämnet i sig är komplicerat, men då är det desto viktigare att inte göra reglerna mer komplicerade än vad de måste vara.</a:t>
            </a:r>
          </a:p>
        </p:txBody>
      </p:sp>
      <p:sp>
        <p:nvSpPr>
          <p:cNvPr id="4" name="Platshållare för bildnummer 3"/>
          <p:cNvSpPr>
            <a:spLocks noGrp="1"/>
          </p:cNvSpPr>
          <p:nvPr>
            <p:ph type="sldNum" sz="quarter" idx="5"/>
          </p:nvPr>
        </p:nvSpPr>
        <p:spPr/>
        <p:txBody>
          <a:bodyPr/>
          <a:lstStyle/>
          <a:p>
            <a:fld id="{D93F4F4E-35AE-4F13-AA94-8E98E18073F4}" type="slidenum">
              <a:rPr lang="sv-SE" smtClean="0"/>
              <a:t>5</a:t>
            </a:fld>
            <a:endParaRPr lang="sv-SE"/>
          </a:p>
        </p:txBody>
      </p:sp>
    </p:spTree>
    <p:extLst>
      <p:ext uri="{BB962C8B-B14F-4D97-AF65-F5344CB8AC3E}">
        <p14:creationId xmlns:p14="http://schemas.microsoft.com/office/powerpoint/2010/main" val="1053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Utifrån detta perspektiv så har vi identifierat ett antal utredningsfrågor som är särskilt viktiga att analysera djupare. Detta är ingen uttömmande lista, men det sammanfattar de mest avgörande ändringarna inom denna utredning som vi ser det just nu.</a:t>
            </a:r>
          </a:p>
          <a:p>
            <a:r>
              <a:rPr lang="sv-SE" dirty="0"/>
              <a:t>Vi har beslutat att inkludera ytterligare en författning i omarbetningen. Det är författningen ”BEN” som reglerar hur energiprestanda ska beräknas i en byggnad, både i byggreglerna och i energideklarationerna. Det innebär att reglerna från BEN tillsammans med energireglerna i BBR i framtiden kommer att utgöra en ny författning.</a:t>
            </a:r>
          </a:p>
          <a:p>
            <a:endParaRPr lang="sv-SE" dirty="0"/>
          </a:p>
          <a:p>
            <a:r>
              <a:rPr lang="sv-SE" dirty="0"/>
              <a:t>Vi tittar på möjligheten att dela upp lokalkategorin för att kunna förenkla kravens utformning för lokaler. Det kan även ge mer träffsäkra och rättvisa krav, vilket särskilt kan få betydelse för energiklassningen för lokaler i energideklarationen, och därmed även göra att andra styrmedel så som taxonomin, framtida krav på energieffektivisering och eventuella stöd för energieffektivisering blir mer träffsäkra och rättvisa.</a:t>
            </a:r>
          </a:p>
          <a:p>
            <a:endParaRPr lang="sv-SE" dirty="0"/>
          </a:p>
          <a:p>
            <a:r>
              <a:rPr lang="sv-SE" dirty="0"/>
              <a:t>Vi ser över möjligheten att förtydliga bestämmelserna för beräkning av energiprestanda, och om vi kan formulera om kravet på installerad eleffekt så att kravet blir enklare och mer träffsäkert. </a:t>
            </a:r>
          </a:p>
          <a:p>
            <a:endParaRPr lang="sv-SE" dirty="0"/>
          </a:p>
          <a:p>
            <a:r>
              <a:rPr lang="sv-SE" dirty="0"/>
              <a:t>Vi gör en översyn av de undantag vi har i reglerna, och samlar ihop och förtydligar dem. </a:t>
            </a:r>
          </a:p>
          <a:p>
            <a:endParaRPr lang="sv-SE" dirty="0"/>
          </a:p>
          <a:p>
            <a:r>
              <a:rPr lang="sv-SE" dirty="0"/>
              <a:t>Under utredningsarbetet ser vi även över hur vi kan så en tydligare harmonisering med energiprestandadirektivet, och därmed även med de andra styrmedel på området som jag nämnde tidigare.</a:t>
            </a:r>
          </a:p>
          <a:p>
            <a:endParaRPr lang="sv-SE" dirty="0"/>
          </a:p>
        </p:txBody>
      </p:sp>
      <p:sp>
        <p:nvSpPr>
          <p:cNvPr id="4" name="Platshållare för bildnummer 3"/>
          <p:cNvSpPr>
            <a:spLocks noGrp="1"/>
          </p:cNvSpPr>
          <p:nvPr>
            <p:ph type="sldNum" sz="quarter" idx="5"/>
          </p:nvPr>
        </p:nvSpPr>
        <p:spPr/>
        <p:txBody>
          <a:bodyPr/>
          <a:lstStyle/>
          <a:p>
            <a:fld id="{D93F4F4E-35AE-4F13-AA94-8E98E18073F4}" type="slidenum">
              <a:rPr lang="sv-SE" smtClean="0"/>
              <a:t>6</a:t>
            </a:fld>
            <a:endParaRPr lang="sv-SE"/>
          </a:p>
        </p:txBody>
      </p:sp>
    </p:spTree>
    <p:extLst>
      <p:ext uri="{BB962C8B-B14F-4D97-AF65-F5344CB8AC3E}">
        <p14:creationId xmlns:p14="http://schemas.microsoft.com/office/powerpoint/2010/main" val="253599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sedan många år ett EU-direktiv om byggnaders energiprestanda. Direktivet styr många av de nationella bestämmelser vi har som rör energiprestanda i byggnader, men även en del andra bestämmelser så som </a:t>
            </a:r>
            <a:r>
              <a:rPr lang="sv-SE" dirty="0" err="1"/>
              <a:t>laddinfrastruktur</a:t>
            </a:r>
            <a:r>
              <a:rPr lang="sv-SE" dirty="0"/>
              <a:t> intill byggnader, med mera.</a:t>
            </a:r>
          </a:p>
          <a:p>
            <a:endParaRPr lang="sv-SE" dirty="0"/>
          </a:p>
          <a:p>
            <a:r>
              <a:rPr lang="sv-SE" dirty="0"/>
              <a:t>Direktivet är en av många rättsakter inom EU som kopplar till EU:s energi- och klimatmål. När dessa mål uppdateras, senast genom Fit for 55 under 2021, så görs även en översyn av rättsakterna. </a:t>
            </a:r>
          </a:p>
          <a:p>
            <a:r>
              <a:rPr lang="sv-SE" b="0" i="0" dirty="0">
                <a:solidFill>
                  <a:srgbClr val="404040"/>
                </a:solidFill>
                <a:effectLst/>
                <a:latin typeface="arial" panose="020B0604020202020204" pitchFamily="34" charset="0"/>
              </a:rPr>
              <a:t>Under 2022 tillkom även </a:t>
            </a:r>
            <a:r>
              <a:rPr lang="sv-SE" b="0" i="0" dirty="0" err="1">
                <a:solidFill>
                  <a:srgbClr val="404040"/>
                </a:solidFill>
                <a:effectLst/>
                <a:latin typeface="arial" panose="020B0604020202020204" pitchFamily="34" charset="0"/>
              </a:rPr>
              <a:t>REpowerEU</a:t>
            </a:r>
            <a:r>
              <a:rPr lang="sv-SE" b="0" i="0" dirty="0">
                <a:solidFill>
                  <a:srgbClr val="404040"/>
                </a:solidFill>
                <a:effectLst/>
                <a:latin typeface="arial" panose="020B0604020202020204" pitchFamily="34" charset="0"/>
              </a:rPr>
              <a:t>, som är EU-kommissionens plan för att göra EU oberoende av ryska fossila bränslen långt före 2030, mot bakgrund av Rysslands invasion av Ukraina. Denna plan får också en påverkan på rättsakterna.</a:t>
            </a:r>
          </a:p>
          <a:p>
            <a:r>
              <a:rPr lang="sv-SE" b="0" i="1" dirty="0">
                <a:solidFill>
                  <a:srgbClr val="404040"/>
                </a:solidFill>
                <a:effectLst/>
                <a:latin typeface="arial" panose="020B0604020202020204" pitchFamily="34" charset="0"/>
              </a:rPr>
              <a:t>Det sker även en utveckling av hur de olika rättsakterna kopplar till varandra, vilket också innebär att våra olika nationella styrmedel kommer att få en större påverkan på varandra och måste samordnas i större utsträckning än tidigare. Till exempel kopplar taxonomin till energiklassningen, som i sin tur kopplar till energihushållningsreglerna.</a:t>
            </a:r>
            <a:endParaRPr lang="sv-SE" i="1" dirty="0"/>
          </a:p>
          <a:p>
            <a:endParaRPr lang="sv-SE" dirty="0"/>
          </a:p>
          <a:p>
            <a:r>
              <a:rPr lang="sv-SE" dirty="0"/>
              <a:t>Energiprestandadirektivet är alltså av dessa skäl under omarbetning nu. Kommissionen har tagit fram ett förslag till omarbetat direktiv, och Europaparlamentet och Ministerrådet har gett sin syn på förslaget. </a:t>
            </a:r>
          </a:p>
          <a:p>
            <a:r>
              <a:rPr lang="sv-SE" dirty="0"/>
              <a:t>Det som sker nu är att direktivet ska slutförhandlas inom EU. Vi vet inte hur lång tid det kommer att ta, och därmed inte när direktivet kan komma att träda i kraft. Allra tidigast kan så ske under hösten, men det kan också dra ut mer på tiden. Det beror bland annat på hur Spanien väljer att prioritera arbetet under sitt ordförandeskap i ministerrådet under hösten. </a:t>
            </a:r>
          </a:p>
        </p:txBody>
      </p:sp>
      <p:sp>
        <p:nvSpPr>
          <p:cNvPr id="4" name="Platshållare för bildnummer 3"/>
          <p:cNvSpPr>
            <a:spLocks noGrp="1"/>
          </p:cNvSpPr>
          <p:nvPr>
            <p:ph type="sldNum" sz="quarter" idx="5"/>
          </p:nvPr>
        </p:nvSpPr>
        <p:spPr/>
        <p:txBody>
          <a:bodyPr/>
          <a:lstStyle/>
          <a:p>
            <a:fld id="{D93F4F4E-35AE-4F13-AA94-8E98E18073F4}" type="slidenum">
              <a:rPr lang="sv-SE" smtClean="0"/>
              <a:t>8</a:t>
            </a:fld>
            <a:endParaRPr lang="sv-SE"/>
          </a:p>
        </p:txBody>
      </p:sp>
    </p:spTree>
    <p:extLst>
      <p:ext uri="{BB962C8B-B14F-4D97-AF65-F5344CB8AC3E}">
        <p14:creationId xmlns:p14="http://schemas.microsoft.com/office/powerpoint/2010/main" val="29367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Omarbetningen innehåller väldigt omfattande förslag på ändringar. Här är några av de huvudpunkter som vi ser kommer få stor betydelse i Sverige.</a:t>
            </a:r>
          </a:p>
          <a:p>
            <a:endParaRPr lang="sv-SE" dirty="0"/>
          </a:p>
          <a:p>
            <a:r>
              <a:rPr lang="sv-SE" dirty="0"/>
              <a:t>Det finns i direktivet ett ökat fokus på klimatutsläpp. Visionen är att 2050 ska byggnadsbeståndet inom EU inte orsaka några klimatutsläpp alls. Man föreslår att alla byggnader inom EU på sikt ska vara så kallade ”nollutsläppsbyggnader”, vilket innebär att de både ska ha en mycket hög energiprestanda, och att de ska orsaka inga eller väldigt små klimatutsläpp kopplade till energianvändningen. På kort sikt ska detta gälla som minimikrav för nya byggnader, men till 2050 så ska hela det befintliga byggnadsbeståndet inom EU, med vissa undantag, uppnå denna nivå. </a:t>
            </a:r>
          </a:p>
          <a:p>
            <a:r>
              <a:rPr lang="sv-SE" i="1" dirty="0"/>
              <a:t>Vad detta i praktiken kommer att innebära för Sverige beror på hur definitionen kommer att se ut i detalj efter förhandlingarna. Just delen om utsläpp kopplat till energianvändningen är en större fråga i många andra länder där man bland annat använder mycket fossil gas för uppvärmning. I Sverige kommer sannolikt nivån på energiprestanda vara av större betydelse, där finns det både mer och mindre långtgående alternativ som förhandlas.</a:t>
            </a:r>
          </a:p>
          <a:p>
            <a:endParaRPr lang="sv-SE" dirty="0"/>
          </a:p>
          <a:p>
            <a:r>
              <a:rPr lang="sv-SE" dirty="0"/>
              <a:t>För att möjliggöra denna stora förändring så föreslår man bland annat krav på energiprestanda i befintliga byggnader. Det rör alltså inte bara vid ändring av byggnad, utan för hela det befintliga beståndet.</a:t>
            </a:r>
          </a:p>
          <a:p>
            <a:r>
              <a:rPr lang="sv-SE" i="1" dirty="0"/>
              <a:t>Hur många byggnader som kommer att träffas av kraven, vid vilken tidpunkt energieffektiviseringen senast ska ske, och hur mycket de byggnaderna kommer att vara tvungna att energieffektivisera, beror på de slutliga formuleringarna i direktivet. Det gör att det är lite svårt att förutse konsekvenserna för Sverige i dagsläget, men klart är att det kommer att innebära en stor förändring.</a:t>
            </a:r>
          </a:p>
          <a:p>
            <a:r>
              <a:rPr lang="sv-SE" i="1" dirty="0"/>
              <a:t>Det är ännu inte bestämt var sådana krav ska ställas, om det ska implementeras i befintliga författningar eller om det ska införas nya författningar på lag-, förordnings- eller föreskriftsnivå.</a:t>
            </a:r>
          </a:p>
          <a:p>
            <a:endParaRPr lang="sv-SE" i="1" dirty="0"/>
          </a:p>
          <a:p>
            <a:r>
              <a:rPr lang="sv-SE" dirty="0"/>
              <a:t>Det föreslås vissa krav som rör solenergi som produceras på plats.</a:t>
            </a:r>
          </a:p>
          <a:p>
            <a:r>
              <a:rPr lang="sv-SE" i="1" dirty="0"/>
              <a:t>Det förhandlas både om krav på att optimera utformningen på byggnader i förhållande till en möjlig framtida solenergiinstallation, krav på att faktiskt installera solenergi på både nya och befintliga byggnader, samt krav på att en viss andel av energianvändningen ska täckas av lokal solenergi. Vilka byggnader som kommer att träffas och när, är under förhandling. Det kan även komma bestämmelser på området i andra direktiv, så som energieffektiviseringsdirektivet och direktivet om förnybar energi.</a:t>
            </a:r>
          </a:p>
          <a:p>
            <a:endParaRPr lang="sv-SE" dirty="0"/>
          </a:p>
          <a:p>
            <a:r>
              <a:rPr lang="sv-SE" dirty="0"/>
              <a:t>Förslaget innehåller betydande ändringar av energideklarationssystemet. Både avseende att klassningssystemet ska harmoniseras inom EU, vad energideklarationen ska innehålla, och hur kontrollen av energideklarationer ska gå till.</a:t>
            </a:r>
          </a:p>
          <a:p>
            <a:r>
              <a:rPr lang="sv-SE" i="1" dirty="0"/>
              <a:t>Hur energiklassningen är uppbyggd skiljer sig mycket åt mellan länderna. Vissa har att klass A motsvarar nybyggnadskraven, vissa har som Sverige en annan klass t.ex. C. Vissa har även klass A+ och A++, eller AA och så vidare. Det huvudsakliga förslaget är att klass A ska motsvara nivån för nybyggnadskrav, och att resten av byggnaderna ska vara relativt jämt fördelade över resterande klasser. </a:t>
            </a:r>
          </a:p>
          <a:p>
            <a:r>
              <a:rPr lang="sv-SE" i="1" dirty="0"/>
              <a:t>Det diskuteras även en utökning av kontrollen av energideklarationens innehåll och kvalitet, som inkluderar element av tillsyn genom platsbesök. </a:t>
            </a:r>
            <a:endParaRPr lang="sv-SE" dirty="0"/>
          </a:p>
          <a:p>
            <a:endParaRPr lang="sv-SE" dirty="0"/>
          </a:p>
          <a:p>
            <a:r>
              <a:rPr lang="sv-SE" dirty="0"/>
              <a:t>Man inför även en GWP-indikator i direktivet, som är en indikator för klimatutsläppen kopplade till byggnadens hela livslängd. Här finns det starka kopplingar till vårt arbete med klimatdeklarationerna, vilket vi såklart bevakar i förhandlingarna.</a:t>
            </a:r>
          </a:p>
        </p:txBody>
      </p:sp>
      <p:sp>
        <p:nvSpPr>
          <p:cNvPr id="4" name="Platshållare för bildnummer 3"/>
          <p:cNvSpPr>
            <a:spLocks noGrp="1"/>
          </p:cNvSpPr>
          <p:nvPr>
            <p:ph type="sldNum" sz="quarter" idx="5"/>
          </p:nvPr>
        </p:nvSpPr>
        <p:spPr/>
        <p:txBody>
          <a:bodyPr/>
          <a:lstStyle/>
          <a:p>
            <a:fld id="{D93F4F4E-35AE-4F13-AA94-8E98E18073F4}" type="slidenum">
              <a:rPr lang="sv-SE" smtClean="0"/>
              <a:t>9</a:t>
            </a:fld>
            <a:endParaRPr lang="sv-SE"/>
          </a:p>
        </p:txBody>
      </p:sp>
    </p:spTree>
    <p:extLst>
      <p:ext uri="{BB962C8B-B14F-4D97-AF65-F5344CB8AC3E}">
        <p14:creationId xmlns:p14="http://schemas.microsoft.com/office/powerpoint/2010/main" val="267972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jobbar just nu med att utreda förändringarna inom Möjligheternas Byggregler.</a:t>
            </a:r>
          </a:p>
          <a:p>
            <a:r>
              <a:rPr lang="sv-SE" dirty="0"/>
              <a:t>Där planerar vi att skicka en delrapport på en riktad remiss under hösten, för att inhämta synpunkter från relevanta aktörer innan vi skickar ett färdigt författningsförslag på remiss.</a:t>
            </a:r>
          </a:p>
          <a:p>
            <a:r>
              <a:rPr lang="sv-SE" dirty="0"/>
              <a:t>När EPBD väl träder i kraft så kommer vi att fortsätta med att utreda de ändringar som behövs till följd av de ändringarna. </a:t>
            </a:r>
          </a:p>
          <a:p>
            <a:r>
              <a:rPr lang="sv-SE" dirty="0"/>
              <a:t>Vi planerar sedan att skicka ett samlat författningsförslag på remiss. Detta kan tidigast ske under våren 2024, men det beror på när direktivet om byggnaders energiprestanda träder i kraft. Reglerna kommer sedan kunna träda i kraft ungefär ett år efter remissutskicket. </a:t>
            </a:r>
          </a:p>
          <a:p>
            <a:r>
              <a:rPr lang="sv-SE" dirty="0"/>
              <a:t>I projektet förs en löpande dialog med bland annat sektorn, andra myndigheter och byggnadsinspektörer.</a:t>
            </a:r>
          </a:p>
        </p:txBody>
      </p:sp>
      <p:sp>
        <p:nvSpPr>
          <p:cNvPr id="4" name="Platshållare för bildnummer 3"/>
          <p:cNvSpPr>
            <a:spLocks noGrp="1"/>
          </p:cNvSpPr>
          <p:nvPr>
            <p:ph type="sldNum" sz="quarter" idx="5"/>
          </p:nvPr>
        </p:nvSpPr>
        <p:spPr/>
        <p:txBody>
          <a:bodyPr/>
          <a:lstStyle/>
          <a:p>
            <a:fld id="{D93F4F4E-35AE-4F13-AA94-8E98E18073F4}" type="slidenum">
              <a:rPr lang="sv-SE" smtClean="0"/>
              <a:t>11</a:t>
            </a:fld>
            <a:endParaRPr lang="sv-SE"/>
          </a:p>
        </p:txBody>
      </p:sp>
    </p:spTree>
    <p:extLst>
      <p:ext uri="{BB962C8B-B14F-4D97-AF65-F5344CB8AC3E}">
        <p14:creationId xmlns:p14="http://schemas.microsoft.com/office/powerpoint/2010/main" val="2981694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några andra regeländringar som skett inom området de senaste åren. Samtliga dessa utom klimatdeklarationerna har sin grund i EU-direktiven. </a:t>
            </a:r>
          </a:p>
          <a:p>
            <a:endParaRPr lang="sv-SE" dirty="0"/>
          </a:p>
          <a:p>
            <a:r>
              <a:rPr lang="sv-SE" dirty="0"/>
              <a:t>Våren 2020 infördes vissa nya bestämmelser i PBF. Bestämmelser om laddningspunkter för elfordon vid byggnader trädde i kraft 2020. Bestämmelser om fastighetsautomation och fastighetsstyrning träder i kraft först 1 januari 2025 </a:t>
            </a:r>
          </a:p>
          <a:p>
            <a:endParaRPr lang="sv-SE" dirty="0"/>
          </a:p>
          <a:p>
            <a:r>
              <a:rPr lang="sv-SE" dirty="0"/>
              <a:t>1 september 2020 trädde ändrade energihushållningsregler i kraft. Ändringarna rörde i huvudsak införandet av viktningsfaktorer och vissa justeringar av kravnivåerna för primärenergital och isolerförmåga (Um). </a:t>
            </a:r>
          </a:p>
          <a:p>
            <a:endParaRPr lang="sv-SE" dirty="0"/>
          </a:p>
          <a:p>
            <a:r>
              <a:rPr lang="sv-SE" dirty="0"/>
              <a:t>Under 2021 infördes krav på inspektion av vissa värme- och ventilations- och luftkonditioneringssystem i föreskrifterna om energideklaration.</a:t>
            </a:r>
          </a:p>
          <a:p>
            <a:endParaRPr lang="sv-SE" dirty="0"/>
          </a:p>
          <a:p>
            <a:r>
              <a:rPr lang="sv-SE" dirty="0"/>
              <a:t>Krav på IMD infördes i omgångar under 2021 och 2022.</a:t>
            </a:r>
          </a:p>
          <a:p>
            <a:r>
              <a:rPr lang="sv-SE" dirty="0"/>
              <a:t>IMD värme i </a:t>
            </a:r>
            <a:r>
              <a:rPr lang="sv-SE" b="0" i="0" dirty="0">
                <a:solidFill>
                  <a:srgbClr val="434343"/>
                </a:solidFill>
                <a:effectLst/>
                <a:latin typeface="Open Sans" panose="020B0606030504020204" pitchFamily="34" charset="0"/>
              </a:rPr>
              <a:t>de flerbostadshus som har sämst energiprestanda.</a:t>
            </a:r>
          </a:p>
          <a:p>
            <a:r>
              <a:rPr lang="sv-SE" b="0" i="0" dirty="0">
                <a:solidFill>
                  <a:srgbClr val="434343"/>
                </a:solidFill>
                <a:effectLst/>
                <a:latin typeface="Open Sans" panose="020B0606030504020204" pitchFamily="34" charset="0"/>
              </a:rPr>
              <a:t>IMD tappvarmvatten i nya flerbostadshus och när systemet för tappvarmvatten väsentligt ändras i befintliga.</a:t>
            </a:r>
          </a:p>
          <a:p>
            <a:endParaRPr lang="sv-SE" b="0" i="0" dirty="0">
              <a:solidFill>
                <a:srgbClr val="434343"/>
              </a:solidFill>
              <a:effectLst/>
              <a:latin typeface="Open Sans" panose="020B0606030504020204" pitchFamily="34" charset="0"/>
            </a:endParaRPr>
          </a:p>
          <a:p>
            <a:r>
              <a:rPr lang="sv-SE" sz="1200" b="0" i="0" kern="1200" dirty="0">
                <a:solidFill>
                  <a:srgbClr val="434343"/>
                </a:solidFill>
                <a:effectLst/>
                <a:latin typeface="Open Sans" panose="020B0606030504020204" pitchFamily="34" charset="0"/>
                <a:ea typeface="+mn-ea"/>
                <a:cs typeface="+mn-cs"/>
              </a:rPr>
              <a:t>Från den 1 januari 2022 måste byggherrar redovisa vilken klimatpåverkan nya byggnader har. Från det datumet trädde nämligen lagen om klimatdeklaration för byggnader i kraft. Boverket har en digital handbok om klimatdeklaration på hemsidan, där mer information om klimatdeklarationen finns. Helt nyligen har även Boverket redovisat ett regeringsuppdrag om hur införande av gränsvärden om klimatpåverkan från byggnader kan påskyndas. </a:t>
            </a:r>
          </a:p>
          <a:p>
            <a:r>
              <a:rPr lang="sv-SE" sz="1200" b="0" i="1" kern="1200" dirty="0">
                <a:solidFill>
                  <a:srgbClr val="434343"/>
                </a:solidFill>
                <a:effectLst/>
                <a:latin typeface="Open Sans" panose="020B0606030504020204" pitchFamily="34" charset="0"/>
                <a:ea typeface="+mn-ea"/>
                <a:cs typeface="+mn-cs"/>
              </a:rPr>
              <a:t>Inte redovisat i skrivande stund.</a:t>
            </a:r>
            <a:endParaRPr lang="sv-SE" sz="1200" b="0" i="0" kern="1200" dirty="0">
              <a:solidFill>
                <a:srgbClr val="434343"/>
              </a:solidFill>
              <a:effectLst/>
              <a:latin typeface="Open Sans" panose="020B0606030504020204" pitchFamily="34" charset="0"/>
              <a:ea typeface="+mn-ea"/>
              <a:cs typeface="+mn-cs"/>
            </a:endParaRPr>
          </a:p>
          <a:p>
            <a:endParaRPr lang="sv-SE" dirty="0"/>
          </a:p>
          <a:p>
            <a:r>
              <a:rPr lang="sv-SE" dirty="0"/>
              <a:t>Mer information om alla dessa ändringar, och annat som hänt inom området på Boverket, går att hitta på boverket.se.</a:t>
            </a:r>
          </a:p>
        </p:txBody>
      </p:sp>
      <p:sp>
        <p:nvSpPr>
          <p:cNvPr id="4" name="Platshållare för bildnummer 3"/>
          <p:cNvSpPr>
            <a:spLocks noGrp="1"/>
          </p:cNvSpPr>
          <p:nvPr>
            <p:ph type="sldNum" sz="quarter" idx="5"/>
          </p:nvPr>
        </p:nvSpPr>
        <p:spPr/>
        <p:txBody>
          <a:bodyPr/>
          <a:lstStyle/>
          <a:p>
            <a:fld id="{D93F4F4E-35AE-4F13-AA94-8E98E18073F4}" type="slidenum">
              <a:rPr lang="sv-SE" smtClean="0"/>
              <a:t>13</a:t>
            </a:fld>
            <a:endParaRPr lang="sv-SE"/>
          </a:p>
        </p:txBody>
      </p:sp>
    </p:spTree>
    <p:extLst>
      <p:ext uri="{BB962C8B-B14F-4D97-AF65-F5344CB8AC3E}">
        <p14:creationId xmlns:p14="http://schemas.microsoft.com/office/powerpoint/2010/main" val="1821365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några andra regeländringar som skett inom området de senaste åren. Samtliga dessa utom klimatdeklarationerna har sin grund i EU-direktiven. </a:t>
            </a:r>
          </a:p>
          <a:p>
            <a:endParaRPr lang="sv-SE" dirty="0"/>
          </a:p>
          <a:p>
            <a:r>
              <a:rPr lang="sv-SE" dirty="0"/>
              <a:t>Våren 2020 infördes vissa nya bestämmelser i PBF. Bestämmelser om laddningspunkter för elfordon vid byggnader trädde i kraft 2020. Bestämmelser om fastighetsautomation och fastighetsstyrning träder i kraft först 1 januari 2025 </a:t>
            </a:r>
          </a:p>
          <a:p>
            <a:endParaRPr lang="sv-SE" dirty="0"/>
          </a:p>
          <a:p>
            <a:r>
              <a:rPr lang="sv-SE" dirty="0"/>
              <a:t>1 september 2020 trädde ändrade energihushållningsregler i kraft. Ändringarna rörde i huvudsak införandet av viktningsfaktorer och vissa justeringar av kravnivåerna för primärenergital och isolerförmåga (Um). </a:t>
            </a:r>
          </a:p>
          <a:p>
            <a:endParaRPr lang="sv-SE" dirty="0"/>
          </a:p>
          <a:p>
            <a:r>
              <a:rPr lang="sv-SE" dirty="0"/>
              <a:t>Under 2021 infördes krav på inspektion av vissa värme- och ventilations- och luftkonditioneringssystem i föreskrifterna om energideklaration.</a:t>
            </a:r>
          </a:p>
          <a:p>
            <a:endParaRPr lang="sv-SE" dirty="0"/>
          </a:p>
          <a:p>
            <a:r>
              <a:rPr lang="sv-SE" dirty="0"/>
              <a:t>Krav på IMD infördes i omgångar under 2021 och 2022.</a:t>
            </a:r>
          </a:p>
          <a:p>
            <a:r>
              <a:rPr lang="sv-SE" dirty="0"/>
              <a:t>IMD värme i </a:t>
            </a:r>
            <a:r>
              <a:rPr lang="sv-SE" b="0" i="0" dirty="0">
                <a:solidFill>
                  <a:srgbClr val="434343"/>
                </a:solidFill>
                <a:effectLst/>
                <a:latin typeface="Open Sans" panose="020B0606030504020204" pitchFamily="34" charset="0"/>
              </a:rPr>
              <a:t>de flerbostadshus som har sämst energiprestanda.</a:t>
            </a:r>
          </a:p>
          <a:p>
            <a:r>
              <a:rPr lang="sv-SE" b="0" i="0" dirty="0">
                <a:solidFill>
                  <a:srgbClr val="434343"/>
                </a:solidFill>
                <a:effectLst/>
                <a:latin typeface="Open Sans" panose="020B0606030504020204" pitchFamily="34" charset="0"/>
              </a:rPr>
              <a:t>IMD tappvarmvatten i nya flerbostadshus och när systemet för tappvarmvatten väsentligt ändras i befintliga.</a:t>
            </a:r>
          </a:p>
          <a:p>
            <a:endParaRPr lang="sv-SE" b="0" i="0" dirty="0">
              <a:solidFill>
                <a:srgbClr val="434343"/>
              </a:solidFill>
              <a:effectLst/>
              <a:latin typeface="Open Sans" panose="020B0606030504020204" pitchFamily="34" charset="0"/>
            </a:endParaRPr>
          </a:p>
          <a:p>
            <a:r>
              <a:rPr lang="sv-SE" sz="1200" b="0" i="0" kern="1200" dirty="0">
                <a:solidFill>
                  <a:srgbClr val="434343"/>
                </a:solidFill>
                <a:effectLst/>
                <a:latin typeface="Open Sans" panose="020B0606030504020204" pitchFamily="34" charset="0"/>
                <a:ea typeface="+mn-ea"/>
                <a:cs typeface="+mn-cs"/>
              </a:rPr>
              <a:t>Från den 1 januari 2022 måste byggherrar redovisa vilken klimatpåverkan nya byggnader har. Från det datumet trädde nämligen lagen om klimatdeklaration för byggnader i kraft. Boverket har en digital handbok om klimatdeklaration på hemsidan, där mer information om klimatdeklarationen finns. Helt nyligen har även Boverket redovisat ett regeringsuppdrag om hur införande av gränsvärden om klimatpåverkan från byggnader kan påskyndas. </a:t>
            </a:r>
          </a:p>
          <a:p>
            <a:r>
              <a:rPr lang="sv-SE" sz="1200" b="0" i="1" kern="1200" dirty="0">
                <a:solidFill>
                  <a:srgbClr val="434343"/>
                </a:solidFill>
                <a:effectLst/>
                <a:latin typeface="Open Sans" panose="020B0606030504020204" pitchFamily="34" charset="0"/>
                <a:ea typeface="+mn-ea"/>
                <a:cs typeface="+mn-cs"/>
              </a:rPr>
              <a:t>Inte redovisat i skrivande stund.</a:t>
            </a:r>
            <a:endParaRPr lang="sv-SE" sz="1200" b="0" i="0" kern="1200" dirty="0">
              <a:solidFill>
                <a:srgbClr val="434343"/>
              </a:solidFill>
              <a:effectLst/>
              <a:latin typeface="Open Sans" panose="020B0606030504020204" pitchFamily="34" charset="0"/>
              <a:ea typeface="+mn-ea"/>
              <a:cs typeface="+mn-cs"/>
            </a:endParaRPr>
          </a:p>
          <a:p>
            <a:endParaRPr lang="sv-SE" dirty="0"/>
          </a:p>
          <a:p>
            <a:r>
              <a:rPr lang="sv-SE" dirty="0"/>
              <a:t>Mer information om alla dessa ändringar, och annat som hänt inom området på Boverket, går att hitta på boverket.se.</a:t>
            </a:r>
          </a:p>
        </p:txBody>
      </p:sp>
      <p:sp>
        <p:nvSpPr>
          <p:cNvPr id="4" name="Platshållare för bildnummer 3"/>
          <p:cNvSpPr>
            <a:spLocks noGrp="1"/>
          </p:cNvSpPr>
          <p:nvPr>
            <p:ph type="sldNum" sz="quarter" idx="5"/>
          </p:nvPr>
        </p:nvSpPr>
        <p:spPr/>
        <p:txBody>
          <a:bodyPr/>
          <a:lstStyle/>
          <a:p>
            <a:fld id="{D93F4F4E-35AE-4F13-AA94-8E98E18073F4}" type="slidenum">
              <a:rPr lang="sv-SE" smtClean="0"/>
              <a:t>14</a:t>
            </a:fld>
            <a:endParaRPr lang="sv-SE"/>
          </a:p>
        </p:txBody>
      </p:sp>
    </p:spTree>
    <p:extLst>
      <p:ext uri="{BB962C8B-B14F-4D97-AF65-F5344CB8AC3E}">
        <p14:creationId xmlns:p14="http://schemas.microsoft.com/office/powerpoint/2010/main" val="3215416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55576" y="2854800"/>
            <a:ext cx="7772400" cy="1313185"/>
          </a:xfrm>
          <a:prstGeom prst="rect">
            <a:avLst/>
          </a:prstGeom>
        </p:spPr>
        <p:txBody>
          <a:bodyPr anchor="t">
            <a:noAutofit/>
          </a:bodyPr>
          <a:lstStyle>
            <a:lvl1pPr>
              <a:defRPr sz="4400" baseline="0">
                <a:latin typeface="Arial" panose="020B0604020202020204" pitchFamily="34" charset="0"/>
                <a:cs typeface="Arial" panose="020B0604020202020204" pitchFamily="34" charset="0"/>
              </a:defRPr>
            </a:lvl1pPr>
          </a:lstStyle>
          <a:p>
            <a:r>
              <a:rPr lang="sv-SE" dirty="0"/>
              <a:t>Skriv presentationens </a:t>
            </a:r>
            <a:br>
              <a:rPr lang="sv-SE" dirty="0"/>
            </a:br>
            <a:r>
              <a:rPr lang="sv-SE" dirty="0"/>
              <a:t>namn här</a:t>
            </a:r>
          </a:p>
        </p:txBody>
      </p:sp>
      <p:sp>
        <p:nvSpPr>
          <p:cNvPr id="3" name="Underrubrik 2"/>
          <p:cNvSpPr>
            <a:spLocks noGrp="1"/>
          </p:cNvSpPr>
          <p:nvPr>
            <p:ph type="subTitle" idx="1" hasCustomPrompt="1"/>
          </p:nvPr>
        </p:nvSpPr>
        <p:spPr>
          <a:xfrm>
            <a:off x="1441376" y="4255200"/>
            <a:ext cx="6400800" cy="432048"/>
          </a:xfrm>
          <a:prstGeom prst="rect">
            <a:avLst/>
          </a:prstGeom>
        </p:spPr>
        <p:txBody>
          <a:bodyPr>
            <a:normAutofit/>
          </a:bodyPr>
          <a:lstStyle>
            <a:lvl1pPr marL="0" indent="0" algn="ctr">
              <a:buNone/>
              <a:defRPr sz="18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ditt namn och titel här</a:t>
            </a:r>
          </a:p>
        </p:txBody>
      </p:sp>
      <p:sp>
        <p:nvSpPr>
          <p:cNvPr id="4" name="Platshållare för datum 3"/>
          <p:cNvSpPr>
            <a:spLocks noGrp="1"/>
          </p:cNvSpPr>
          <p:nvPr>
            <p:ph type="dt" sz="half" idx="10"/>
          </p:nvPr>
        </p:nvSpPr>
        <p:spPr/>
        <p:txBody>
          <a:bodyPr/>
          <a:lstStyle/>
          <a:p>
            <a:fld id="{C16BD0C5-E018-444F-92A8-3020608CA0C4}" type="datetimeFigureOut">
              <a:rPr lang="sv-SE" smtClean="0"/>
              <a:t>2023-05-22</a:t>
            </a:fld>
            <a:endParaRPr lang="sv-SE"/>
          </a:p>
        </p:txBody>
      </p:sp>
      <p:sp>
        <p:nvSpPr>
          <p:cNvPr id="6" name="Platshållare för bildnummer 5"/>
          <p:cNvSpPr>
            <a:spLocks noGrp="1"/>
          </p:cNvSpPr>
          <p:nvPr>
            <p:ph type="sldNum" sz="quarter" idx="12"/>
          </p:nvPr>
        </p:nvSpPr>
        <p:spPr/>
        <p:txBody>
          <a:bodyPr/>
          <a:lstStyle/>
          <a:p>
            <a:fld id="{3EC3C013-F727-4E01-878A-1532BF0324A3}" type="slidenum">
              <a:rPr lang="sv-SE" smtClean="0"/>
              <a:t>‹#›</a:t>
            </a:fld>
            <a:endParaRPr lang="sv-SE"/>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2432" y="627534"/>
            <a:ext cx="2235600" cy="1650896"/>
          </a:xfrm>
          <a:prstGeom prst="rect">
            <a:avLst/>
          </a:prstGeom>
        </p:spPr>
      </p:pic>
    </p:spTree>
    <p:extLst>
      <p:ext uri="{BB962C8B-B14F-4D97-AF65-F5344CB8AC3E}">
        <p14:creationId xmlns:p14="http://schemas.microsoft.com/office/powerpoint/2010/main" val="2577059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Rubrik +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innehåll 2"/>
          <p:cNvSpPr>
            <a:spLocks noGrp="1"/>
          </p:cNvSpPr>
          <p:nvPr>
            <p:ph sz="half" idx="1" hasCustomPrompt="1"/>
          </p:nvPr>
        </p:nvSpPr>
        <p:spPr>
          <a:xfrm>
            <a:off x="468000" y="1215000"/>
            <a:ext cx="3960000" cy="3375000"/>
          </a:xfrm>
          <a:prstGeom prst="rect">
            <a:avLst/>
          </a:prstGeom>
        </p:spPr>
        <p:txBody>
          <a:bodyPr>
            <a:normAutofit/>
          </a:bodyPr>
          <a:lstStyle>
            <a:lvl1pPr marL="0" indent="0" algn="l">
              <a:buNone/>
              <a:defRPr sz="1800">
                <a:latin typeface="Arial" panose="020B0604020202020204" pitchFamily="34" charset="0"/>
                <a:cs typeface="Arial" panose="020B0604020202020204" pitchFamily="34" charset="0"/>
              </a:defRPr>
            </a:lvl1pPr>
            <a:lvl2pPr algn="l">
              <a:defRPr sz="2000">
                <a:latin typeface="Arial" panose="020B0604020202020204" pitchFamily="34" charset="0"/>
                <a:cs typeface="Arial" panose="020B0604020202020204" pitchFamily="34" charset="0"/>
              </a:defRPr>
            </a:lvl2pPr>
            <a:lvl3pPr algn="l">
              <a:defRPr sz="2000">
                <a:latin typeface="Arial" panose="020B0604020202020204" pitchFamily="34" charset="0"/>
                <a:cs typeface="Arial" panose="020B0604020202020204" pitchFamily="34" charset="0"/>
              </a:defRPr>
            </a:lvl3pPr>
            <a:lvl4pPr algn="l">
              <a:defRPr sz="2000">
                <a:latin typeface="Arial" panose="020B0604020202020204" pitchFamily="34" charset="0"/>
                <a:cs typeface="Arial" panose="020B0604020202020204" pitchFamily="34" charset="0"/>
              </a:defRPr>
            </a:lvl4pPr>
            <a:lvl5pPr algn="l">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v-SE" dirty="0"/>
              <a:t>Textinnehåll, här skriver du din text, glöm inte – skriv kort och kärnfullt!</a:t>
            </a:r>
          </a:p>
        </p:txBody>
      </p:sp>
      <p:sp>
        <p:nvSpPr>
          <p:cNvPr id="4" name="Platshållare för innehåll 3"/>
          <p:cNvSpPr>
            <a:spLocks noGrp="1"/>
          </p:cNvSpPr>
          <p:nvPr>
            <p:ph sz="half" idx="2" hasCustomPrompt="1"/>
          </p:nvPr>
        </p:nvSpPr>
        <p:spPr>
          <a:xfrm>
            <a:off x="4752000" y="1215000"/>
            <a:ext cx="3960000" cy="3375000"/>
          </a:xfrm>
          <a:prstGeom prst="rect">
            <a:avLst/>
          </a:prstGeom>
        </p:spPr>
        <p:txBody>
          <a:bodyPr>
            <a:normAutofit/>
          </a:bodyPr>
          <a:lstStyle>
            <a:lvl1pPr marL="0" indent="0">
              <a:buNone/>
              <a:defRPr sz="18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Textinnehåll, här skriver du din text, glöm inte – skriv kort och kärnfullt!</a:t>
            </a:r>
          </a:p>
        </p:txBody>
      </p:sp>
      <p:sp>
        <p:nvSpPr>
          <p:cNvPr id="5" name="Platshållare för datum 4"/>
          <p:cNvSpPr>
            <a:spLocks noGrp="1"/>
          </p:cNvSpPr>
          <p:nvPr>
            <p:ph type="dt" sz="half" idx="10"/>
          </p:nvPr>
        </p:nvSpPr>
        <p:spPr/>
        <p:txBody>
          <a:bodyPr/>
          <a:lstStyle/>
          <a:p>
            <a:fld id="{C16BD0C5-E018-444F-92A8-3020608CA0C4}" type="datetimeFigureOut">
              <a:rPr lang="sv-SE" smtClean="0"/>
              <a:t>2023-05-22</a:t>
            </a:fld>
            <a:endParaRPr lang="sv-SE"/>
          </a:p>
        </p:txBody>
      </p:sp>
      <p:sp>
        <p:nvSpPr>
          <p:cNvPr id="7" name="Platshållare för bildnummer 6"/>
          <p:cNvSpPr>
            <a:spLocks noGrp="1"/>
          </p:cNvSpPr>
          <p:nvPr>
            <p:ph type="sldNum" sz="quarter" idx="12"/>
          </p:nvPr>
        </p:nvSpPr>
        <p:spPr/>
        <p:txBody>
          <a:bodyPr/>
          <a:lstStyle/>
          <a:p>
            <a:fld id="{3EC3C013-F727-4E01-878A-1532BF0324A3}" type="slidenum">
              <a:rPr lang="sv-SE" smtClean="0"/>
              <a:t>‹#›</a:t>
            </a:fld>
            <a:endParaRPr lang="sv-SE"/>
          </a:p>
        </p:txBody>
      </p:sp>
      <p:sp>
        <p:nvSpPr>
          <p:cNvPr id="9" name="Rektangel 8"/>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3048529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två innehåll m underrubrik">
    <p:spTree>
      <p:nvGrpSpPr>
        <p:cNvPr id="1" name=""/>
        <p:cNvGrpSpPr/>
        <p:nvPr/>
      </p:nvGrpSpPr>
      <p:grpSpPr>
        <a:xfrm>
          <a:off x="0" y="0"/>
          <a:ext cx="0" cy="0"/>
          <a:chOff x="0" y="0"/>
          <a:chExt cx="0" cy="0"/>
        </a:xfrm>
      </p:grpSpPr>
      <p:sp>
        <p:nvSpPr>
          <p:cNvPr id="2" name="Rubrik 1"/>
          <p:cNvSpPr>
            <a:spLocks noGrp="1"/>
          </p:cNvSpPr>
          <p:nvPr>
            <p:ph type="title"/>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text 2"/>
          <p:cNvSpPr>
            <a:spLocks noGrp="1"/>
          </p:cNvSpPr>
          <p:nvPr>
            <p:ph type="body" idx="1" hasCustomPrompt="1"/>
          </p:nvPr>
        </p:nvSpPr>
        <p:spPr>
          <a:xfrm>
            <a:off x="468000" y="1215000"/>
            <a:ext cx="3996000" cy="540000"/>
          </a:xfrm>
          <a:prstGeom prst="rect">
            <a:avLst/>
          </a:prstGeom>
          <a:solidFill>
            <a:srgbClr val="C10B25"/>
          </a:solidFill>
        </p:spPr>
        <p:txBody>
          <a:bodyPr anchor="ctr">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7" name="Platshållare för datum 6"/>
          <p:cNvSpPr>
            <a:spLocks noGrp="1"/>
          </p:cNvSpPr>
          <p:nvPr>
            <p:ph type="dt" sz="half" idx="10"/>
          </p:nvPr>
        </p:nvSpPr>
        <p:spPr/>
        <p:txBody>
          <a:bodyPr/>
          <a:lstStyle/>
          <a:p>
            <a:fld id="{C16BD0C5-E018-444F-92A8-3020608CA0C4}" type="datetimeFigureOut">
              <a:rPr lang="sv-SE" smtClean="0"/>
              <a:t>2023-05-22</a:t>
            </a:fld>
            <a:endParaRPr lang="sv-SE"/>
          </a:p>
        </p:txBody>
      </p:sp>
      <p:sp>
        <p:nvSpPr>
          <p:cNvPr id="9" name="Platshållare för bildnummer 8"/>
          <p:cNvSpPr>
            <a:spLocks noGrp="1"/>
          </p:cNvSpPr>
          <p:nvPr>
            <p:ph type="sldNum" sz="quarter" idx="12"/>
          </p:nvPr>
        </p:nvSpPr>
        <p:spPr/>
        <p:txBody>
          <a:bodyPr/>
          <a:lstStyle/>
          <a:p>
            <a:fld id="{3EC3C013-F727-4E01-878A-1532BF0324A3}" type="slidenum">
              <a:rPr lang="sv-SE" smtClean="0"/>
              <a:t>‹#›</a:t>
            </a:fld>
            <a:endParaRPr lang="sv-SE"/>
          </a:p>
        </p:txBody>
      </p:sp>
      <p:sp>
        <p:nvSpPr>
          <p:cNvPr id="11" name="Rektangel 10"/>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2"/>
          <p:cNvSpPr>
            <a:spLocks noGrp="1"/>
          </p:cNvSpPr>
          <p:nvPr>
            <p:ph type="body" idx="13" hasCustomPrompt="1"/>
          </p:nvPr>
        </p:nvSpPr>
        <p:spPr>
          <a:xfrm>
            <a:off x="4680000" y="1215000"/>
            <a:ext cx="4040188" cy="540000"/>
          </a:xfrm>
          <a:prstGeom prst="rect">
            <a:avLst/>
          </a:prstGeom>
          <a:solidFill>
            <a:srgbClr val="C10B25"/>
          </a:solidFill>
        </p:spPr>
        <p:txBody>
          <a:bodyPr anchor="ctr">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14" name="Platshållare för innehåll 2"/>
          <p:cNvSpPr>
            <a:spLocks noGrp="1"/>
          </p:cNvSpPr>
          <p:nvPr>
            <p:ph sz="half" idx="15" hasCustomPrompt="1"/>
          </p:nvPr>
        </p:nvSpPr>
        <p:spPr>
          <a:xfrm>
            <a:off x="468000" y="1811443"/>
            <a:ext cx="3960000" cy="2920547"/>
          </a:xfrm>
          <a:prstGeom prst="rect">
            <a:avLst/>
          </a:prstGeom>
        </p:spPr>
        <p:txBody>
          <a:bodyPr>
            <a:normAutofit/>
          </a:bodyPr>
          <a:lstStyle>
            <a:lvl1pPr marL="0" indent="0" algn="l">
              <a:buNone/>
              <a:defRPr sz="1800">
                <a:latin typeface="Arial" panose="020B0604020202020204" pitchFamily="34" charset="0"/>
                <a:cs typeface="Arial" panose="020B0604020202020204" pitchFamily="34" charset="0"/>
              </a:defRPr>
            </a:lvl1pPr>
            <a:lvl2pPr algn="l">
              <a:defRPr sz="2000">
                <a:latin typeface="Arial" panose="020B0604020202020204" pitchFamily="34" charset="0"/>
                <a:cs typeface="Arial" panose="020B0604020202020204" pitchFamily="34" charset="0"/>
              </a:defRPr>
            </a:lvl2pPr>
            <a:lvl3pPr algn="l">
              <a:defRPr sz="2000">
                <a:latin typeface="Arial" panose="020B0604020202020204" pitchFamily="34" charset="0"/>
                <a:cs typeface="Arial" panose="020B0604020202020204" pitchFamily="34" charset="0"/>
              </a:defRPr>
            </a:lvl3pPr>
            <a:lvl4pPr algn="l">
              <a:defRPr sz="2000">
                <a:latin typeface="Arial" panose="020B0604020202020204" pitchFamily="34" charset="0"/>
                <a:cs typeface="Arial" panose="020B0604020202020204" pitchFamily="34" charset="0"/>
              </a:defRPr>
            </a:lvl4pPr>
            <a:lvl5pPr algn="l">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v-SE" dirty="0"/>
              <a:t>Textinnehåll, här skriver du din text, glöm inte – skriv kort och kärnfullt!</a:t>
            </a:r>
          </a:p>
        </p:txBody>
      </p:sp>
      <p:sp>
        <p:nvSpPr>
          <p:cNvPr id="15" name="Platshållare för innehåll 2"/>
          <p:cNvSpPr>
            <a:spLocks noGrp="1"/>
          </p:cNvSpPr>
          <p:nvPr>
            <p:ph sz="half" idx="16" hasCustomPrompt="1"/>
          </p:nvPr>
        </p:nvSpPr>
        <p:spPr>
          <a:xfrm>
            <a:off x="4704981" y="1818538"/>
            <a:ext cx="4015207" cy="2920547"/>
          </a:xfrm>
          <a:prstGeom prst="rect">
            <a:avLst/>
          </a:prstGeom>
        </p:spPr>
        <p:txBody>
          <a:bodyPr>
            <a:normAutofit/>
          </a:bodyPr>
          <a:lstStyle>
            <a:lvl1pPr marL="0" indent="0" algn="l">
              <a:buNone/>
              <a:defRPr sz="1800">
                <a:latin typeface="Arial" panose="020B0604020202020204" pitchFamily="34" charset="0"/>
                <a:cs typeface="Arial" panose="020B0604020202020204" pitchFamily="34" charset="0"/>
              </a:defRPr>
            </a:lvl1pPr>
            <a:lvl2pPr algn="l">
              <a:defRPr sz="2000">
                <a:latin typeface="Arial" panose="020B0604020202020204" pitchFamily="34" charset="0"/>
                <a:cs typeface="Arial" panose="020B0604020202020204" pitchFamily="34" charset="0"/>
              </a:defRPr>
            </a:lvl2pPr>
            <a:lvl3pPr algn="l">
              <a:defRPr sz="2000">
                <a:latin typeface="Arial" panose="020B0604020202020204" pitchFamily="34" charset="0"/>
                <a:cs typeface="Arial" panose="020B0604020202020204" pitchFamily="34" charset="0"/>
              </a:defRPr>
            </a:lvl3pPr>
            <a:lvl4pPr algn="l">
              <a:defRPr sz="2000">
                <a:latin typeface="Arial" panose="020B0604020202020204" pitchFamily="34" charset="0"/>
                <a:cs typeface="Arial" panose="020B0604020202020204" pitchFamily="34" charset="0"/>
              </a:defRPr>
            </a:lvl4pPr>
            <a:lvl5pPr algn="l">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v-SE" dirty="0"/>
              <a:t>Textinnehåll, här skriver du din text, glöm inte – skriv kort och kärnfullt!</a:t>
            </a:r>
          </a:p>
        </p:txBody>
      </p:sp>
      <p:pic>
        <p:nvPicPr>
          <p:cNvPr id="13" name="Bildobjekt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3125519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8000" y="270000"/>
            <a:ext cx="6660000" cy="810000"/>
          </a:xfrm>
          <a:prstGeom prst="rect">
            <a:avLst/>
          </a:prstGeom>
        </p:spPr>
        <p:txBody>
          <a:bodyPr anchor="t">
            <a:normAutofit/>
          </a:bodyPr>
          <a:lstStyle>
            <a:lvl1pPr algn="l">
              <a:defRPr sz="3000" baseline="0">
                <a:latin typeface="Arial" panose="020B0604020202020204" pitchFamily="34" charset="0"/>
                <a:cs typeface="Arial" panose="020B0604020202020204" pitchFamily="34" charset="0"/>
              </a:defRPr>
            </a:lvl1pPr>
          </a:lstStyle>
          <a:p>
            <a:r>
              <a:rPr lang="sv-SE" dirty="0"/>
              <a:t>Här skriver du rubriken</a:t>
            </a:r>
          </a:p>
        </p:txBody>
      </p:sp>
      <p:sp>
        <p:nvSpPr>
          <p:cNvPr id="3" name="Platshållare för datum 2"/>
          <p:cNvSpPr>
            <a:spLocks noGrp="1"/>
          </p:cNvSpPr>
          <p:nvPr>
            <p:ph type="dt" sz="half" idx="10"/>
          </p:nvPr>
        </p:nvSpPr>
        <p:spPr/>
        <p:txBody>
          <a:bodyPr/>
          <a:lstStyle/>
          <a:p>
            <a:fld id="{C16BD0C5-E018-444F-92A8-3020608CA0C4}" type="datetimeFigureOut">
              <a:rPr lang="sv-SE" smtClean="0"/>
              <a:t>2023-05-22</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sp>
        <p:nvSpPr>
          <p:cNvPr id="7" name="Rektangel 6"/>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Tree>
    <p:extLst>
      <p:ext uri="{BB962C8B-B14F-4D97-AF65-F5344CB8AC3E}">
        <p14:creationId xmlns:p14="http://schemas.microsoft.com/office/powerpoint/2010/main" val="1644272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lsidesbild med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C16BD0C5-E018-444F-92A8-3020608CA0C4}" type="datetimeFigureOut">
              <a:rPr lang="sv-SE" smtClean="0"/>
              <a:t>2023-05-22</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sp>
        <p:nvSpPr>
          <p:cNvPr id="7" name="Rektangel 6"/>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innehåll 9"/>
          <p:cNvSpPr>
            <a:spLocks noGrp="1"/>
          </p:cNvSpPr>
          <p:nvPr>
            <p:ph sz="quarter" idx="16" hasCustomPrompt="1"/>
          </p:nvPr>
        </p:nvSpPr>
        <p:spPr>
          <a:xfrm>
            <a:off x="108000" y="0"/>
            <a:ext cx="9144000" cy="51435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dirty="0"/>
              <a:t>Helsidesbild</a:t>
            </a:r>
          </a:p>
        </p:txBody>
      </p:sp>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
        <p:nvSpPr>
          <p:cNvPr id="13" name="Platshållare för text 5">
            <a:extLst>
              <a:ext uri="{FF2B5EF4-FFF2-40B4-BE49-F238E27FC236}">
                <a16:creationId xmlns:a16="http://schemas.microsoft.com/office/drawing/2014/main" id="{1296FA02-AEB5-48A1-941A-A32D8D12DADA}"/>
              </a:ext>
            </a:extLst>
          </p:cNvPr>
          <p:cNvSpPr>
            <a:spLocks noGrp="1"/>
          </p:cNvSpPr>
          <p:nvPr>
            <p:ph type="body" sz="quarter" idx="17" hasCustomPrompt="1"/>
          </p:nvPr>
        </p:nvSpPr>
        <p:spPr>
          <a:xfrm rot="16200000">
            <a:off x="-1414438" y="3212380"/>
            <a:ext cx="3394075" cy="274637"/>
          </a:xfrm>
        </p:spPr>
        <p:txBody>
          <a:bodyPr>
            <a:noAutofit/>
          </a:bodyPr>
          <a:lstStyle>
            <a:lvl1pPr marL="0" indent="0">
              <a:buNone/>
              <a:defRPr sz="800" b="0">
                <a:solidFill>
                  <a:schemeClr val="tx1"/>
                </a:solidFill>
              </a:defRPr>
            </a:lvl1pPr>
            <a:lvl2pPr marL="357188" indent="0">
              <a:buNone/>
              <a:defRPr sz="800"/>
            </a:lvl2pPr>
            <a:lvl3pPr marL="715962" indent="0">
              <a:buNone/>
              <a:defRPr sz="800"/>
            </a:lvl3pPr>
            <a:lvl4pPr marL="1073150" indent="0">
              <a:buNone/>
              <a:defRPr sz="800"/>
            </a:lvl4pPr>
            <a:lvl5pPr marL="1438275" indent="0">
              <a:buNone/>
              <a:defRPr sz="800"/>
            </a:lvl5pPr>
          </a:lstStyle>
          <a:p>
            <a:pPr lvl="0"/>
            <a:r>
              <a:rPr lang="sv-SE" dirty="0"/>
              <a:t>Bildbyline</a:t>
            </a:r>
          </a:p>
        </p:txBody>
      </p:sp>
      <p:sp>
        <p:nvSpPr>
          <p:cNvPr id="9" name="Rubrik 1">
            <a:extLst>
              <a:ext uri="{FF2B5EF4-FFF2-40B4-BE49-F238E27FC236}">
                <a16:creationId xmlns:a16="http://schemas.microsoft.com/office/drawing/2014/main" id="{15C51471-1436-4A17-B446-64D343D6FA40}"/>
              </a:ext>
            </a:extLst>
          </p:cNvPr>
          <p:cNvSpPr>
            <a:spLocks noGrp="1"/>
          </p:cNvSpPr>
          <p:nvPr>
            <p:ph type="title" hasCustomPrompt="1"/>
          </p:nvPr>
        </p:nvSpPr>
        <p:spPr>
          <a:xfrm>
            <a:off x="5004048" y="3975906"/>
            <a:ext cx="4136156" cy="432048"/>
          </a:xfrm>
          <a:prstGeom prst="rect">
            <a:avLst/>
          </a:prstGeom>
          <a:solidFill>
            <a:srgbClr val="C10B25"/>
          </a:solidFill>
        </p:spPr>
        <p:txBody>
          <a:bodyPr anchor="t">
            <a:no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sv-SE" dirty="0"/>
              <a:t>Rubrik eller värdeord</a:t>
            </a:r>
          </a:p>
        </p:txBody>
      </p:sp>
    </p:spTree>
    <p:extLst>
      <p:ext uri="{BB962C8B-B14F-4D97-AF65-F5344CB8AC3E}">
        <p14:creationId xmlns:p14="http://schemas.microsoft.com/office/powerpoint/2010/main" val="1606631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llversion (använd ej)">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C16BD0C5-E018-444F-92A8-3020608CA0C4}" type="datetimeFigureOut">
              <a:rPr lang="sv-SE" smtClean="0"/>
              <a:t>2023-05-22</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sp>
        <p:nvSpPr>
          <p:cNvPr id="7" name="Rektangel 6"/>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
        <p:nvSpPr>
          <p:cNvPr id="4" name="textruta 3">
            <a:extLst>
              <a:ext uri="{FF2B5EF4-FFF2-40B4-BE49-F238E27FC236}">
                <a16:creationId xmlns:a16="http://schemas.microsoft.com/office/drawing/2014/main" id="{2B9D53EF-34E5-4C3D-8F89-42A2DB21146E}"/>
              </a:ext>
            </a:extLst>
          </p:cNvPr>
          <p:cNvSpPr txBox="1"/>
          <p:nvPr userDrawn="1"/>
        </p:nvSpPr>
        <p:spPr>
          <a:xfrm rot="16200000">
            <a:off x="-520243" y="4228693"/>
            <a:ext cx="1440160" cy="184666"/>
          </a:xfrm>
          <a:prstGeom prst="rect">
            <a:avLst/>
          </a:prstGeom>
          <a:noFill/>
        </p:spPr>
        <p:txBody>
          <a:bodyPr wrap="square" rtlCol="0">
            <a:spAutoFit/>
          </a:bodyPr>
          <a:lstStyle/>
          <a:p>
            <a:r>
              <a:rPr lang="sv-SE" sz="600" dirty="0">
                <a:effectLst/>
                <a:latin typeface="+mn-lt"/>
                <a:ea typeface="Times New Roman" panose="02020603050405020304" pitchFamily="18" charset="0"/>
              </a:rPr>
              <a:t>Fastställd: dnr 1704/2022</a:t>
            </a:r>
            <a:endParaRPr lang="sv-SE" sz="600" dirty="0">
              <a:latin typeface="+mn-lt"/>
            </a:endParaRPr>
          </a:p>
        </p:txBody>
      </p:sp>
      <p:sp>
        <p:nvSpPr>
          <p:cNvPr id="9" name="Rubrik 1">
            <a:extLst>
              <a:ext uri="{FF2B5EF4-FFF2-40B4-BE49-F238E27FC236}">
                <a16:creationId xmlns:a16="http://schemas.microsoft.com/office/drawing/2014/main" id="{1A3B3489-2125-325B-37A5-1D131257495C}"/>
              </a:ext>
            </a:extLst>
          </p:cNvPr>
          <p:cNvSpPr>
            <a:spLocks noGrp="1"/>
          </p:cNvSpPr>
          <p:nvPr>
            <p:ph type="title" hasCustomPrompt="1"/>
          </p:nvPr>
        </p:nvSpPr>
        <p:spPr>
          <a:xfrm>
            <a:off x="468000" y="270000"/>
            <a:ext cx="6660000" cy="810000"/>
          </a:xfrm>
          <a:prstGeom prst="rect">
            <a:avLst/>
          </a:prstGeom>
        </p:spPr>
        <p:txBody>
          <a:bodyPr anchor="t">
            <a:normAutofit/>
          </a:bodyPr>
          <a:lstStyle>
            <a:lvl1pPr algn="l">
              <a:defRPr sz="3000" baseline="0">
                <a:latin typeface="Arial" panose="020B0604020202020204" pitchFamily="34" charset="0"/>
                <a:cs typeface="Arial" panose="020B0604020202020204" pitchFamily="34" charset="0"/>
              </a:defRPr>
            </a:lvl1pPr>
          </a:lstStyle>
          <a:p>
            <a:r>
              <a:rPr lang="sv-SE" dirty="0"/>
              <a:t>Här skriver du rubriken</a:t>
            </a:r>
          </a:p>
        </p:txBody>
      </p:sp>
    </p:spTree>
    <p:extLst>
      <p:ext uri="{BB962C8B-B14F-4D97-AF65-F5344CB8AC3E}">
        <p14:creationId xmlns:p14="http://schemas.microsoft.com/office/powerpoint/2010/main" val="400456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dirty="0"/>
              <a:t>Här skriver du rubriken</a:t>
            </a:r>
          </a:p>
        </p:txBody>
      </p:sp>
      <p:sp>
        <p:nvSpPr>
          <p:cNvPr id="3" name="Platshållare för innehåll 2"/>
          <p:cNvSpPr>
            <a:spLocks noGrp="1"/>
          </p:cNvSpPr>
          <p:nvPr>
            <p:ph idx="1" hasCustomPrompt="1"/>
          </p:nvPr>
        </p:nvSpPr>
        <p:spPr>
          <a:xfrm>
            <a:off x="468000" y="1215000"/>
            <a:ext cx="6660000" cy="3375000"/>
          </a:xfrm>
          <a:prstGeom prst="rect">
            <a:avLst/>
          </a:prstGeom>
        </p:spPr>
        <p:txBody>
          <a:bodyPr>
            <a:normAutofit/>
          </a:bodyPr>
          <a:lstStyle>
            <a:lvl1pPr marL="0" indent="0" algn="l">
              <a:buFont typeface="Arial" panose="020B0604020202020204" pitchFamily="34" charset="0"/>
              <a:buNone/>
              <a:defRPr sz="2000" baseline="0">
                <a:latin typeface="Arial" panose="020B0604020202020204" pitchFamily="34" charset="0"/>
                <a:cs typeface="Arial" panose="020B0604020202020204" pitchFamily="34" charset="0"/>
              </a:defRPr>
            </a:lvl1pPr>
            <a:lvl2pPr algn="l">
              <a:defRPr sz="2000"/>
            </a:lvl2pPr>
            <a:lvl3pPr algn="l">
              <a:defRPr sz="2000"/>
            </a:lvl3pPr>
            <a:lvl4pPr algn="l">
              <a:defRPr sz="2000"/>
            </a:lvl4pPr>
            <a:lvl5pPr algn="l">
              <a:defRPr sz="2000"/>
            </a:lvl5pPr>
          </a:lstStyle>
          <a:p>
            <a:pPr lvl="0"/>
            <a:r>
              <a:rPr lang="sv-SE" dirty="0"/>
              <a:t>Textinnehåll, här skriver du din text, glöm inte </a:t>
            </a:r>
            <a:br>
              <a:rPr lang="sv-SE" dirty="0"/>
            </a:br>
            <a:r>
              <a:rPr lang="sv-SE" dirty="0"/>
              <a:t>– skriv kort och kärnfullt!</a:t>
            </a:r>
          </a:p>
        </p:txBody>
      </p:sp>
      <p:sp>
        <p:nvSpPr>
          <p:cNvPr id="4" name="Platshållare för datum 3"/>
          <p:cNvSpPr>
            <a:spLocks noGrp="1"/>
          </p:cNvSpPr>
          <p:nvPr>
            <p:ph type="dt" sz="half" idx="10"/>
          </p:nvPr>
        </p:nvSpPr>
        <p:spPr/>
        <p:txBody>
          <a:bodyPr/>
          <a:lstStyle/>
          <a:p>
            <a:fld id="{C16BD0C5-E018-444F-92A8-3020608CA0C4}" type="datetimeFigureOut">
              <a:rPr lang="sv-SE" smtClean="0"/>
              <a:t>2023-05-22</a:t>
            </a:fld>
            <a:endParaRPr lang="sv-SE" dirty="0"/>
          </a:p>
        </p:txBody>
      </p:sp>
      <p:sp>
        <p:nvSpPr>
          <p:cNvPr id="6" name="Platshållare för bildnummer 5"/>
          <p:cNvSpPr>
            <a:spLocks noGrp="1"/>
          </p:cNvSpPr>
          <p:nvPr>
            <p:ph type="sldNum" sz="quarter" idx="12"/>
          </p:nvPr>
        </p:nvSpPr>
        <p:spPr/>
        <p:txBody>
          <a:bodyPr/>
          <a:lstStyle/>
          <a:p>
            <a:fld id="{3EC3C013-F727-4E01-878A-1532BF0324A3}" type="slidenum">
              <a:rPr lang="sv-SE" smtClean="0"/>
              <a:t>‹#›</a:t>
            </a:fld>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
        <p:nvSpPr>
          <p:cNvPr id="9" name="Rektangel 8"/>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8126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 innehåll - punktlist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dirty="0"/>
              <a:t>Här skriver du rubriken</a:t>
            </a:r>
          </a:p>
        </p:txBody>
      </p:sp>
      <p:sp>
        <p:nvSpPr>
          <p:cNvPr id="4" name="Platshållare för datum 3"/>
          <p:cNvSpPr>
            <a:spLocks noGrp="1"/>
          </p:cNvSpPr>
          <p:nvPr>
            <p:ph type="dt" sz="half" idx="10"/>
          </p:nvPr>
        </p:nvSpPr>
        <p:spPr/>
        <p:txBody>
          <a:bodyPr/>
          <a:lstStyle/>
          <a:p>
            <a:fld id="{C16BD0C5-E018-444F-92A8-3020608CA0C4}" type="datetimeFigureOut">
              <a:rPr lang="sv-SE" smtClean="0"/>
              <a:t>2023-05-22</a:t>
            </a:fld>
            <a:endParaRPr lang="sv-SE" dirty="0"/>
          </a:p>
        </p:txBody>
      </p:sp>
      <p:sp>
        <p:nvSpPr>
          <p:cNvPr id="6" name="Platshållare för bildnummer 5"/>
          <p:cNvSpPr>
            <a:spLocks noGrp="1"/>
          </p:cNvSpPr>
          <p:nvPr>
            <p:ph type="sldNum" sz="quarter" idx="12"/>
          </p:nvPr>
        </p:nvSpPr>
        <p:spPr/>
        <p:txBody>
          <a:bodyPr/>
          <a:lstStyle/>
          <a:p>
            <a:fld id="{3EC3C013-F727-4E01-878A-1532BF0324A3}" type="slidenum">
              <a:rPr lang="sv-SE" smtClean="0"/>
              <a:t>‹#›</a:t>
            </a:fld>
            <a:endParaRPr lang="sv-SE"/>
          </a:p>
        </p:txBody>
      </p:sp>
      <p:sp>
        <p:nvSpPr>
          <p:cNvPr id="9" name="Rektangel 8"/>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
        <p:nvSpPr>
          <p:cNvPr id="12" name="Platshållare för innehåll 2">
            <a:extLst>
              <a:ext uri="{FF2B5EF4-FFF2-40B4-BE49-F238E27FC236}">
                <a16:creationId xmlns:a16="http://schemas.microsoft.com/office/drawing/2014/main" id="{9F02E29F-E448-4F8E-BB58-84F254FB1AE3}"/>
              </a:ext>
            </a:extLst>
          </p:cNvPr>
          <p:cNvSpPr>
            <a:spLocks noGrp="1"/>
          </p:cNvSpPr>
          <p:nvPr>
            <p:ph idx="1" hasCustomPrompt="1"/>
          </p:nvPr>
        </p:nvSpPr>
        <p:spPr>
          <a:xfrm>
            <a:off x="468000" y="1215000"/>
            <a:ext cx="6660000" cy="3375000"/>
          </a:xfrm>
          <a:prstGeom prst="rect">
            <a:avLst/>
          </a:prstGeom>
        </p:spPr>
        <p:txBody>
          <a:bodyPr>
            <a:normAutofit/>
          </a:bodyPr>
          <a:lstStyle>
            <a:lvl1pPr marL="342900" indent="-342900" algn="l">
              <a:buClr>
                <a:srgbClr val="C10B25"/>
              </a:buClr>
              <a:buFont typeface="Arial" panose="020B0604020202020204" pitchFamily="34" charset="0"/>
              <a:buChar char="•"/>
              <a:defRPr sz="2000" baseline="0">
                <a:latin typeface="Arial" panose="020B0604020202020204" pitchFamily="34" charset="0"/>
                <a:cs typeface="Arial" panose="020B0604020202020204" pitchFamily="34" charset="0"/>
              </a:defRPr>
            </a:lvl1pPr>
            <a:lvl2pPr algn="l">
              <a:defRPr sz="1800"/>
            </a:lvl2pPr>
            <a:lvl3pPr algn="l">
              <a:defRPr sz="2000"/>
            </a:lvl3pPr>
            <a:lvl4pPr algn="l">
              <a:defRPr sz="2000"/>
            </a:lvl4pPr>
            <a:lvl5pPr algn="l">
              <a:defRPr sz="2000"/>
            </a:lvl5pPr>
          </a:lstStyle>
          <a:p>
            <a:pPr algn="l"/>
            <a:r>
              <a:rPr lang="sv-SE" sz="2000" dirty="0">
                <a:solidFill>
                  <a:schemeClr val="tx1"/>
                </a:solidFill>
                <a:latin typeface="Arial" panose="020B0604020202020204" pitchFamily="34" charset="0"/>
                <a:cs typeface="Arial" panose="020B0604020202020204" pitchFamily="34" charset="0"/>
              </a:rPr>
              <a:t>Nivå 1</a:t>
            </a:r>
          </a:p>
          <a:p>
            <a:pPr lvl="1" algn="l"/>
            <a:r>
              <a:rPr lang="sv-SE" sz="2000" dirty="0">
                <a:solidFill>
                  <a:schemeClr val="tx1"/>
                </a:solidFill>
                <a:latin typeface="Arial" panose="020B0604020202020204" pitchFamily="34" charset="0"/>
                <a:cs typeface="Arial" panose="020B0604020202020204" pitchFamily="34" charset="0"/>
              </a:rPr>
              <a:t>Nivå 2</a:t>
            </a:r>
          </a:p>
          <a:p>
            <a:pPr lvl="2" algn="l"/>
            <a:r>
              <a:rPr lang="sv-SE" sz="2000" dirty="0">
                <a:solidFill>
                  <a:schemeClr val="tx1"/>
                </a:solidFill>
                <a:latin typeface="Arial" panose="020B0604020202020204" pitchFamily="34" charset="0"/>
                <a:cs typeface="Arial" panose="020B0604020202020204" pitchFamily="34" charset="0"/>
              </a:rPr>
              <a:t>Nivå 3</a:t>
            </a:r>
          </a:p>
          <a:p>
            <a:pPr lvl="3" algn="l"/>
            <a:r>
              <a:rPr lang="sv-SE" sz="2000" dirty="0">
                <a:solidFill>
                  <a:schemeClr val="tx1"/>
                </a:solidFill>
                <a:latin typeface="Arial" panose="020B0604020202020204" pitchFamily="34" charset="0"/>
                <a:cs typeface="Arial" panose="020B0604020202020204" pitchFamily="34" charset="0"/>
              </a:rPr>
              <a:t>Nivå 4</a:t>
            </a:r>
          </a:p>
        </p:txBody>
      </p:sp>
    </p:spTree>
    <p:extLst>
      <p:ext uri="{BB962C8B-B14F-4D97-AF65-F5344CB8AC3E}">
        <p14:creationId xmlns:p14="http://schemas.microsoft.com/office/powerpoint/2010/main" val="223248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Mellanrubrik - ljusblå">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468000" y="3012230"/>
            <a:ext cx="6660000" cy="1577769"/>
          </a:xfrm>
          <a:prstGeom prst="rect">
            <a:avLst/>
          </a:prstGeom>
        </p:spPr>
        <p:txBody>
          <a:bodyPr>
            <a:normAutofit/>
          </a:bodyPr>
          <a:lstStyle>
            <a:lvl1pPr marL="0" indent="0" algn="l">
              <a:buNone/>
              <a:defRPr sz="2000" baseline="0">
                <a:latin typeface="Arial" panose="020B0604020202020204" pitchFamily="34" charset="0"/>
                <a:cs typeface="Arial" panose="020B0604020202020204" pitchFamily="34" charset="0"/>
              </a:defRPr>
            </a:lvl1pPr>
            <a:lvl2pPr algn="l">
              <a:defRPr sz="2000"/>
            </a:lvl2pPr>
            <a:lvl3pPr algn="l">
              <a:defRPr sz="2000"/>
            </a:lvl3pPr>
            <a:lvl4pPr algn="l">
              <a:defRPr sz="2000"/>
            </a:lvl4pPr>
            <a:lvl5pPr algn="l">
              <a:defRPr sz="2000"/>
            </a:lvl5pPr>
          </a:lstStyle>
          <a:p>
            <a:pPr lvl="0"/>
            <a:r>
              <a:rPr lang="sv-SE" dirty="0"/>
              <a:t>Textinnehåll, här skriver du din text, glöm inte </a:t>
            </a:r>
            <a:br>
              <a:rPr lang="sv-SE" dirty="0"/>
            </a:br>
            <a:r>
              <a:rPr lang="sv-SE" dirty="0"/>
              <a:t>– skriv kort och kärnfullt!</a:t>
            </a:r>
          </a:p>
        </p:txBody>
      </p:sp>
      <p:sp>
        <p:nvSpPr>
          <p:cNvPr id="4" name="Platshållare för datum 3"/>
          <p:cNvSpPr>
            <a:spLocks noGrp="1"/>
          </p:cNvSpPr>
          <p:nvPr>
            <p:ph type="dt" sz="half" idx="10"/>
          </p:nvPr>
        </p:nvSpPr>
        <p:spPr/>
        <p:txBody>
          <a:bodyPr/>
          <a:lstStyle/>
          <a:p>
            <a:fld id="{C16BD0C5-E018-444F-92A8-3020608CA0C4}" type="datetimeFigureOut">
              <a:rPr lang="sv-SE" smtClean="0"/>
              <a:t>2023-05-22</a:t>
            </a:fld>
            <a:endParaRPr lang="sv-SE" dirty="0"/>
          </a:p>
        </p:txBody>
      </p:sp>
      <p:sp>
        <p:nvSpPr>
          <p:cNvPr id="6" name="Platshållare för bildnummer 5"/>
          <p:cNvSpPr>
            <a:spLocks noGrp="1"/>
          </p:cNvSpPr>
          <p:nvPr>
            <p:ph type="sldNum" sz="quarter" idx="12"/>
          </p:nvPr>
        </p:nvSpPr>
        <p:spPr/>
        <p:txBody>
          <a:bodyPr/>
          <a:lstStyle/>
          <a:p>
            <a:fld id="{3EC3C013-F727-4E01-878A-1532BF0324A3}" type="slidenum">
              <a:rPr lang="sv-SE" smtClean="0"/>
              <a:t>‹#›</a:t>
            </a:fld>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
        <p:nvSpPr>
          <p:cNvPr id="9" name="Rektangel 8"/>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86EE482-1AFA-4E14-96B5-F0D725BA23D1}"/>
              </a:ext>
              <a:ext uri="{C183D7F6-B498-43B3-948B-1728B52AA6E4}">
                <adec:decorative xmlns:adec="http://schemas.microsoft.com/office/drawing/2017/decorative" val="1"/>
              </a:ext>
            </a:extLst>
          </p:cNvPr>
          <p:cNvSpPr/>
          <p:nvPr userDrawn="1"/>
        </p:nvSpPr>
        <p:spPr>
          <a:xfrm>
            <a:off x="108518" y="1080000"/>
            <a:ext cx="9035482" cy="1709100"/>
          </a:xfrm>
          <a:prstGeom prst="rect">
            <a:avLst/>
          </a:prstGeom>
          <a:solidFill>
            <a:srgbClr val="E2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a:extLst>
              <a:ext uri="{FF2B5EF4-FFF2-40B4-BE49-F238E27FC236}">
                <a16:creationId xmlns:a16="http://schemas.microsoft.com/office/drawing/2014/main" id="{8065253D-CEAE-447C-BFA1-44CA91DFFAB6}"/>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256" y="1588098"/>
            <a:ext cx="1290613" cy="1228265"/>
          </a:xfrm>
          <a:prstGeom prst="rect">
            <a:avLst/>
          </a:prstGeom>
        </p:spPr>
      </p:pic>
      <p:pic>
        <p:nvPicPr>
          <p:cNvPr id="13" name="Bildobjekt 12">
            <a:extLst>
              <a:ext uri="{FF2B5EF4-FFF2-40B4-BE49-F238E27FC236}">
                <a16:creationId xmlns:a16="http://schemas.microsoft.com/office/drawing/2014/main" id="{8843B033-EF2C-44A6-932C-1872CB553825}"/>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15" r="50180"/>
          <a:stretch/>
        </p:blipFill>
        <p:spPr>
          <a:xfrm>
            <a:off x="8378586" y="1969699"/>
            <a:ext cx="459346" cy="860409"/>
          </a:xfrm>
          <a:prstGeom prst="rect">
            <a:avLst/>
          </a:prstGeom>
        </p:spPr>
      </p:pic>
      <p:sp>
        <p:nvSpPr>
          <p:cNvPr id="2" name="Rubrik 1"/>
          <p:cNvSpPr>
            <a:spLocks noGrp="1"/>
          </p:cNvSpPr>
          <p:nvPr>
            <p:ph type="title" hasCustomPrompt="1"/>
          </p:nvPr>
        </p:nvSpPr>
        <p:spPr>
          <a:xfrm>
            <a:off x="467544" y="1065932"/>
            <a:ext cx="6660000" cy="1122230"/>
          </a:xfrm>
          <a:prstGeom prst="rect">
            <a:avLst/>
          </a:prstGeom>
        </p:spPr>
        <p:txBody>
          <a:bodyPr anchor="b" anchorCtr="0">
            <a:normAutofit/>
          </a:bodyPr>
          <a:lstStyle>
            <a:lvl1pPr algn="l">
              <a:defRPr sz="3000">
                <a:latin typeface="Arial" panose="020B0604020202020204" pitchFamily="34" charset="0"/>
                <a:cs typeface="Arial" panose="020B0604020202020204" pitchFamily="34" charset="0"/>
              </a:defRPr>
            </a:lvl1pPr>
          </a:lstStyle>
          <a:p>
            <a:r>
              <a:rPr lang="sv-SE" dirty="0"/>
              <a:t>Här skriver du rubriken</a:t>
            </a:r>
          </a:p>
        </p:txBody>
      </p:sp>
      <p:sp>
        <p:nvSpPr>
          <p:cNvPr id="14" name="Rektangel 13">
            <a:extLst>
              <a:ext uri="{FF2B5EF4-FFF2-40B4-BE49-F238E27FC236}">
                <a16:creationId xmlns:a16="http://schemas.microsoft.com/office/drawing/2014/main" id="{7B8189BC-8A35-494E-9316-34AEC66EADAA}"/>
              </a:ext>
            </a:extLst>
          </p:cNvPr>
          <p:cNvSpPr/>
          <p:nvPr userDrawn="1"/>
        </p:nvSpPr>
        <p:spPr>
          <a:xfrm>
            <a:off x="576000" y="2148742"/>
            <a:ext cx="720000" cy="810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416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llanrubrik - sand">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468000" y="3012230"/>
            <a:ext cx="6660000" cy="1577769"/>
          </a:xfrm>
          <a:prstGeom prst="rect">
            <a:avLst/>
          </a:prstGeom>
        </p:spPr>
        <p:txBody>
          <a:bodyPr>
            <a:normAutofit/>
          </a:bodyPr>
          <a:lstStyle>
            <a:lvl1pPr marL="0" indent="0" algn="l">
              <a:buNone/>
              <a:defRPr sz="2000" baseline="0">
                <a:latin typeface="Arial" panose="020B0604020202020204" pitchFamily="34" charset="0"/>
                <a:cs typeface="Arial" panose="020B0604020202020204" pitchFamily="34" charset="0"/>
              </a:defRPr>
            </a:lvl1pPr>
            <a:lvl2pPr algn="l">
              <a:defRPr sz="2000"/>
            </a:lvl2pPr>
            <a:lvl3pPr algn="l">
              <a:defRPr sz="2000"/>
            </a:lvl3pPr>
            <a:lvl4pPr algn="l">
              <a:defRPr sz="2000"/>
            </a:lvl4pPr>
            <a:lvl5pPr algn="l">
              <a:defRPr sz="2000"/>
            </a:lvl5pPr>
          </a:lstStyle>
          <a:p>
            <a:pPr lvl="0"/>
            <a:r>
              <a:rPr lang="sv-SE" dirty="0"/>
              <a:t>Textinnehåll, här skriver du din text, glöm inte </a:t>
            </a:r>
            <a:br>
              <a:rPr lang="sv-SE" dirty="0"/>
            </a:br>
            <a:r>
              <a:rPr lang="sv-SE" dirty="0"/>
              <a:t>– skriv kort och kärnfullt!</a:t>
            </a:r>
          </a:p>
        </p:txBody>
      </p:sp>
      <p:sp>
        <p:nvSpPr>
          <p:cNvPr id="4" name="Platshållare för datum 3"/>
          <p:cNvSpPr>
            <a:spLocks noGrp="1"/>
          </p:cNvSpPr>
          <p:nvPr>
            <p:ph type="dt" sz="half" idx="10"/>
          </p:nvPr>
        </p:nvSpPr>
        <p:spPr/>
        <p:txBody>
          <a:bodyPr/>
          <a:lstStyle/>
          <a:p>
            <a:fld id="{C16BD0C5-E018-444F-92A8-3020608CA0C4}" type="datetimeFigureOut">
              <a:rPr lang="sv-SE" smtClean="0"/>
              <a:t>2023-05-22</a:t>
            </a:fld>
            <a:endParaRPr lang="sv-SE" dirty="0"/>
          </a:p>
        </p:txBody>
      </p:sp>
      <p:sp>
        <p:nvSpPr>
          <p:cNvPr id="6" name="Platshållare för bildnummer 5"/>
          <p:cNvSpPr>
            <a:spLocks noGrp="1"/>
          </p:cNvSpPr>
          <p:nvPr>
            <p:ph type="sldNum" sz="quarter" idx="12"/>
          </p:nvPr>
        </p:nvSpPr>
        <p:spPr/>
        <p:txBody>
          <a:bodyPr/>
          <a:lstStyle/>
          <a:p>
            <a:fld id="{3EC3C013-F727-4E01-878A-1532BF0324A3}" type="slidenum">
              <a:rPr lang="sv-SE" smtClean="0"/>
              <a:t>‹#›</a:t>
            </a:fld>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
        <p:nvSpPr>
          <p:cNvPr id="9" name="Rektangel 8"/>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86EE482-1AFA-4E14-96B5-F0D725BA23D1}"/>
              </a:ext>
              <a:ext uri="{C183D7F6-B498-43B3-948B-1728B52AA6E4}">
                <adec:decorative xmlns:adec="http://schemas.microsoft.com/office/drawing/2017/decorative" val="1"/>
              </a:ext>
            </a:extLst>
          </p:cNvPr>
          <p:cNvSpPr/>
          <p:nvPr userDrawn="1"/>
        </p:nvSpPr>
        <p:spPr>
          <a:xfrm>
            <a:off x="108518" y="1080000"/>
            <a:ext cx="9035482" cy="1709100"/>
          </a:xfrm>
          <a:prstGeom prst="rect">
            <a:avLst/>
          </a:prstGeom>
          <a:solidFill>
            <a:srgbClr val="C5B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a:extLst>
              <a:ext uri="{FF2B5EF4-FFF2-40B4-BE49-F238E27FC236}">
                <a16:creationId xmlns:a16="http://schemas.microsoft.com/office/drawing/2014/main" id="{8065253D-CEAE-447C-BFA1-44CA91DFFAB6}"/>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256" y="1588098"/>
            <a:ext cx="1290613" cy="1228265"/>
          </a:xfrm>
          <a:prstGeom prst="rect">
            <a:avLst/>
          </a:prstGeom>
        </p:spPr>
      </p:pic>
      <p:pic>
        <p:nvPicPr>
          <p:cNvPr id="13" name="Bildobjekt 12">
            <a:extLst>
              <a:ext uri="{FF2B5EF4-FFF2-40B4-BE49-F238E27FC236}">
                <a16:creationId xmlns:a16="http://schemas.microsoft.com/office/drawing/2014/main" id="{8843B033-EF2C-44A6-932C-1872CB553825}"/>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15" r="50180"/>
          <a:stretch/>
        </p:blipFill>
        <p:spPr>
          <a:xfrm>
            <a:off x="8378586" y="1969699"/>
            <a:ext cx="459346" cy="860409"/>
          </a:xfrm>
          <a:prstGeom prst="rect">
            <a:avLst/>
          </a:prstGeom>
        </p:spPr>
      </p:pic>
      <p:sp>
        <p:nvSpPr>
          <p:cNvPr id="14" name="Rektangel 13">
            <a:extLst>
              <a:ext uri="{FF2B5EF4-FFF2-40B4-BE49-F238E27FC236}">
                <a16:creationId xmlns:a16="http://schemas.microsoft.com/office/drawing/2014/main" id="{7B8189BC-8A35-494E-9316-34AEC66EADAA}"/>
              </a:ext>
            </a:extLst>
          </p:cNvPr>
          <p:cNvSpPr/>
          <p:nvPr userDrawn="1"/>
        </p:nvSpPr>
        <p:spPr>
          <a:xfrm>
            <a:off x="576000" y="2148742"/>
            <a:ext cx="720000" cy="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DA0BE378-932E-493A-A529-AD537A5D3749}"/>
              </a:ext>
            </a:extLst>
          </p:cNvPr>
          <p:cNvSpPr>
            <a:spLocks noGrp="1"/>
          </p:cNvSpPr>
          <p:nvPr>
            <p:ph type="title" hasCustomPrompt="1"/>
          </p:nvPr>
        </p:nvSpPr>
        <p:spPr>
          <a:xfrm>
            <a:off x="467544" y="1065932"/>
            <a:ext cx="6660000" cy="1122230"/>
          </a:xfrm>
          <a:prstGeom prst="rect">
            <a:avLst/>
          </a:prstGeom>
        </p:spPr>
        <p:txBody>
          <a:bodyPr anchor="b" anchorCtr="0">
            <a:normAutofit/>
          </a:bodyPr>
          <a:lstStyle>
            <a:lvl1pPr algn="l">
              <a:defRPr sz="3000">
                <a:latin typeface="Arial" panose="020B0604020202020204" pitchFamily="34" charset="0"/>
                <a:cs typeface="Arial" panose="020B0604020202020204" pitchFamily="34" charset="0"/>
              </a:defRPr>
            </a:lvl1pPr>
          </a:lstStyle>
          <a:p>
            <a:r>
              <a:rPr lang="sv-SE" dirty="0"/>
              <a:t>Här skriver du rubriken</a:t>
            </a:r>
          </a:p>
        </p:txBody>
      </p:sp>
    </p:spTree>
    <p:extLst>
      <p:ext uri="{BB962C8B-B14F-4D97-AF65-F5344CB8AC3E}">
        <p14:creationId xmlns:p14="http://schemas.microsoft.com/office/powerpoint/2010/main" val="194359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llanrubrik - röd">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468000" y="3012230"/>
            <a:ext cx="6660000" cy="1577769"/>
          </a:xfrm>
          <a:prstGeom prst="rect">
            <a:avLst/>
          </a:prstGeom>
        </p:spPr>
        <p:txBody>
          <a:bodyPr>
            <a:normAutofit/>
          </a:bodyPr>
          <a:lstStyle>
            <a:lvl1pPr marL="0" indent="0" algn="l">
              <a:buNone/>
              <a:defRPr sz="2000" baseline="0">
                <a:latin typeface="Arial" panose="020B0604020202020204" pitchFamily="34" charset="0"/>
                <a:cs typeface="Arial" panose="020B0604020202020204" pitchFamily="34" charset="0"/>
              </a:defRPr>
            </a:lvl1pPr>
            <a:lvl2pPr algn="l">
              <a:defRPr sz="2000"/>
            </a:lvl2pPr>
            <a:lvl3pPr algn="l">
              <a:defRPr sz="2000"/>
            </a:lvl3pPr>
            <a:lvl4pPr algn="l">
              <a:defRPr sz="2000"/>
            </a:lvl4pPr>
            <a:lvl5pPr algn="l">
              <a:defRPr sz="2000"/>
            </a:lvl5pPr>
          </a:lstStyle>
          <a:p>
            <a:pPr lvl="0"/>
            <a:r>
              <a:rPr lang="sv-SE" dirty="0"/>
              <a:t>Textinnehåll, här skriver du din text, glöm inte </a:t>
            </a:r>
            <a:br>
              <a:rPr lang="sv-SE" dirty="0"/>
            </a:br>
            <a:r>
              <a:rPr lang="sv-SE" dirty="0"/>
              <a:t>– skriv kort och kärnfullt!</a:t>
            </a:r>
          </a:p>
        </p:txBody>
      </p:sp>
      <p:sp>
        <p:nvSpPr>
          <p:cNvPr id="4" name="Platshållare för datum 3"/>
          <p:cNvSpPr>
            <a:spLocks noGrp="1"/>
          </p:cNvSpPr>
          <p:nvPr>
            <p:ph type="dt" sz="half" idx="10"/>
          </p:nvPr>
        </p:nvSpPr>
        <p:spPr/>
        <p:txBody>
          <a:bodyPr/>
          <a:lstStyle/>
          <a:p>
            <a:fld id="{C16BD0C5-E018-444F-92A8-3020608CA0C4}" type="datetimeFigureOut">
              <a:rPr lang="sv-SE" smtClean="0"/>
              <a:t>2023-05-22</a:t>
            </a:fld>
            <a:endParaRPr lang="sv-SE" dirty="0"/>
          </a:p>
        </p:txBody>
      </p:sp>
      <p:sp>
        <p:nvSpPr>
          <p:cNvPr id="6" name="Platshållare för bildnummer 5"/>
          <p:cNvSpPr>
            <a:spLocks noGrp="1"/>
          </p:cNvSpPr>
          <p:nvPr>
            <p:ph type="sldNum" sz="quarter" idx="12"/>
          </p:nvPr>
        </p:nvSpPr>
        <p:spPr/>
        <p:txBody>
          <a:bodyPr/>
          <a:lstStyle/>
          <a:p>
            <a:fld id="{3EC3C013-F727-4E01-878A-1532BF0324A3}" type="slidenum">
              <a:rPr lang="sv-SE" smtClean="0"/>
              <a:t>‹#›</a:t>
            </a:fld>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
        <p:nvSpPr>
          <p:cNvPr id="9" name="Rektangel 8"/>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86EE482-1AFA-4E14-96B5-F0D725BA23D1}"/>
              </a:ext>
              <a:ext uri="{C183D7F6-B498-43B3-948B-1728B52AA6E4}">
                <adec:decorative xmlns:adec="http://schemas.microsoft.com/office/drawing/2017/decorative" val="1"/>
              </a:ext>
            </a:extLst>
          </p:cNvPr>
          <p:cNvSpPr/>
          <p:nvPr userDrawn="1"/>
        </p:nvSpPr>
        <p:spPr>
          <a:xfrm>
            <a:off x="108518" y="1080000"/>
            <a:ext cx="9035482" cy="17091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Bildobjekt 11">
            <a:extLst>
              <a:ext uri="{FF2B5EF4-FFF2-40B4-BE49-F238E27FC236}">
                <a16:creationId xmlns:a16="http://schemas.microsoft.com/office/drawing/2014/main" id="{8065253D-CEAE-447C-BFA1-44CA91DFFAB6}"/>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256" y="1588098"/>
            <a:ext cx="1290613" cy="1228265"/>
          </a:xfrm>
          <a:prstGeom prst="rect">
            <a:avLst/>
          </a:prstGeom>
        </p:spPr>
      </p:pic>
      <p:pic>
        <p:nvPicPr>
          <p:cNvPr id="13" name="Bildobjekt 12">
            <a:extLst>
              <a:ext uri="{FF2B5EF4-FFF2-40B4-BE49-F238E27FC236}">
                <a16:creationId xmlns:a16="http://schemas.microsoft.com/office/drawing/2014/main" id="{8843B033-EF2C-44A6-932C-1872CB553825}"/>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15" r="50180"/>
          <a:stretch/>
        </p:blipFill>
        <p:spPr>
          <a:xfrm>
            <a:off x="8378586" y="1969699"/>
            <a:ext cx="459346" cy="860409"/>
          </a:xfrm>
          <a:prstGeom prst="rect">
            <a:avLst/>
          </a:prstGeom>
        </p:spPr>
      </p:pic>
      <p:sp>
        <p:nvSpPr>
          <p:cNvPr id="14" name="Rektangel 13">
            <a:extLst>
              <a:ext uri="{FF2B5EF4-FFF2-40B4-BE49-F238E27FC236}">
                <a16:creationId xmlns:a16="http://schemas.microsoft.com/office/drawing/2014/main" id="{7B8189BC-8A35-494E-9316-34AEC66EADAA}"/>
              </a:ext>
            </a:extLst>
          </p:cNvPr>
          <p:cNvSpPr/>
          <p:nvPr userDrawn="1"/>
        </p:nvSpPr>
        <p:spPr>
          <a:xfrm>
            <a:off x="576000" y="2148742"/>
            <a:ext cx="720000" cy="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98B235E3-5115-4C65-ADE6-84842D9880F4}"/>
              </a:ext>
            </a:extLst>
          </p:cNvPr>
          <p:cNvSpPr>
            <a:spLocks noGrp="1"/>
          </p:cNvSpPr>
          <p:nvPr>
            <p:ph type="title" hasCustomPrompt="1"/>
          </p:nvPr>
        </p:nvSpPr>
        <p:spPr>
          <a:xfrm>
            <a:off x="467544" y="1065932"/>
            <a:ext cx="6660000" cy="1122230"/>
          </a:xfrm>
          <a:prstGeom prst="rect">
            <a:avLst/>
          </a:prstGeom>
        </p:spPr>
        <p:txBody>
          <a:bodyPr anchor="b" anchorCtr="0">
            <a:normAutofit/>
          </a:bodyPr>
          <a:lstStyle>
            <a:lvl1pPr algn="l">
              <a:defRPr sz="3000">
                <a:solidFill>
                  <a:schemeClr val="bg1"/>
                </a:solidFill>
                <a:latin typeface="Arial" panose="020B0604020202020204" pitchFamily="34" charset="0"/>
                <a:cs typeface="Arial" panose="020B0604020202020204" pitchFamily="34" charset="0"/>
              </a:defRPr>
            </a:lvl1pPr>
          </a:lstStyle>
          <a:p>
            <a:r>
              <a:rPr lang="sv-SE" dirty="0"/>
              <a:t>Här skriver du rubriken</a:t>
            </a:r>
          </a:p>
        </p:txBody>
      </p:sp>
    </p:spTree>
    <p:extLst>
      <p:ext uri="{BB962C8B-B14F-4D97-AF65-F5344CB8AC3E}">
        <p14:creationId xmlns:p14="http://schemas.microsoft.com/office/powerpoint/2010/main" val="306600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llanrubrik - grå">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468000" y="3012230"/>
            <a:ext cx="6660000" cy="1577769"/>
          </a:xfrm>
          <a:prstGeom prst="rect">
            <a:avLst/>
          </a:prstGeom>
        </p:spPr>
        <p:txBody>
          <a:bodyPr>
            <a:normAutofit/>
          </a:bodyPr>
          <a:lstStyle>
            <a:lvl1pPr marL="0" indent="0" algn="l">
              <a:buNone/>
              <a:defRPr sz="2000" baseline="0">
                <a:latin typeface="Arial" panose="020B0604020202020204" pitchFamily="34" charset="0"/>
                <a:cs typeface="Arial" panose="020B0604020202020204" pitchFamily="34" charset="0"/>
              </a:defRPr>
            </a:lvl1pPr>
            <a:lvl2pPr algn="l">
              <a:defRPr sz="2000"/>
            </a:lvl2pPr>
            <a:lvl3pPr algn="l">
              <a:defRPr sz="2000"/>
            </a:lvl3pPr>
            <a:lvl4pPr algn="l">
              <a:defRPr sz="2000"/>
            </a:lvl4pPr>
            <a:lvl5pPr algn="l">
              <a:defRPr sz="2000"/>
            </a:lvl5pPr>
          </a:lstStyle>
          <a:p>
            <a:pPr lvl="0"/>
            <a:r>
              <a:rPr lang="sv-SE" dirty="0"/>
              <a:t>Textinnehåll, här skriver du din text, glöm inte </a:t>
            </a:r>
            <a:br>
              <a:rPr lang="sv-SE" dirty="0"/>
            </a:br>
            <a:r>
              <a:rPr lang="sv-SE" dirty="0"/>
              <a:t>– skriv kort och kärnfullt!</a:t>
            </a:r>
          </a:p>
        </p:txBody>
      </p:sp>
      <p:sp>
        <p:nvSpPr>
          <p:cNvPr id="4" name="Platshållare för datum 3"/>
          <p:cNvSpPr>
            <a:spLocks noGrp="1"/>
          </p:cNvSpPr>
          <p:nvPr>
            <p:ph type="dt" sz="half" idx="10"/>
          </p:nvPr>
        </p:nvSpPr>
        <p:spPr/>
        <p:txBody>
          <a:bodyPr/>
          <a:lstStyle/>
          <a:p>
            <a:fld id="{C16BD0C5-E018-444F-92A8-3020608CA0C4}" type="datetimeFigureOut">
              <a:rPr lang="sv-SE" smtClean="0"/>
              <a:t>2023-05-22</a:t>
            </a:fld>
            <a:endParaRPr lang="sv-SE" dirty="0"/>
          </a:p>
        </p:txBody>
      </p:sp>
      <p:sp>
        <p:nvSpPr>
          <p:cNvPr id="6" name="Platshållare för bildnummer 5"/>
          <p:cNvSpPr>
            <a:spLocks noGrp="1"/>
          </p:cNvSpPr>
          <p:nvPr>
            <p:ph type="sldNum" sz="quarter" idx="12"/>
          </p:nvPr>
        </p:nvSpPr>
        <p:spPr/>
        <p:txBody>
          <a:bodyPr/>
          <a:lstStyle/>
          <a:p>
            <a:fld id="{3EC3C013-F727-4E01-878A-1532BF0324A3}" type="slidenum">
              <a:rPr lang="sv-SE" smtClean="0"/>
              <a:t>‹#›</a:t>
            </a:fld>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
        <p:nvSpPr>
          <p:cNvPr id="9" name="Rektangel 8"/>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86EE482-1AFA-4E14-96B5-F0D725BA23D1}"/>
              </a:ext>
              <a:ext uri="{C183D7F6-B498-43B3-948B-1728B52AA6E4}">
                <adec:decorative xmlns:adec="http://schemas.microsoft.com/office/drawing/2017/decorative" val="1"/>
              </a:ext>
            </a:extLst>
          </p:cNvPr>
          <p:cNvSpPr/>
          <p:nvPr userDrawn="1"/>
        </p:nvSpPr>
        <p:spPr>
          <a:xfrm>
            <a:off x="108518" y="1080000"/>
            <a:ext cx="9035482" cy="17091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Bildobjekt 11">
            <a:extLst>
              <a:ext uri="{FF2B5EF4-FFF2-40B4-BE49-F238E27FC236}">
                <a16:creationId xmlns:a16="http://schemas.microsoft.com/office/drawing/2014/main" id="{8065253D-CEAE-447C-BFA1-44CA91DFFAB6}"/>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256" y="1588098"/>
            <a:ext cx="1290613" cy="1228265"/>
          </a:xfrm>
          <a:prstGeom prst="rect">
            <a:avLst/>
          </a:prstGeom>
        </p:spPr>
      </p:pic>
      <p:pic>
        <p:nvPicPr>
          <p:cNvPr id="13" name="Bildobjekt 12">
            <a:extLst>
              <a:ext uri="{FF2B5EF4-FFF2-40B4-BE49-F238E27FC236}">
                <a16:creationId xmlns:a16="http://schemas.microsoft.com/office/drawing/2014/main" id="{8843B033-EF2C-44A6-932C-1872CB553825}"/>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15" r="50180"/>
          <a:stretch/>
        </p:blipFill>
        <p:spPr>
          <a:xfrm>
            <a:off x="8378586" y="1969699"/>
            <a:ext cx="459346" cy="860409"/>
          </a:xfrm>
          <a:prstGeom prst="rect">
            <a:avLst/>
          </a:prstGeom>
        </p:spPr>
      </p:pic>
      <p:sp>
        <p:nvSpPr>
          <p:cNvPr id="14" name="Rektangel 13">
            <a:extLst>
              <a:ext uri="{FF2B5EF4-FFF2-40B4-BE49-F238E27FC236}">
                <a16:creationId xmlns:a16="http://schemas.microsoft.com/office/drawing/2014/main" id="{7B8189BC-8A35-494E-9316-34AEC66EADAA}"/>
              </a:ext>
            </a:extLst>
          </p:cNvPr>
          <p:cNvSpPr/>
          <p:nvPr userDrawn="1"/>
        </p:nvSpPr>
        <p:spPr>
          <a:xfrm>
            <a:off x="576000" y="2148742"/>
            <a:ext cx="720000" cy="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73B827CA-55B0-46C3-A9EC-A595A232FB8C}"/>
              </a:ext>
            </a:extLst>
          </p:cNvPr>
          <p:cNvSpPr>
            <a:spLocks noGrp="1"/>
          </p:cNvSpPr>
          <p:nvPr>
            <p:ph type="title" hasCustomPrompt="1"/>
          </p:nvPr>
        </p:nvSpPr>
        <p:spPr>
          <a:xfrm>
            <a:off x="467544" y="1065932"/>
            <a:ext cx="6660000" cy="1122230"/>
          </a:xfrm>
          <a:prstGeom prst="rect">
            <a:avLst/>
          </a:prstGeom>
        </p:spPr>
        <p:txBody>
          <a:bodyPr anchor="b" anchorCtr="0">
            <a:normAutofit/>
          </a:bodyPr>
          <a:lstStyle>
            <a:lvl1pPr algn="l">
              <a:defRPr sz="3000">
                <a:solidFill>
                  <a:schemeClr val="bg1"/>
                </a:solidFill>
                <a:latin typeface="Arial" panose="020B0604020202020204" pitchFamily="34" charset="0"/>
                <a:cs typeface="Arial" panose="020B0604020202020204" pitchFamily="34" charset="0"/>
              </a:defRPr>
            </a:lvl1pPr>
          </a:lstStyle>
          <a:p>
            <a:r>
              <a:rPr lang="sv-SE" dirty="0"/>
              <a:t>Här skriver du rubriken</a:t>
            </a:r>
          </a:p>
        </p:txBody>
      </p:sp>
    </p:spTree>
    <p:extLst>
      <p:ext uri="{BB962C8B-B14F-4D97-AF65-F5344CB8AC3E}">
        <p14:creationId xmlns:p14="http://schemas.microsoft.com/office/powerpoint/2010/main" val="1449257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 innehåll + bild">
    <p:spTree>
      <p:nvGrpSpPr>
        <p:cNvPr id="1" name=""/>
        <p:cNvGrpSpPr/>
        <p:nvPr/>
      </p:nvGrpSpPr>
      <p:grpSpPr>
        <a:xfrm>
          <a:off x="0" y="0"/>
          <a:ext cx="0" cy="0"/>
          <a:chOff x="0" y="0"/>
          <a:chExt cx="0" cy="0"/>
        </a:xfrm>
      </p:grpSpPr>
      <p:sp>
        <p:nvSpPr>
          <p:cNvPr id="2" name="Rubrik 1"/>
          <p:cNvSpPr>
            <a:spLocks noGrp="1"/>
          </p:cNvSpPr>
          <p:nvPr>
            <p:ph type="title"/>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fld id="{C16BD0C5-E018-444F-92A8-3020608CA0C4}" type="datetimeFigureOut">
              <a:rPr lang="sv-SE" smtClean="0"/>
              <a:t>2023-05-22</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sp>
        <p:nvSpPr>
          <p:cNvPr id="7" name="Rektangel 6"/>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innehåll 3"/>
          <p:cNvSpPr>
            <a:spLocks noGrp="1"/>
          </p:cNvSpPr>
          <p:nvPr>
            <p:ph sz="half" idx="2" hasCustomPrompt="1"/>
          </p:nvPr>
        </p:nvSpPr>
        <p:spPr>
          <a:xfrm>
            <a:off x="5868000" y="1215000"/>
            <a:ext cx="2880000" cy="3084942"/>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dirty="0"/>
              <a:t>Bild</a:t>
            </a:r>
          </a:p>
        </p:txBody>
      </p:sp>
      <p:sp>
        <p:nvSpPr>
          <p:cNvPr id="10" name="Platshållare för innehåll 9"/>
          <p:cNvSpPr>
            <a:spLocks noGrp="1"/>
          </p:cNvSpPr>
          <p:nvPr>
            <p:ph sz="quarter" idx="13" hasCustomPrompt="1"/>
          </p:nvPr>
        </p:nvSpPr>
        <p:spPr>
          <a:xfrm>
            <a:off x="468313" y="1214438"/>
            <a:ext cx="5040000" cy="3375422"/>
          </a:xfrm>
        </p:spPr>
        <p:txBody>
          <a:bodyPr>
            <a:normAutofit/>
          </a:bodyPr>
          <a:lstStyle>
            <a:lvl1pPr marL="0" indent="0">
              <a:buFontTx/>
              <a:buNone/>
              <a:defRPr sz="1800"/>
            </a:lvl1pPr>
          </a:lstStyle>
          <a:p>
            <a:pPr lvl="0"/>
            <a:r>
              <a:rPr lang="sv-SE" dirty="0"/>
              <a:t>Textinnehåll, här skriver du din text, glöm inte – skriv kort och kärnfullt!</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
        <p:nvSpPr>
          <p:cNvPr id="6" name="Platshållare för text 5">
            <a:extLst>
              <a:ext uri="{FF2B5EF4-FFF2-40B4-BE49-F238E27FC236}">
                <a16:creationId xmlns:a16="http://schemas.microsoft.com/office/drawing/2014/main" id="{9E77ADDB-8C9D-4F3A-BD69-AF384665A37C}"/>
              </a:ext>
            </a:extLst>
          </p:cNvPr>
          <p:cNvSpPr>
            <a:spLocks noGrp="1"/>
          </p:cNvSpPr>
          <p:nvPr>
            <p:ph type="body" sz="quarter" idx="14" hasCustomPrompt="1"/>
          </p:nvPr>
        </p:nvSpPr>
        <p:spPr>
          <a:xfrm>
            <a:off x="5867400" y="4371975"/>
            <a:ext cx="2878138" cy="217488"/>
          </a:xfrm>
        </p:spPr>
        <p:txBody>
          <a:bodyPr>
            <a:noAutofit/>
          </a:bodyPr>
          <a:lstStyle>
            <a:lvl1pPr marL="0" indent="0">
              <a:buNone/>
              <a:defRPr sz="800"/>
            </a:lvl1pPr>
            <a:lvl2pPr marL="357188" indent="0">
              <a:buNone/>
              <a:defRPr sz="800"/>
            </a:lvl2pPr>
            <a:lvl3pPr marL="715962" indent="0">
              <a:buNone/>
              <a:defRPr sz="800"/>
            </a:lvl3pPr>
            <a:lvl4pPr marL="1073150" indent="0">
              <a:buNone/>
              <a:defRPr sz="800"/>
            </a:lvl4pPr>
            <a:lvl5pPr marL="1438275" indent="0">
              <a:buNone/>
              <a:defRPr sz="800"/>
            </a:lvl5pPr>
          </a:lstStyle>
          <a:p>
            <a:pPr lvl="0"/>
            <a:r>
              <a:rPr lang="sv-SE" dirty="0"/>
              <a:t>Bildbyline</a:t>
            </a:r>
          </a:p>
        </p:txBody>
      </p:sp>
    </p:spTree>
    <p:extLst>
      <p:ext uri="{BB962C8B-B14F-4D97-AF65-F5344CB8AC3E}">
        <p14:creationId xmlns:p14="http://schemas.microsoft.com/office/powerpoint/2010/main" val="36348103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 bild +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68000" y="270000"/>
            <a:ext cx="6660000" cy="810000"/>
          </a:xfrm>
          <a:prstGeom prst="rect">
            <a:avLst/>
          </a:prstGeom>
        </p:spPr>
        <p:txBody>
          <a:bodyPr anchor="t">
            <a:normAutofit/>
          </a:bodyPr>
          <a:lstStyle>
            <a:lvl1pPr algn="l">
              <a:defRPr sz="3000">
                <a:latin typeface="Arial" panose="020B0604020202020204" pitchFamily="34" charset="0"/>
                <a:cs typeface="Arial" panose="020B0604020202020204" pitchFamily="34" charset="0"/>
              </a:defRPr>
            </a:lvl1p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fld id="{C16BD0C5-E018-444F-92A8-3020608CA0C4}" type="datetimeFigureOut">
              <a:rPr lang="sv-SE" smtClean="0"/>
              <a:t>2023-05-22</a:t>
            </a:fld>
            <a:endParaRPr lang="sv-SE"/>
          </a:p>
        </p:txBody>
      </p:sp>
      <p:sp>
        <p:nvSpPr>
          <p:cNvPr id="5" name="Platshållare för bildnummer 4"/>
          <p:cNvSpPr>
            <a:spLocks noGrp="1"/>
          </p:cNvSpPr>
          <p:nvPr>
            <p:ph type="sldNum" sz="quarter" idx="12"/>
          </p:nvPr>
        </p:nvSpPr>
        <p:spPr/>
        <p:txBody>
          <a:bodyPr/>
          <a:lstStyle/>
          <a:p>
            <a:fld id="{3EC3C013-F727-4E01-878A-1532BF0324A3}" type="slidenum">
              <a:rPr lang="sv-SE" smtClean="0"/>
              <a:t>‹#›</a:t>
            </a:fld>
            <a:endParaRPr lang="sv-SE"/>
          </a:p>
        </p:txBody>
      </p:sp>
      <p:sp>
        <p:nvSpPr>
          <p:cNvPr id="7" name="Rektangel 6"/>
          <p:cNvSpPr/>
          <p:nvPr userDrawn="1"/>
        </p:nvSpPr>
        <p:spPr>
          <a:xfrm>
            <a:off x="0" y="0"/>
            <a:ext cx="108000" cy="5143500"/>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innehåll 3"/>
          <p:cNvSpPr>
            <a:spLocks noGrp="1"/>
          </p:cNvSpPr>
          <p:nvPr>
            <p:ph sz="half" idx="2" hasCustomPrompt="1"/>
          </p:nvPr>
        </p:nvSpPr>
        <p:spPr>
          <a:xfrm>
            <a:off x="468000" y="1215000"/>
            <a:ext cx="2880000" cy="3084942"/>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dirty="0"/>
              <a:t>Bild</a:t>
            </a:r>
          </a:p>
        </p:txBody>
      </p:sp>
      <p:sp>
        <p:nvSpPr>
          <p:cNvPr id="10" name="Platshållare för innehåll 9"/>
          <p:cNvSpPr>
            <a:spLocks noGrp="1"/>
          </p:cNvSpPr>
          <p:nvPr>
            <p:ph sz="quarter" idx="13" hasCustomPrompt="1"/>
          </p:nvPr>
        </p:nvSpPr>
        <p:spPr>
          <a:xfrm>
            <a:off x="3708000" y="1218249"/>
            <a:ext cx="5040000" cy="3375422"/>
          </a:xfrm>
        </p:spPr>
        <p:txBody>
          <a:bodyPr>
            <a:normAutofit/>
          </a:bodyPr>
          <a:lstStyle>
            <a:lvl1pPr marL="0" indent="0">
              <a:buFontTx/>
              <a:buNone/>
              <a:defRPr sz="1800"/>
            </a:lvl1pPr>
          </a:lstStyle>
          <a:p>
            <a:pPr lvl="0"/>
            <a:r>
              <a:rPr lang="sv-SE" dirty="0"/>
              <a:t>Textinnehåll, här skriver du din text, glöm inte – skriv kort och kärnfullt!</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1" y="270001"/>
            <a:ext cx="897775" cy="453044"/>
          </a:xfrm>
          <a:prstGeom prst="rect">
            <a:avLst/>
          </a:prstGeom>
        </p:spPr>
      </p:pic>
      <p:sp>
        <p:nvSpPr>
          <p:cNvPr id="12" name="Platshållare för text 5">
            <a:extLst>
              <a:ext uri="{FF2B5EF4-FFF2-40B4-BE49-F238E27FC236}">
                <a16:creationId xmlns:a16="http://schemas.microsoft.com/office/drawing/2014/main" id="{AB2C0E82-13D7-459C-9895-5CFA4107A23A}"/>
              </a:ext>
            </a:extLst>
          </p:cNvPr>
          <p:cNvSpPr>
            <a:spLocks noGrp="1"/>
          </p:cNvSpPr>
          <p:nvPr>
            <p:ph type="body" sz="quarter" idx="14" hasCustomPrompt="1"/>
          </p:nvPr>
        </p:nvSpPr>
        <p:spPr>
          <a:xfrm>
            <a:off x="469862" y="4371975"/>
            <a:ext cx="2878138" cy="217488"/>
          </a:xfrm>
        </p:spPr>
        <p:txBody>
          <a:bodyPr>
            <a:noAutofit/>
          </a:bodyPr>
          <a:lstStyle>
            <a:lvl1pPr marL="0" indent="0">
              <a:buNone/>
              <a:defRPr sz="800"/>
            </a:lvl1pPr>
            <a:lvl2pPr marL="357188" indent="0">
              <a:buNone/>
              <a:defRPr sz="800"/>
            </a:lvl2pPr>
            <a:lvl3pPr marL="715962" indent="0">
              <a:buNone/>
              <a:defRPr sz="800"/>
            </a:lvl3pPr>
            <a:lvl4pPr marL="1073150" indent="0">
              <a:buNone/>
              <a:defRPr sz="800"/>
            </a:lvl4pPr>
            <a:lvl5pPr marL="1438275" indent="0">
              <a:buNone/>
              <a:defRPr sz="800"/>
            </a:lvl5pPr>
          </a:lstStyle>
          <a:p>
            <a:pPr lvl="0"/>
            <a:r>
              <a:rPr lang="sv-SE" dirty="0"/>
              <a:t>Bildbyline</a:t>
            </a:r>
          </a:p>
        </p:txBody>
      </p:sp>
    </p:spTree>
    <p:extLst>
      <p:ext uri="{BB962C8B-B14F-4D97-AF65-F5344CB8AC3E}">
        <p14:creationId xmlns:p14="http://schemas.microsoft.com/office/powerpoint/2010/main" val="3002896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C16BD0C5-E018-444F-92A8-3020608CA0C4}" type="datetimeFigureOut">
              <a:rPr lang="sv-SE" smtClean="0"/>
              <a:pPr/>
              <a:t>2023-05-22</a:t>
            </a:fld>
            <a:endParaRPr lang="sv-SE" dirty="0"/>
          </a:p>
        </p:txBody>
      </p:sp>
      <p:sp>
        <p:nvSpPr>
          <p:cNvPr id="6" name="Platshållare för bild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3EC3C013-F727-4E01-878A-1532BF0324A3}" type="slidenum">
              <a:rPr lang="sv-SE" smtClean="0"/>
              <a:pPr/>
              <a:t>‹#›</a:t>
            </a:fld>
            <a:endParaRPr lang="sv-SE" dirty="0"/>
          </a:p>
        </p:txBody>
      </p:sp>
      <p:sp>
        <p:nvSpPr>
          <p:cNvPr id="2" name="Platshållare för text 1"/>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50634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62" r:id="rId4"/>
    <p:sldLayoutId id="2147483659" r:id="rId5"/>
    <p:sldLayoutId id="2147483660" r:id="rId6"/>
    <p:sldLayoutId id="2147483661" r:id="rId7"/>
    <p:sldLayoutId id="2147483656" r:id="rId8"/>
    <p:sldLayoutId id="2147483654" r:id="rId9"/>
    <p:sldLayoutId id="2147483652" r:id="rId10"/>
    <p:sldLayoutId id="2147483653" r:id="rId11"/>
    <p:sldLayoutId id="2147483655" r:id="rId12"/>
    <p:sldLayoutId id="2147483657"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300"/>
        </a:spcAft>
        <a:buClr>
          <a:srgbClr val="C10B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15963" indent="-358775" algn="l" defTabSz="914400" rtl="0" eaLnBrk="1" latinLnBrk="0" hangingPunct="1">
        <a:spcBef>
          <a:spcPct val="20000"/>
        </a:spcBef>
        <a:spcAft>
          <a:spcPts val="300"/>
        </a:spcAft>
        <a:buClr>
          <a:srgbClr val="C10B25"/>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1073150" indent="-357188" algn="l" defTabSz="914400" rtl="0" eaLnBrk="1" latinLnBrk="0" hangingPunct="1">
        <a:spcBef>
          <a:spcPct val="20000"/>
        </a:spcBef>
        <a:spcAft>
          <a:spcPts val="300"/>
        </a:spcAft>
        <a:buClr>
          <a:srgbClr val="C10B25"/>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3pPr>
      <a:lvl4pPr marL="1438275" indent="-365125" algn="l" defTabSz="914400" rtl="0" eaLnBrk="1" latinLnBrk="0" hangingPunct="1">
        <a:spcBef>
          <a:spcPct val="20000"/>
        </a:spcBef>
        <a:spcAft>
          <a:spcPts val="300"/>
        </a:spcAft>
        <a:buClr>
          <a:srgbClr val="C10B25"/>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795463" indent="-357188" algn="l" defTabSz="914400" rtl="0" eaLnBrk="1" latinLnBrk="0" hangingPunct="1">
        <a:spcBef>
          <a:spcPct val="20000"/>
        </a:spcBef>
        <a:spcAft>
          <a:spcPts val="300"/>
        </a:spcAft>
        <a:buClr>
          <a:srgbClr val="C10B25"/>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overket.se/sv/byggande/uppdrag/mojligheternas-byggregl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boverket.se/energinyhet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boverket.se/sv/PBL-kunskapsbanken/lov--byggande/handlaggning/eu_forordning/" TargetMode="External"/><Relationship Id="rId3" Type="http://schemas.openxmlformats.org/officeDocument/2006/relationships/hyperlink" Target="https://www.boverket.se/sv/PBL-kunskapsbanken/pbl-akademin/pbl-webbutbildningar/riskbedomning-och-kontrollplan-pbl/" TargetMode="External"/><Relationship Id="rId7" Type="http://schemas.openxmlformats.org/officeDocument/2006/relationships/hyperlink" Target="https://www.boverket.se/sv/PBL-kunskapsbanken/nyheter-pa-pbl-kunskapsbanken/1_jan/" TargetMode="External"/><Relationship Id="rId12"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boverket.se/sv/PBL-kunskapsbanken/teman/riskhantering-och-pbl/" TargetMode="External"/><Relationship Id="rId11" Type="http://schemas.openxmlformats.org/officeDocument/2006/relationships/hyperlink" Target="https://www.boverket.se/sv/klimatdeklaration/om-klimatdeklaration/pbl-och-klimatdeklarationer/vad-byggnadsnamnderna-behover-veta-om-klimatdeklarationer/" TargetMode="External"/><Relationship Id="rId5" Type="http://schemas.openxmlformats.org/officeDocument/2006/relationships/hyperlink" Target="https://www.boverket.se/sv/PBL-kunskapsbanken/nyheter-pa-pbl-kunskapsbanken/bygglovsbefriade_atgarder/" TargetMode="External"/><Relationship Id="rId10" Type="http://schemas.openxmlformats.org/officeDocument/2006/relationships/hyperlink" Target="https://www.boverket.se/sv/om-boverket/publicerat-av-boverket/webbseminarier/samordna-ditt-tillsynsarbete/" TargetMode="External"/><Relationship Id="rId4" Type="http://schemas.openxmlformats.org/officeDocument/2006/relationships/hyperlink" Target="https://www.boverket.se/sv/PBL-kunskapsbanken/lov--byggande/provning_lov_fb/utanfor_dp_ob/lokaliseringsprovning/vattenforsorjning/" TargetMode="External"/><Relationship Id="rId9" Type="http://schemas.openxmlformats.org/officeDocument/2006/relationships/hyperlink" Target="https://www.boverket.se/sv/PBL-kunskapsbanken/lov--byggande/tillsyn/samordnad-tillsy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25260FE-68B9-4E21-BADA-34B335363C95}"/>
              </a:ext>
            </a:extLst>
          </p:cNvPr>
          <p:cNvSpPr>
            <a:spLocks noGrp="1"/>
          </p:cNvSpPr>
          <p:nvPr>
            <p:ph type="ctrTitle"/>
          </p:nvPr>
        </p:nvSpPr>
        <p:spPr/>
        <p:txBody>
          <a:bodyPr/>
          <a:lstStyle/>
          <a:p>
            <a:r>
              <a:rPr lang="sv-SE" dirty="0"/>
              <a:t>På gång på Boverket</a:t>
            </a:r>
          </a:p>
        </p:txBody>
      </p:sp>
      <p:sp>
        <p:nvSpPr>
          <p:cNvPr id="5" name="Underrubrik 4">
            <a:extLst>
              <a:ext uri="{FF2B5EF4-FFF2-40B4-BE49-F238E27FC236}">
                <a16:creationId xmlns:a16="http://schemas.microsoft.com/office/drawing/2014/main" id="{AEB979B5-C943-464B-8EFB-3BAE9F4C36E3}"/>
              </a:ext>
            </a:extLst>
          </p:cNvPr>
          <p:cNvSpPr>
            <a:spLocks noGrp="1"/>
          </p:cNvSpPr>
          <p:nvPr>
            <p:ph type="subTitle" idx="1"/>
          </p:nvPr>
        </p:nvSpPr>
        <p:spPr/>
        <p:txBody>
          <a:bodyPr>
            <a:normAutofit fontScale="62500" lnSpcReduction="20000"/>
          </a:bodyPr>
          <a:lstStyle/>
          <a:p>
            <a:r>
              <a:rPr lang="sv-SE" dirty="0"/>
              <a:t>Yvonne Svensson</a:t>
            </a:r>
          </a:p>
          <a:p>
            <a:r>
              <a:rPr lang="sv-SE" dirty="0"/>
              <a:t>ställföreträdande generaldirektör och rättschef</a:t>
            </a:r>
          </a:p>
        </p:txBody>
      </p:sp>
    </p:spTree>
    <p:extLst>
      <p:ext uri="{BB962C8B-B14F-4D97-AF65-F5344CB8AC3E}">
        <p14:creationId xmlns:p14="http://schemas.microsoft.com/office/powerpoint/2010/main" val="426830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E4153AC-D5D2-4A28-AF98-39262384AC97}"/>
              </a:ext>
            </a:extLst>
          </p:cNvPr>
          <p:cNvSpPr/>
          <p:nvPr/>
        </p:nvSpPr>
        <p:spPr>
          <a:xfrm>
            <a:off x="107504" y="2211710"/>
            <a:ext cx="9036496" cy="936104"/>
          </a:xfrm>
          <a:prstGeom prst="rect">
            <a:avLst/>
          </a:prstGeom>
          <a:solidFill>
            <a:srgbClr val="92D050">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8AFC692-DA84-462C-AF60-4CB3CE27BB6C}"/>
              </a:ext>
            </a:extLst>
          </p:cNvPr>
          <p:cNvSpPr>
            <a:spLocks noGrp="1"/>
          </p:cNvSpPr>
          <p:nvPr>
            <p:ph type="title"/>
          </p:nvPr>
        </p:nvSpPr>
        <p:spPr>
          <a:xfrm>
            <a:off x="467544" y="2427734"/>
            <a:ext cx="8640960" cy="1008112"/>
          </a:xfrm>
        </p:spPr>
        <p:txBody>
          <a:bodyPr>
            <a:normAutofit/>
          </a:bodyPr>
          <a:lstStyle/>
          <a:p>
            <a:r>
              <a:rPr lang="sv-SE" sz="2400" b="1" dirty="0"/>
              <a:t>Tidplan</a:t>
            </a:r>
          </a:p>
        </p:txBody>
      </p:sp>
    </p:spTree>
    <p:extLst>
      <p:ext uri="{BB962C8B-B14F-4D97-AF65-F5344CB8AC3E}">
        <p14:creationId xmlns:p14="http://schemas.microsoft.com/office/powerpoint/2010/main" val="3782878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651718-6299-53FB-5823-8E612DFD8496}"/>
              </a:ext>
            </a:extLst>
          </p:cNvPr>
          <p:cNvSpPr>
            <a:spLocks noGrp="1"/>
          </p:cNvSpPr>
          <p:nvPr>
            <p:ph type="title"/>
          </p:nvPr>
        </p:nvSpPr>
        <p:spPr/>
        <p:txBody>
          <a:bodyPr/>
          <a:lstStyle/>
          <a:p>
            <a:r>
              <a:rPr lang="sv-SE" dirty="0"/>
              <a:t>Preliminär tidplan nya energiregler</a:t>
            </a:r>
          </a:p>
        </p:txBody>
      </p:sp>
      <p:sp>
        <p:nvSpPr>
          <p:cNvPr id="3" name="Platshållare för innehåll 2">
            <a:extLst>
              <a:ext uri="{FF2B5EF4-FFF2-40B4-BE49-F238E27FC236}">
                <a16:creationId xmlns:a16="http://schemas.microsoft.com/office/drawing/2014/main" id="{8C5A751D-E7A3-DC33-AC4C-F229B6C6A38B}"/>
              </a:ext>
            </a:extLst>
          </p:cNvPr>
          <p:cNvSpPr>
            <a:spLocks noGrp="1"/>
          </p:cNvSpPr>
          <p:nvPr>
            <p:ph idx="1"/>
          </p:nvPr>
        </p:nvSpPr>
        <p:spPr>
          <a:xfrm>
            <a:off x="468000" y="1215000"/>
            <a:ext cx="7272352" cy="3375000"/>
          </a:xfrm>
        </p:spPr>
        <p:txBody>
          <a:bodyPr/>
          <a:lstStyle/>
          <a:p>
            <a:pPr marL="342900" indent="-342900">
              <a:buFont typeface="Arial" panose="020B0604020202020204" pitchFamily="34" charset="0"/>
              <a:buChar char="•"/>
            </a:pPr>
            <a:r>
              <a:rPr lang="sv-SE" dirty="0"/>
              <a:t>MÖBY ny regelmodell – utredning </a:t>
            </a:r>
          </a:p>
          <a:p>
            <a:pPr marL="342900" indent="-342900">
              <a:buFont typeface="Arial" panose="020B0604020202020204" pitchFamily="34" charset="0"/>
              <a:buChar char="•"/>
            </a:pPr>
            <a:r>
              <a:rPr lang="sv-SE" dirty="0"/>
              <a:t>Riktad remiss delrapport prel. sept. 2023</a:t>
            </a:r>
          </a:p>
          <a:p>
            <a:pPr marL="342900" indent="-342900">
              <a:buFont typeface="Arial" panose="020B0604020202020204" pitchFamily="34" charset="0"/>
              <a:buChar char="•"/>
            </a:pPr>
            <a:r>
              <a:rPr lang="sv-SE" i="1" dirty="0"/>
              <a:t>EPBD ikraft</a:t>
            </a:r>
          </a:p>
          <a:p>
            <a:pPr marL="342900" indent="-342900">
              <a:buFont typeface="Arial" panose="020B0604020202020204" pitchFamily="34" charset="0"/>
              <a:buChar char="•"/>
            </a:pPr>
            <a:r>
              <a:rPr lang="sv-SE" dirty="0"/>
              <a:t>EPBD implementering i energiregler – utredning </a:t>
            </a:r>
          </a:p>
          <a:p>
            <a:pPr marL="342900" indent="-342900">
              <a:buFont typeface="Arial" panose="020B0604020202020204" pitchFamily="34" charset="0"/>
              <a:buChar char="•"/>
            </a:pPr>
            <a:r>
              <a:rPr lang="sv-SE" dirty="0"/>
              <a:t>Samlad remiss författning tidigast våren 2024 </a:t>
            </a:r>
          </a:p>
          <a:p>
            <a:pPr marL="342900" indent="-342900">
              <a:buFont typeface="Arial" panose="020B0604020202020204" pitchFamily="34" charset="0"/>
              <a:buChar char="•"/>
            </a:pPr>
            <a:r>
              <a:rPr lang="sv-SE" dirty="0"/>
              <a:t>Ikraft tidigast våren 2025</a:t>
            </a:r>
          </a:p>
          <a:p>
            <a:pPr marL="342900" indent="-342900">
              <a:buFont typeface="Arial" panose="020B0604020202020204" pitchFamily="34" charset="0"/>
              <a:buChar char="•"/>
            </a:pPr>
            <a:r>
              <a:rPr lang="sv-SE" dirty="0"/>
              <a:t>Dialog efterhand</a:t>
            </a:r>
          </a:p>
          <a:p>
            <a:endParaRPr lang="sv-SE" dirty="0"/>
          </a:p>
        </p:txBody>
      </p:sp>
    </p:spTree>
    <p:extLst>
      <p:ext uri="{BB962C8B-B14F-4D97-AF65-F5344CB8AC3E}">
        <p14:creationId xmlns:p14="http://schemas.microsoft.com/office/powerpoint/2010/main" val="2258817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E4153AC-D5D2-4A28-AF98-39262384AC97}"/>
              </a:ext>
            </a:extLst>
          </p:cNvPr>
          <p:cNvSpPr/>
          <p:nvPr/>
        </p:nvSpPr>
        <p:spPr>
          <a:xfrm>
            <a:off x="107504" y="2211710"/>
            <a:ext cx="9036496" cy="936104"/>
          </a:xfrm>
          <a:prstGeom prst="rect">
            <a:avLst/>
          </a:prstGeom>
          <a:solidFill>
            <a:srgbClr val="A1D8DB">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8AFC692-DA84-462C-AF60-4CB3CE27BB6C}"/>
              </a:ext>
            </a:extLst>
          </p:cNvPr>
          <p:cNvSpPr>
            <a:spLocks noGrp="1"/>
          </p:cNvSpPr>
          <p:nvPr>
            <p:ph type="title"/>
          </p:nvPr>
        </p:nvSpPr>
        <p:spPr>
          <a:xfrm>
            <a:off x="467544" y="2427734"/>
            <a:ext cx="8640960" cy="1008112"/>
          </a:xfrm>
        </p:spPr>
        <p:txBody>
          <a:bodyPr>
            <a:normAutofit/>
          </a:bodyPr>
          <a:lstStyle/>
          <a:p>
            <a:r>
              <a:rPr lang="sv-SE" sz="2400" b="1" dirty="0"/>
              <a:t>Övriga ändringar - energi</a:t>
            </a:r>
          </a:p>
        </p:txBody>
      </p:sp>
    </p:spTree>
    <p:extLst>
      <p:ext uri="{BB962C8B-B14F-4D97-AF65-F5344CB8AC3E}">
        <p14:creationId xmlns:p14="http://schemas.microsoft.com/office/powerpoint/2010/main" val="726661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8B6375-B7A6-E2BA-586D-C7CF803AA337}"/>
              </a:ext>
            </a:extLst>
          </p:cNvPr>
          <p:cNvSpPr>
            <a:spLocks noGrp="1"/>
          </p:cNvSpPr>
          <p:nvPr>
            <p:ph type="title"/>
          </p:nvPr>
        </p:nvSpPr>
        <p:spPr>
          <a:xfrm>
            <a:off x="468000" y="411510"/>
            <a:ext cx="6660000" cy="810000"/>
          </a:xfrm>
        </p:spPr>
        <p:txBody>
          <a:bodyPr/>
          <a:lstStyle/>
          <a:p>
            <a:r>
              <a:rPr lang="sv-SE" dirty="0"/>
              <a:t>Några övriga ändringar sedan 2019</a:t>
            </a:r>
          </a:p>
        </p:txBody>
      </p:sp>
      <p:sp>
        <p:nvSpPr>
          <p:cNvPr id="3" name="Platshållare för innehåll 2">
            <a:extLst>
              <a:ext uri="{FF2B5EF4-FFF2-40B4-BE49-F238E27FC236}">
                <a16:creationId xmlns:a16="http://schemas.microsoft.com/office/drawing/2014/main" id="{84F7D239-C371-07DF-D25C-F968C4C956C4}"/>
              </a:ext>
            </a:extLst>
          </p:cNvPr>
          <p:cNvSpPr>
            <a:spLocks noGrp="1"/>
          </p:cNvSpPr>
          <p:nvPr>
            <p:ph idx="1"/>
          </p:nvPr>
        </p:nvSpPr>
        <p:spPr>
          <a:xfrm>
            <a:off x="468000" y="1347614"/>
            <a:ext cx="8136448" cy="3242386"/>
          </a:xfrm>
        </p:spPr>
        <p:txBody>
          <a:bodyPr>
            <a:normAutofit/>
          </a:bodyPr>
          <a:lstStyle/>
          <a:p>
            <a:pPr marL="342900" indent="-342900">
              <a:buFont typeface="Arial" panose="020B0604020202020204" pitchFamily="34" charset="0"/>
              <a:buChar char="•"/>
            </a:pPr>
            <a:r>
              <a:rPr lang="sv-SE" dirty="0"/>
              <a:t>2020: Nya krav i PBF; laddning av elfordon, styr och regler </a:t>
            </a:r>
          </a:p>
          <a:p>
            <a:endParaRPr lang="sv-SE" dirty="0"/>
          </a:p>
          <a:p>
            <a:pPr marL="342900" indent="-342900">
              <a:buFont typeface="Arial" panose="020B0604020202020204" pitchFamily="34" charset="0"/>
              <a:buChar char="•"/>
            </a:pPr>
            <a:r>
              <a:rPr lang="sv-SE" dirty="0"/>
              <a:t>2020: Ändringar i energihushållningsreglerna i september</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2021: Nya krav på inspektion av vissa värme- och ventilations- och luftkonditioneringssystem i föreskrifterna om energideklaration</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2021-22: Införande av krav på IMD</a:t>
            </a:r>
          </a:p>
          <a:p>
            <a:pPr marL="342900" indent="-342900">
              <a:buFont typeface="Arial" panose="020B0604020202020204" pitchFamily="34" charset="0"/>
              <a:buChar char="•"/>
            </a:pPr>
            <a:endParaRPr lang="sv-SE" dirty="0"/>
          </a:p>
          <a:p>
            <a:endParaRPr lang="sv-SE" dirty="0"/>
          </a:p>
        </p:txBody>
      </p:sp>
    </p:spTree>
    <p:extLst>
      <p:ext uri="{BB962C8B-B14F-4D97-AF65-F5344CB8AC3E}">
        <p14:creationId xmlns:p14="http://schemas.microsoft.com/office/powerpoint/2010/main" val="100490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8B6375-B7A6-E2BA-586D-C7CF803AA337}"/>
              </a:ext>
            </a:extLst>
          </p:cNvPr>
          <p:cNvSpPr>
            <a:spLocks noGrp="1"/>
          </p:cNvSpPr>
          <p:nvPr>
            <p:ph type="title"/>
          </p:nvPr>
        </p:nvSpPr>
        <p:spPr>
          <a:xfrm>
            <a:off x="468000" y="411510"/>
            <a:ext cx="6660000" cy="810000"/>
          </a:xfrm>
        </p:spPr>
        <p:txBody>
          <a:bodyPr/>
          <a:lstStyle/>
          <a:p>
            <a:r>
              <a:rPr lang="sv-SE" dirty="0"/>
              <a:t>Individuell mätning och debitering</a:t>
            </a:r>
          </a:p>
        </p:txBody>
      </p:sp>
      <p:sp>
        <p:nvSpPr>
          <p:cNvPr id="3" name="Platshållare för innehåll 2">
            <a:extLst>
              <a:ext uri="{FF2B5EF4-FFF2-40B4-BE49-F238E27FC236}">
                <a16:creationId xmlns:a16="http://schemas.microsoft.com/office/drawing/2014/main" id="{84F7D239-C371-07DF-D25C-F968C4C956C4}"/>
              </a:ext>
            </a:extLst>
          </p:cNvPr>
          <p:cNvSpPr>
            <a:spLocks noGrp="1"/>
          </p:cNvSpPr>
          <p:nvPr>
            <p:ph idx="1"/>
          </p:nvPr>
        </p:nvSpPr>
        <p:spPr>
          <a:xfrm>
            <a:off x="468000" y="1347614"/>
            <a:ext cx="8136448" cy="3242386"/>
          </a:xfrm>
        </p:spPr>
        <p:txBody>
          <a:bodyPr>
            <a:normAutofit/>
          </a:bodyPr>
          <a:lstStyle/>
          <a:p>
            <a:pPr marL="342900" indent="-342900">
              <a:buFont typeface="Arial" panose="020B0604020202020204" pitchFamily="34" charset="0"/>
              <a:buChar char="•"/>
            </a:pPr>
            <a:r>
              <a:rPr lang="sv-SE" dirty="0"/>
              <a:t>Den 1 juli 2021 trädde lag (2014:367) i kraft</a:t>
            </a:r>
          </a:p>
          <a:p>
            <a:pPr marL="342900" indent="-342900">
              <a:buFont typeface="Arial" panose="020B0604020202020204" pitchFamily="34" charset="0"/>
              <a:buChar char="•"/>
            </a:pPr>
            <a:r>
              <a:rPr lang="sv-SE" dirty="0"/>
              <a:t>Krav på IMD av värme på </a:t>
            </a:r>
            <a:r>
              <a:rPr lang="sv-SE" dirty="0" err="1"/>
              <a:t>lgh</a:t>
            </a:r>
            <a:r>
              <a:rPr lang="sv-SE" dirty="0"/>
              <a:t>-nivå i de flerbostadshus med sämst energiprestanda</a:t>
            </a:r>
          </a:p>
          <a:p>
            <a:pPr marL="342900" indent="-342900">
              <a:buFont typeface="Arial" panose="020B0604020202020204" pitchFamily="34" charset="0"/>
              <a:buChar char="•"/>
            </a:pPr>
            <a:r>
              <a:rPr lang="sv-SE" dirty="0"/>
              <a:t>Ändringar i direktivet, EED</a:t>
            </a:r>
          </a:p>
          <a:p>
            <a:pPr marL="342900" indent="-342900">
              <a:buFont typeface="Arial" panose="020B0604020202020204" pitchFamily="34" charset="0"/>
              <a:buChar char="•"/>
            </a:pPr>
            <a:r>
              <a:rPr lang="sv-SE" dirty="0"/>
              <a:t>Ny lag (2022:333) och förordning (2022:336) 1 juni 2022</a:t>
            </a:r>
          </a:p>
          <a:p>
            <a:pPr marL="342900" indent="-342900">
              <a:buFont typeface="Arial" panose="020B0604020202020204" pitchFamily="34" charset="0"/>
              <a:buChar char="•"/>
            </a:pPr>
            <a:r>
              <a:rPr lang="sv-SE" dirty="0"/>
              <a:t>Nya föreskrifter (2022:3) 1 juli 2022</a:t>
            </a:r>
          </a:p>
          <a:p>
            <a:pPr marL="342900" indent="-342900">
              <a:buFont typeface="Arial" panose="020B0604020202020204" pitchFamily="34" charset="0"/>
              <a:buChar char="•"/>
            </a:pPr>
            <a:r>
              <a:rPr lang="sv-SE" dirty="0"/>
              <a:t>Tillkom krav på IMD tappvarmvatten vid uppförande av nya flerbostadshus. Möjlighet till undantag</a:t>
            </a:r>
          </a:p>
        </p:txBody>
      </p:sp>
    </p:spTree>
    <p:extLst>
      <p:ext uri="{BB962C8B-B14F-4D97-AF65-F5344CB8AC3E}">
        <p14:creationId xmlns:p14="http://schemas.microsoft.com/office/powerpoint/2010/main" val="3735189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8B6375-B7A6-E2BA-586D-C7CF803AA337}"/>
              </a:ext>
            </a:extLst>
          </p:cNvPr>
          <p:cNvSpPr>
            <a:spLocks noGrp="1"/>
          </p:cNvSpPr>
          <p:nvPr>
            <p:ph type="title"/>
          </p:nvPr>
        </p:nvSpPr>
        <p:spPr>
          <a:xfrm>
            <a:off x="468000" y="411510"/>
            <a:ext cx="6660000" cy="810000"/>
          </a:xfrm>
        </p:spPr>
        <p:txBody>
          <a:bodyPr/>
          <a:lstStyle/>
          <a:p>
            <a:r>
              <a:rPr lang="sv-SE" dirty="0"/>
              <a:t>Individuell mätning och debitering</a:t>
            </a:r>
          </a:p>
        </p:txBody>
      </p:sp>
      <p:sp>
        <p:nvSpPr>
          <p:cNvPr id="3" name="Platshållare för innehåll 2">
            <a:extLst>
              <a:ext uri="{FF2B5EF4-FFF2-40B4-BE49-F238E27FC236}">
                <a16:creationId xmlns:a16="http://schemas.microsoft.com/office/drawing/2014/main" id="{84F7D239-C371-07DF-D25C-F968C4C956C4}"/>
              </a:ext>
            </a:extLst>
          </p:cNvPr>
          <p:cNvSpPr>
            <a:spLocks noGrp="1"/>
          </p:cNvSpPr>
          <p:nvPr>
            <p:ph idx="1"/>
          </p:nvPr>
        </p:nvSpPr>
        <p:spPr>
          <a:xfrm>
            <a:off x="468000" y="1347614"/>
            <a:ext cx="8136448" cy="3242386"/>
          </a:xfrm>
        </p:spPr>
        <p:txBody>
          <a:bodyPr>
            <a:normAutofit/>
          </a:bodyPr>
          <a:lstStyle/>
          <a:p>
            <a:pPr marL="342900" indent="-342900">
              <a:buFont typeface="Arial" panose="020B0604020202020204" pitchFamily="34" charset="0"/>
              <a:buChar char="•"/>
            </a:pPr>
            <a:r>
              <a:rPr lang="sv-SE" dirty="0"/>
              <a:t>Byggnadsnämnden är tillsynsmyndighet</a:t>
            </a:r>
          </a:p>
          <a:p>
            <a:pPr marL="342900" indent="-342900">
              <a:buFont typeface="Arial" panose="020B0604020202020204" pitchFamily="34" charset="0"/>
              <a:buChar char="•"/>
            </a:pPr>
            <a:r>
              <a:rPr lang="sv-SE" dirty="0"/>
              <a:t>Och hanterar frågor om undantag</a:t>
            </a:r>
          </a:p>
          <a:p>
            <a:pPr marL="342900" indent="-342900">
              <a:buFont typeface="Arial" panose="020B0604020202020204" pitchFamily="34" charset="0"/>
              <a:buChar char="•"/>
            </a:pPr>
            <a:r>
              <a:rPr lang="sv-SE" dirty="0"/>
              <a:t>Boverket har tagit fram vägledning och tillsynsvägledning</a:t>
            </a:r>
          </a:p>
        </p:txBody>
      </p:sp>
    </p:spTree>
    <p:extLst>
      <p:ext uri="{BB962C8B-B14F-4D97-AF65-F5344CB8AC3E}">
        <p14:creationId xmlns:p14="http://schemas.microsoft.com/office/powerpoint/2010/main" val="3865746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07F721-C53E-464E-B757-85B147A85D48}"/>
              </a:ext>
            </a:extLst>
          </p:cNvPr>
          <p:cNvSpPr>
            <a:spLocks noGrp="1"/>
          </p:cNvSpPr>
          <p:nvPr>
            <p:ph type="title"/>
          </p:nvPr>
        </p:nvSpPr>
        <p:spPr/>
        <p:txBody>
          <a:bodyPr/>
          <a:lstStyle/>
          <a:p>
            <a:r>
              <a:rPr lang="sv-SE" dirty="0"/>
              <a:t>Lästips:</a:t>
            </a:r>
          </a:p>
        </p:txBody>
      </p:sp>
      <p:sp>
        <p:nvSpPr>
          <p:cNvPr id="3" name="Platshållare för innehåll 2">
            <a:extLst>
              <a:ext uri="{FF2B5EF4-FFF2-40B4-BE49-F238E27FC236}">
                <a16:creationId xmlns:a16="http://schemas.microsoft.com/office/drawing/2014/main" id="{4C6634D2-04E3-43CE-8395-D6458EAE2C1B}"/>
              </a:ext>
            </a:extLst>
          </p:cNvPr>
          <p:cNvSpPr>
            <a:spLocks noGrp="1"/>
          </p:cNvSpPr>
          <p:nvPr>
            <p:ph idx="1"/>
          </p:nvPr>
        </p:nvSpPr>
        <p:spPr>
          <a:xfrm>
            <a:off x="468000" y="1215000"/>
            <a:ext cx="8064440" cy="3375000"/>
          </a:xfrm>
        </p:spPr>
        <p:txBody>
          <a:bodyPr>
            <a:normAutofit/>
          </a:bodyPr>
          <a:lstStyle/>
          <a:p>
            <a:endParaRPr lang="sv-SE" dirty="0"/>
          </a:p>
          <a:p>
            <a:r>
              <a:rPr lang="sv-SE" dirty="0">
                <a:hlinkClick r:id="rId3"/>
              </a:rPr>
              <a:t>www.boverket.se/sv/byggande/uppdrag/mojligheternas-byggregler/</a:t>
            </a:r>
            <a:r>
              <a:rPr lang="sv-SE" dirty="0"/>
              <a:t> </a:t>
            </a:r>
          </a:p>
          <a:p>
            <a:endParaRPr lang="sv-SE" dirty="0"/>
          </a:p>
          <a:p>
            <a:r>
              <a:rPr lang="sv-SE" dirty="0">
                <a:hlinkClick r:id="rId4"/>
              </a:rPr>
              <a:t>www.boverket.se/energinyheter</a:t>
            </a:r>
            <a:endParaRPr lang="sv-SE" dirty="0"/>
          </a:p>
          <a:p>
            <a:endParaRPr lang="sv-SE" dirty="0"/>
          </a:p>
        </p:txBody>
      </p:sp>
      <p:pic>
        <p:nvPicPr>
          <p:cNvPr id="5" name="Bildobjekt 4">
            <a:extLst>
              <a:ext uri="{FF2B5EF4-FFF2-40B4-BE49-F238E27FC236}">
                <a16:creationId xmlns:a16="http://schemas.microsoft.com/office/drawing/2014/main" id="{84FECFA2-04E8-361F-30BA-ACBF663C9009}"/>
              </a:ext>
            </a:extLst>
          </p:cNvPr>
          <p:cNvPicPr>
            <a:picLocks noChangeAspect="1"/>
          </p:cNvPicPr>
          <p:nvPr/>
        </p:nvPicPr>
        <p:blipFill>
          <a:blip r:embed="rId5"/>
          <a:stretch>
            <a:fillRect/>
          </a:stretch>
        </p:blipFill>
        <p:spPr>
          <a:xfrm>
            <a:off x="5598368" y="2445990"/>
            <a:ext cx="2286000" cy="2286000"/>
          </a:xfrm>
          <a:prstGeom prst="rect">
            <a:avLst/>
          </a:prstGeom>
        </p:spPr>
      </p:pic>
    </p:spTree>
    <p:extLst>
      <p:ext uri="{BB962C8B-B14F-4D97-AF65-F5344CB8AC3E}">
        <p14:creationId xmlns:p14="http://schemas.microsoft.com/office/powerpoint/2010/main" val="541825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25260FE-68B9-4E21-BADA-34B335363C95}"/>
              </a:ext>
            </a:extLst>
          </p:cNvPr>
          <p:cNvSpPr>
            <a:spLocks noGrp="1"/>
          </p:cNvSpPr>
          <p:nvPr>
            <p:ph type="ctrTitle"/>
          </p:nvPr>
        </p:nvSpPr>
        <p:spPr/>
        <p:txBody>
          <a:bodyPr/>
          <a:lstStyle/>
          <a:p>
            <a:r>
              <a:rPr lang="sv-SE" dirty="0"/>
              <a:t>Klimatdeklarationer 2023</a:t>
            </a:r>
          </a:p>
        </p:txBody>
      </p:sp>
      <p:sp>
        <p:nvSpPr>
          <p:cNvPr id="5" name="Underrubrik 4">
            <a:extLst>
              <a:ext uri="{FF2B5EF4-FFF2-40B4-BE49-F238E27FC236}">
                <a16:creationId xmlns:a16="http://schemas.microsoft.com/office/drawing/2014/main" id="{AEB979B5-C943-464B-8EFB-3BAE9F4C36E3}"/>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821107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FA2C7C-3B50-4A1A-FD44-1566E3E3C23A}"/>
              </a:ext>
            </a:extLst>
          </p:cNvPr>
          <p:cNvSpPr>
            <a:spLocks noGrp="1"/>
          </p:cNvSpPr>
          <p:nvPr>
            <p:ph type="title"/>
          </p:nvPr>
        </p:nvSpPr>
        <p:spPr/>
        <p:txBody>
          <a:bodyPr/>
          <a:lstStyle/>
          <a:p>
            <a:r>
              <a:rPr lang="sv-SE" dirty="0"/>
              <a:t>Klimatdeklarationer </a:t>
            </a:r>
          </a:p>
        </p:txBody>
      </p:sp>
      <p:sp>
        <p:nvSpPr>
          <p:cNvPr id="3" name="Platshållare för innehåll 2">
            <a:extLst>
              <a:ext uri="{FF2B5EF4-FFF2-40B4-BE49-F238E27FC236}">
                <a16:creationId xmlns:a16="http://schemas.microsoft.com/office/drawing/2014/main" id="{10FC4021-2B7A-E3E5-9810-046C9A0F70AF}"/>
              </a:ext>
            </a:extLst>
          </p:cNvPr>
          <p:cNvSpPr>
            <a:spLocks noGrp="1"/>
          </p:cNvSpPr>
          <p:nvPr>
            <p:ph idx="1"/>
          </p:nvPr>
        </p:nvSpPr>
        <p:spPr/>
        <p:txBody>
          <a:bodyPr/>
          <a:lstStyle/>
          <a:p>
            <a:pPr marL="342900" indent="-342900">
              <a:buFont typeface="Arial" panose="020B0604020202020204" pitchFamily="34" charset="0"/>
              <a:buChar char="•"/>
            </a:pPr>
            <a:r>
              <a:rPr lang="sv-SE" dirty="0"/>
              <a:t>Lagen (2021:787) trädde i kraft 1 januari 2022</a:t>
            </a:r>
          </a:p>
          <a:p>
            <a:pPr marL="342900" indent="-342900">
              <a:buFont typeface="Arial" panose="020B0604020202020204" pitchFamily="34" charset="0"/>
              <a:buChar char="•"/>
            </a:pPr>
            <a:r>
              <a:rPr lang="sv-SE" dirty="0"/>
              <a:t>Byggherren ansvarar för att en klimatdeklaration upprättas när en ny byggnad uppförs</a:t>
            </a:r>
          </a:p>
          <a:p>
            <a:pPr marL="342900" indent="-342900">
              <a:buFont typeface="Arial" panose="020B0604020202020204" pitchFamily="34" charset="0"/>
              <a:buChar char="•"/>
            </a:pPr>
            <a:r>
              <a:rPr lang="sv-SE" dirty="0"/>
              <a:t>Undantag finns </a:t>
            </a:r>
          </a:p>
          <a:p>
            <a:pPr marL="342900" indent="-342900">
              <a:buFont typeface="Arial" panose="020B0604020202020204" pitchFamily="34" charset="0"/>
              <a:buChar char="•"/>
            </a:pPr>
            <a:r>
              <a:rPr lang="sv-SE" dirty="0"/>
              <a:t>Gäller t ex fysiska personer som på annat sätt än i näringsverksamhet uppför byggnad</a:t>
            </a:r>
          </a:p>
          <a:p>
            <a:pPr marL="342900" indent="-342900">
              <a:buFont typeface="Arial" panose="020B0604020202020204" pitchFamily="34" charset="0"/>
              <a:buChar char="•"/>
            </a:pPr>
            <a:r>
              <a:rPr lang="sv-SE" dirty="0"/>
              <a:t>Boverket är tillsynsmyndighet</a:t>
            </a:r>
          </a:p>
          <a:p>
            <a:pPr marL="342900" indent="-342900">
              <a:buFont typeface="Arial" panose="020B0604020202020204" pitchFamily="34" charset="0"/>
              <a:buChar char="•"/>
            </a:pPr>
            <a:endParaRPr lang="sv-SE" dirty="0"/>
          </a:p>
        </p:txBody>
      </p:sp>
    </p:spTree>
    <p:extLst>
      <p:ext uri="{BB962C8B-B14F-4D97-AF65-F5344CB8AC3E}">
        <p14:creationId xmlns:p14="http://schemas.microsoft.com/office/powerpoint/2010/main" val="3348200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ubrik 31">
            <a:extLst>
              <a:ext uri="{FF2B5EF4-FFF2-40B4-BE49-F238E27FC236}">
                <a16:creationId xmlns:a16="http://schemas.microsoft.com/office/drawing/2014/main" id="{FFB70AEE-7655-4072-9C99-17475522D3A2}"/>
              </a:ext>
            </a:extLst>
          </p:cNvPr>
          <p:cNvSpPr>
            <a:spLocks noGrp="1"/>
          </p:cNvSpPr>
          <p:nvPr>
            <p:ph type="title"/>
          </p:nvPr>
        </p:nvSpPr>
        <p:spPr/>
        <p:txBody>
          <a:bodyPr>
            <a:normAutofit fontScale="90000"/>
          </a:bodyPr>
          <a:lstStyle/>
          <a:p>
            <a:r>
              <a:rPr lang="sv-SE" dirty="0"/>
              <a:t>Byggnadsnämnderna och klimatdeklarationerna</a:t>
            </a:r>
          </a:p>
        </p:txBody>
      </p:sp>
      <p:sp>
        <p:nvSpPr>
          <p:cNvPr id="33" name="Platshållare för innehåll 32">
            <a:extLst>
              <a:ext uri="{FF2B5EF4-FFF2-40B4-BE49-F238E27FC236}">
                <a16:creationId xmlns:a16="http://schemas.microsoft.com/office/drawing/2014/main" id="{42FFDE5F-FDCA-46EF-831B-70D8BBBAB0B1}"/>
              </a:ext>
            </a:extLst>
          </p:cNvPr>
          <p:cNvSpPr>
            <a:spLocks noGrp="1"/>
          </p:cNvSpPr>
          <p:nvPr>
            <p:ph idx="1"/>
          </p:nvPr>
        </p:nvSpPr>
        <p:spPr/>
        <p:txBody>
          <a:bodyPr>
            <a:normAutofit/>
          </a:bodyPr>
          <a:lstStyle/>
          <a:p>
            <a:pPr marL="342900" indent="-342900">
              <a:buFont typeface="Arial" panose="020B0604020202020204" pitchFamily="34" charset="0"/>
              <a:buChar char="•"/>
            </a:pPr>
            <a:r>
              <a:rPr lang="sv-SE" dirty="0"/>
              <a:t>Vad behöver byggnadsnämnderna veta om klimatdeklarationer? </a:t>
            </a:r>
          </a:p>
          <a:p>
            <a:pPr marL="342900" indent="-342900">
              <a:buFont typeface="Arial" panose="020B0604020202020204" pitchFamily="34" charset="0"/>
              <a:buChar char="•"/>
            </a:pPr>
            <a:r>
              <a:rPr lang="sv-SE" dirty="0"/>
              <a:t>Har en viktig roll att upplysa om kravet på </a:t>
            </a:r>
            <a:r>
              <a:rPr lang="sv-SE" dirty="0" err="1"/>
              <a:t>klimatdeklaration</a:t>
            </a:r>
            <a:r>
              <a:rPr lang="sv-SE" dirty="0"/>
              <a:t> till olika aktörer. </a:t>
            </a:r>
          </a:p>
          <a:p>
            <a:pPr marL="342900" indent="-342900">
              <a:buFont typeface="Arial" panose="020B0604020202020204" pitchFamily="34" charset="0"/>
              <a:buChar char="•"/>
            </a:pPr>
            <a:r>
              <a:rPr lang="sv-SE" dirty="0"/>
              <a:t>Måste ta ställning till om en byggnad omfattas av kravet på </a:t>
            </a:r>
            <a:r>
              <a:rPr lang="sv-SE" dirty="0" err="1"/>
              <a:t>klimatdeklaration</a:t>
            </a:r>
            <a:r>
              <a:rPr lang="sv-SE" dirty="0"/>
              <a:t> eller är undantagen.</a:t>
            </a:r>
          </a:p>
          <a:p>
            <a:pPr marL="342900" indent="-342900">
              <a:buFont typeface="Arial" panose="020B0604020202020204" pitchFamily="34" charset="0"/>
              <a:buChar char="•"/>
            </a:pPr>
            <a:endParaRPr lang="sv-SE" dirty="0"/>
          </a:p>
        </p:txBody>
      </p:sp>
    </p:spTree>
    <p:extLst>
      <p:ext uri="{BB962C8B-B14F-4D97-AF65-F5344CB8AC3E}">
        <p14:creationId xmlns:p14="http://schemas.microsoft.com/office/powerpoint/2010/main" val="3798403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E4153AC-D5D2-4A28-AF98-39262384AC97}"/>
              </a:ext>
            </a:extLst>
          </p:cNvPr>
          <p:cNvSpPr/>
          <p:nvPr/>
        </p:nvSpPr>
        <p:spPr>
          <a:xfrm>
            <a:off x="107504" y="2211710"/>
            <a:ext cx="9036496" cy="936104"/>
          </a:xfrm>
          <a:prstGeom prst="rect">
            <a:avLst/>
          </a:prstGeom>
          <a:solidFill>
            <a:srgbClr val="84C4D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8AFC692-DA84-462C-AF60-4CB3CE27BB6C}"/>
              </a:ext>
            </a:extLst>
          </p:cNvPr>
          <p:cNvSpPr>
            <a:spLocks noGrp="1"/>
          </p:cNvSpPr>
          <p:nvPr>
            <p:ph type="title"/>
          </p:nvPr>
        </p:nvSpPr>
        <p:spPr>
          <a:xfrm>
            <a:off x="467544" y="2427734"/>
            <a:ext cx="8640960" cy="1008112"/>
          </a:xfrm>
        </p:spPr>
        <p:txBody>
          <a:bodyPr>
            <a:normAutofit/>
          </a:bodyPr>
          <a:lstStyle/>
          <a:p>
            <a:r>
              <a:rPr lang="sv-SE" sz="2400" b="1" dirty="0"/>
              <a:t>Nya energiregler</a:t>
            </a:r>
          </a:p>
        </p:txBody>
      </p:sp>
    </p:spTree>
    <p:extLst>
      <p:ext uri="{BB962C8B-B14F-4D97-AF65-F5344CB8AC3E}">
        <p14:creationId xmlns:p14="http://schemas.microsoft.com/office/powerpoint/2010/main" val="3129978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5D3CF8-315F-3D90-A248-117E662BDD08}"/>
              </a:ext>
            </a:extLst>
          </p:cNvPr>
          <p:cNvSpPr>
            <a:spLocks noGrp="1"/>
          </p:cNvSpPr>
          <p:nvPr>
            <p:ph type="title"/>
          </p:nvPr>
        </p:nvSpPr>
        <p:spPr/>
        <p:txBody>
          <a:bodyPr>
            <a:normAutofit fontScale="90000"/>
          </a:bodyPr>
          <a:lstStyle/>
          <a:p>
            <a:r>
              <a:rPr lang="sv-SE" dirty="0"/>
              <a:t>Klimatdeklarationsregistret och tillsynen</a:t>
            </a:r>
          </a:p>
        </p:txBody>
      </p:sp>
      <p:sp>
        <p:nvSpPr>
          <p:cNvPr id="3" name="Platshållare för innehåll 2">
            <a:extLst>
              <a:ext uri="{FF2B5EF4-FFF2-40B4-BE49-F238E27FC236}">
                <a16:creationId xmlns:a16="http://schemas.microsoft.com/office/drawing/2014/main" id="{78D799A1-9862-A948-F2CF-58926F05A6E3}"/>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Den 23 april fanns 156 st. inkomna klimatdeklarationer i registret.</a:t>
            </a:r>
          </a:p>
          <a:p>
            <a:pPr marL="342900" indent="-342900">
              <a:buFont typeface="Arial" panose="020B0604020202020204" pitchFamily="34" charset="0"/>
              <a:buChar char="•"/>
            </a:pPr>
            <a:r>
              <a:rPr lang="sv-SE" dirty="0"/>
              <a:t>Byggherren kan testa att registrera en </a:t>
            </a:r>
            <a:r>
              <a:rPr lang="sv-SE" dirty="0" err="1"/>
              <a:t>klimatdeklaration</a:t>
            </a:r>
            <a:r>
              <a:rPr lang="sv-SE" dirty="0"/>
              <a:t> i Boverkets nya e-tjänst.</a:t>
            </a:r>
          </a:p>
          <a:p>
            <a:pPr marL="342900" indent="-342900">
              <a:buFont typeface="Arial" panose="020B0604020202020204" pitchFamily="34" charset="0"/>
              <a:buChar char="•"/>
            </a:pPr>
            <a:r>
              <a:rPr lang="sv-SE" dirty="0"/>
              <a:t>Tillsynen har påbörjats och sker enligt fastställd tillsynsplan.</a:t>
            </a:r>
          </a:p>
          <a:p>
            <a:pPr marL="342900" indent="-342900">
              <a:buFont typeface="Arial" panose="020B0604020202020204" pitchFamily="34" charset="0"/>
              <a:buChar char="•"/>
            </a:pPr>
            <a:r>
              <a:rPr lang="sv-SE" dirty="0"/>
              <a:t>Syftet med Boverkets tillsyn är att säkerställa klimatdeklarationernas kvalitet och riktighet.</a:t>
            </a:r>
          </a:p>
          <a:p>
            <a:pPr marL="342900" indent="-342900">
              <a:buFont typeface="Arial" panose="020B0604020202020204" pitchFamily="34" charset="0"/>
              <a:buChar char="•"/>
            </a:pPr>
            <a:r>
              <a:rPr lang="sv-SE" dirty="0"/>
              <a:t>En helt digital hantering av tillsynsärenden från det att ärendet initieras till att beslutet delges till byggherren.</a:t>
            </a:r>
          </a:p>
        </p:txBody>
      </p:sp>
    </p:spTree>
    <p:extLst>
      <p:ext uri="{BB962C8B-B14F-4D97-AF65-F5344CB8AC3E}">
        <p14:creationId xmlns:p14="http://schemas.microsoft.com/office/powerpoint/2010/main" val="3661968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AD3898-2DAE-7E44-6A55-98DE6FE2A81E}"/>
              </a:ext>
            </a:extLst>
          </p:cNvPr>
          <p:cNvSpPr>
            <a:spLocks noGrp="1"/>
          </p:cNvSpPr>
          <p:nvPr>
            <p:ph type="title"/>
          </p:nvPr>
        </p:nvSpPr>
        <p:spPr/>
        <p:txBody>
          <a:bodyPr>
            <a:normAutofit fontScale="90000"/>
          </a:bodyPr>
          <a:lstStyle/>
          <a:p>
            <a:r>
              <a:rPr lang="sv-SE" dirty="0"/>
              <a:t>Regeringsuppdrag om klimatdeklarationer</a:t>
            </a:r>
          </a:p>
        </p:txBody>
      </p:sp>
      <p:sp>
        <p:nvSpPr>
          <p:cNvPr id="3" name="Platshållare för innehåll 2">
            <a:extLst>
              <a:ext uri="{FF2B5EF4-FFF2-40B4-BE49-F238E27FC236}">
                <a16:creationId xmlns:a16="http://schemas.microsoft.com/office/drawing/2014/main" id="{F0BEC15B-6D3D-3CCC-642B-5712E59191D5}"/>
              </a:ext>
            </a:extLst>
          </p:cNvPr>
          <p:cNvSpPr>
            <a:spLocks noGrp="1"/>
          </p:cNvSpPr>
          <p:nvPr>
            <p:ph idx="1"/>
          </p:nvPr>
        </p:nvSpPr>
        <p:spPr>
          <a:xfrm>
            <a:off x="468000" y="1215000"/>
            <a:ext cx="7272352" cy="3516990"/>
          </a:xfrm>
        </p:spPr>
        <p:txBody>
          <a:bodyPr>
            <a:normAutofit fontScale="92500" lnSpcReduction="20000"/>
          </a:bodyPr>
          <a:lstStyle/>
          <a:p>
            <a:pPr marL="342900" indent="-342900">
              <a:buFont typeface="Arial" panose="020B0604020202020204" pitchFamily="34" charset="0"/>
              <a:buChar char="•"/>
            </a:pPr>
            <a:r>
              <a:rPr lang="sv-SE" dirty="0"/>
              <a:t>Boverket fick ett regeringsuppdrag under våren 2022 och som har redovisats till Finansdepartementet den 15 maj 2023. </a:t>
            </a:r>
          </a:p>
          <a:p>
            <a:pPr marL="342900" indent="-342900">
              <a:buFont typeface="Arial" panose="020B0604020202020204" pitchFamily="34" charset="0"/>
              <a:buChar char="•"/>
            </a:pPr>
            <a:r>
              <a:rPr lang="sv-SE" dirty="0"/>
              <a:t>Föreslå hur gränsvärden för nya byggnaders klimatpåverkan skulle kunna införas tidigare än 2027.</a:t>
            </a:r>
          </a:p>
          <a:p>
            <a:pPr marL="342900" indent="-342900">
              <a:buFont typeface="Arial" panose="020B0604020202020204" pitchFamily="34" charset="0"/>
              <a:buChar char="•"/>
            </a:pPr>
            <a:r>
              <a:rPr lang="sv-SE" dirty="0"/>
              <a:t>Föreslå hur kravet på </a:t>
            </a:r>
            <a:r>
              <a:rPr lang="sv-SE" dirty="0" err="1"/>
              <a:t>klimatdeklaration</a:t>
            </a:r>
            <a:r>
              <a:rPr lang="sv-SE" dirty="0"/>
              <a:t> kan införas vid ombyggnad och tillbyggnad.</a:t>
            </a:r>
          </a:p>
          <a:p>
            <a:pPr marL="342900" indent="-342900">
              <a:buFont typeface="Arial" panose="020B0604020202020204" pitchFamily="34" charset="0"/>
              <a:buChar char="•"/>
            </a:pPr>
            <a:r>
              <a:rPr lang="sv-SE" dirty="0"/>
              <a:t>Utreda förutsättningarna för att utvidga klimatdeklarationen till att även omfatta markarbeten.</a:t>
            </a:r>
          </a:p>
          <a:p>
            <a:pPr marL="342900" indent="-342900">
              <a:buFont typeface="Arial" panose="020B0604020202020204" pitchFamily="34" charset="0"/>
              <a:buChar char="•"/>
            </a:pPr>
            <a:r>
              <a:rPr lang="sv-SE" dirty="0"/>
              <a:t>Lämna nödvändiga författningsförslag och föreslå andra åtgärder som behövs för den fortsatta utvecklingen av regler om klimatdeklaration för byggnader, samt utreda konsekvenserna av förslagen.</a:t>
            </a:r>
          </a:p>
          <a:p>
            <a:endParaRPr lang="sv-SE" dirty="0"/>
          </a:p>
        </p:txBody>
      </p:sp>
    </p:spTree>
    <p:extLst>
      <p:ext uri="{BB962C8B-B14F-4D97-AF65-F5344CB8AC3E}">
        <p14:creationId xmlns:p14="http://schemas.microsoft.com/office/powerpoint/2010/main" val="3650885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ubrik 31">
            <a:extLst>
              <a:ext uri="{FF2B5EF4-FFF2-40B4-BE49-F238E27FC236}">
                <a16:creationId xmlns:a16="http://schemas.microsoft.com/office/drawing/2014/main" id="{FFB70AEE-7655-4072-9C99-17475522D3A2}"/>
              </a:ext>
            </a:extLst>
          </p:cNvPr>
          <p:cNvSpPr>
            <a:spLocks noGrp="1"/>
          </p:cNvSpPr>
          <p:nvPr>
            <p:ph type="title"/>
          </p:nvPr>
        </p:nvSpPr>
        <p:spPr/>
        <p:txBody>
          <a:bodyPr>
            <a:normAutofit/>
          </a:bodyPr>
          <a:lstStyle/>
          <a:p>
            <a:r>
              <a:rPr lang="sv-SE" dirty="0"/>
              <a:t>Publicerat i PBL kunskapsbanken</a:t>
            </a:r>
          </a:p>
        </p:txBody>
      </p:sp>
      <p:sp>
        <p:nvSpPr>
          <p:cNvPr id="33" name="Platshållare för innehåll 32">
            <a:extLst>
              <a:ext uri="{FF2B5EF4-FFF2-40B4-BE49-F238E27FC236}">
                <a16:creationId xmlns:a16="http://schemas.microsoft.com/office/drawing/2014/main" id="{42FFDE5F-FDCA-46EF-831B-70D8BBBAB0B1}"/>
              </a:ext>
            </a:extLst>
          </p:cNvPr>
          <p:cNvSpPr>
            <a:spLocks noGrp="1"/>
          </p:cNvSpPr>
          <p:nvPr>
            <p:ph idx="1"/>
          </p:nvPr>
        </p:nvSpPr>
        <p:spPr/>
        <p:txBody>
          <a:bodyPr>
            <a:normAutofit/>
          </a:bodyPr>
          <a:lstStyle/>
          <a:p>
            <a:pPr marL="285750" indent="-285750">
              <a:buFont typeface="Arial" panose="020B0604020202020204" pitchFamily="34" charset="0"/>
              <a:buChar char="•"/>
            </a:pPr>
            <a:r>
              <a:rPr lang="sv-SE" sz="1600" dirty="0">
                <a:solidFill>
                  <a:schemeClr val="tx1">
                    <a:lumMod val="85000"/>
                    <a:lumOff val="15000"/>
                  </a:schemeClr>
                </a:solidFill>
                <a:hlinkClick r:id="rId3">
                  <a:extLst>
                    <a:ext uri="{A12FA001-AC4F-418D-AE19-62706E023703}">
                      <ahyp:hlinkClr xmlns:ahyp="http://schemas.microsoft.com/office/drawing/2018/hyperlinkcolor" val="tx"/>
                    </a:ext>
                  </a:extLst>
                </a:hlinkClick>
              </a:rPr>
              <a:t>Webbutbildning om riskbedömning och kontrollplan</a:t>
            </a:r>
            <a:endParaRPr lang="sv-SE" sz="1600" dirty="0">
              <a:solidFill>
                <a:schemeClr val="tx1">
                  <a:lumMod val="85000"/>
                  <a:lumOff val="15000"/>
                </a:schemeClr>
              </a:solidFill>
            </a:endParaRPr>
          </a:p>
          <a:p>
            <a:pPr marL="285750" indent="-285750">
              <a:buFont typeface="Arial" panose="020B0604020202020204" pitchFamily="34" charset="0"/>
              <a:buChar char="•"/>
            </a:pPr>
            <a:r>
              <a:rPr lang="sv-SE" sz="1600" dirty="0">
                <a:solidFill>
                  <a:schemeClr val="tx1">
                    <a:lumMod val="85000"/>
                    <a:lumOff val="15000"/>
                  </a:schemeClr>
                </a:solidFill>
                <a:hlinkClick r:id="rId4">
                  <a:extLst>
                    <a:ext uri="{A12FA001-AC4F-418D-AE19-62706E023703}">
                      <ahyp:hlinkClr xmlns:ahyp="http://schemas.microsoft.com/office/drawing/2018/hyperlinkcolor" val="tx"/>
                    </a:ext>
                  </a:extLst>
                </a:hlinkClick>
              </a:rPr>
              <a:t>Prövning av vattenförsörjning</a:t>
            </a:r>
            <a:endParaRPr lang="sv-SE" sz="1600" dirty="0">
              <a:solidFill>
                <a:schemeClr val="tx1">
                  <a:lumMod val="85000"/>
                  <a:lumOff val="15000"/>
                </a:schemeClr>
              </a:solidFill>
            </a:endParaRPr>
          </a:p>
          <a:p>
            <a:pPr marL="285750" indent="-285750">
              <a:buFont typeface="Arial" panose="020B0604020202020204" pitchFamily="34" charset="0"/>
              <a:buChar char="•"/>
            </a:pPr>
            <a:r>
              <a:rPr lang="sv-SE" sz="1600" dirty="0">
                <a:solidFill>
                  <a:schemeClr val="tx1">
                    <a:lumMod val="85000"/>
                    <a:lumOff val="15000"/>
                  </a:schemeClr>
                </a:solidFill>
                <a:hlinkClick r:id="rId5">
                  <a:extLst>
                    <a:ext uri="{A12FA001-AC4F-418D-AE19-62706E023703}">
                      <ahyp:hlinkClr xmlns:ahyp="http://schemas.microsoft.com/office/drawing/2018/hyperlinkcolor" val="tx"/>
                    </a:ext>
                  </a:extLst>
                </a:hlinkClick>
              </a:rPr>
              <a:t>Även bygglovsbefriade åtgärder ska uppfylla vissa krav</a:t>
            </a:r>
            <a:endParaRPr lang="sv-SE" sz="1600" dirty="0">
              <a:solidFill>
                <a:schemeClr val="tx1">
                  <a:lumMod val="85000"/>
                  <a:lumOff val="15000"/>
                </a:schemeClr>
              </a:solidFill>
            </a:endParaRPr>
          </a:p>
          <a:p>
            <a:pPr marL="285750" indent="-285750">
              <a:buFont typeface="Arial" panose="020B0604020202020204" pitchFamily="34" charset="0"/>
              <a:buChar char="•"/>
            </a:pPr>
            <a:r>
              <a:rPr lang="sv-SE" sz="1600" dirty="0">
                <a:solidFill>
                  <a:schemeClr val="tx1">
                    <a:lumMod val="85000"/>
                    <a:lumOff val="15000"/>
                  </a:schemeClr>
                </a:solidFill>
                <a:hlinkClick r:id="rId6">
                  <a:extLst>
                    <a:ext uri="{A12FA001-AC4F-418D-AE19-62706E023703}">
                      <ahyp:hlinkClr xmlns:ahyp="http://schemas.microsoft.com/office/drawing/2018/hyperlinkcolor" val="tx"/>
                    </a:ext>
                  </a:extLst>
                </a:hlinkClick>
              </a:rPr>
              <a:t>Riskhantering och PBL</a:t>
            </a:r>
            <a:endParaRPr lang="sv-SE" sz="1600" dirty="0">
              <a:solidFill>
                <a:schemeClr val="tx1">
                  <a:lumMod val="85000"/>
                  <a:lumOff val="15000"/>
                </a:schemeClr>
              </a:solidFill>
            </a:endParaRPr>
          </a:p>
          <a:p>
            <a:pPr marL="285750" indent="-285750">
              <a:buFont typeface="Arial" panose="020B0604020202020204" pitchFamily="34" charset="0"/>
              <a:buChar char="•"/>
            </a:pPr>
            <a:r>
              <a:rPr lang="sv-SE" sz="1600" dirty="0">
                <a:solidFill>
                  <a:schemeClr val="tx1">
                    <a:lumMod val="85000"/>
                    <a:lumOff val="15000"/>
                  </a:schemeClr>
                </a:solidFill>
                <a:hlinkClick r:id="rId7">
                  <a:extLst>
                    <a:ext uri="{A12FA001-AC4F-418D-AE19-62706E023703}">
                      <ahyp:hlinkClr xmlns:ahyp="http://schemas.microsoft.com/office/drawing/2018/hyperlinkcolor" val="tx"/>
                    </a:ext>
                  </a:extLst>
                </a:hlinkClick>
              </a:rPr>
              <a:t>Ändringar i PBF 1 jan 2023</a:t>
            </a:r>
            <a:endParaRPr lang="sv-SE" sz="1600" dirty="0">
              <a:solidFill>
                <a:schemeClr val="tx1">
                  <a:lumMod val="85000"/>
                  <a:lumOff val="15000"/>
                </a:schemeClr>
              </a:solidFill>
            </a:endParaRPr>
          </a:p>
          <a:p>
            <a:pPr marL="285750" indent="-285750">
              <a:buFont typeface="Arial" panose="020B0604020202020204" pitchFamily="34" charset="0"/>
              <a:buChar char="•"/>
            </a:pPr>
            <a:r>
              <a:rPr lang="sv-SE" sz="1600" dirty="0">
                <a:solidFill>
                  <a:schemeClr val="tx1">
                    <a:lumMod val="85000"/>
                    <a:lumOff val="15000"/>
                  </a:schemeClr>
                </a:solidFill>
                <a:hlinkClick r:id="rId8">
                  <a:extLst>
                    <a:ext uri="{A12FA001-AC4F-418D-AE19-62706E023703}">
                      <ahyp:hlinkClr xmlns:ahyp="http://schemas.microsoft.com/office/drawing/2018/hyperlinkcolor" val="tx"/>
                    </a:ext>
                  </a:extLst>
                </a:hlinkClick>
              </a:rPr>
              <a:t>EU-förordning påverkar handläggningstiden för vissa bygglov med startbesked</a:t>
            </a:r>
            <a:endParaRPr lang="sv-SE" sz="1600" dirty="0">
              <a:solidFill>
                <a:schemeClr val="tx1">
                  <a:lumMod val="85000"/>
                  <a:lumOff val="15000"/>
                </a:schemeClr>
              </a:solidFill>
            </a:endParaRPr>
          </a:p>
          <a:p>
            <a:pPr marL="285750" indent="-285750">
              <a:buFont typeface="Arial" panose="020B0604020202020204" pitchFamily="34" charset="0"/>
              <a:buChar char="•"/>
            </a:pPr>
            <a:r>
              <a:rPr lang="sv-SE" sz="1600" dirty="0">
                <a:solidFill>
                  <a:schemeClr val="tx1">
                    <a:lumMod val="85000"/>
                    <a:lumOff val="15000"/>
                  </a:schemeClr>
                </a:solidFill>
                <a:hlinkClick r:id="rId9">
                  <a:extLst>
                    <a:ext uri="{A12FA001-AC4F-418D-AE19-62706E023703}">
                      <ahyp:hlinkClr xmlns:ahyp="http://schemas.microsoft.com/office/drawing/2018/hyperlinkcolor" val="tx"/>
                    </a:ext>
                  </a:extLst>
                </a:hlinkClick>
              </a:rPr>
              <a:t>Samordnad tillsyn</a:t>
            </a:r>
            <a:endParaRPr lang="sv-SE" sz="1600" dirty="0">
              <a:solidFill>
                <a:schemeClr val="tx1">
                  <a:lumMod val="85000"/>
                  <a:lumOff val="15000"/>
                </a:schemeClr>
              </a:solidFill>
            </a:endParaRPr>
          </a:p>
          <a:p>
            <a:pPr marL="285750" indent="-285750">
              <a:buFont typeface="Arial" panose="020B0604020202020204" pitchFamily="34" charset="0"/>
              <a:buChar char="•"/>
            </a:pPr>
            <a:r>
              <a:rPr lang="sv-SE" sz="1600" dirty="0">
                <a:solidFill>
                  <a:schemeClr val="tx1">
                    <a:lumMod val="85000"/>
                    <a:lumOff val="15000"/>
                  </a:schemeClr>
                </a:solidFill>
                <a:hlinkClick r:id="rId10">
                  <a:extLst>
                    <a:ext uri="{A12FA001-AC4F-418D-AE19-62706E023703}">
                      <ahyp:hlinkClr xmlns:ahyp="http://schemas.microsoft.com/office/drawing/2018/hyperlinkcolor" val="tx"/>
                    </a:ext>
                  </a:extLst>
                </a:hlinkClick>
              </a:rPr>
              <a:t>Webbseminarium om samordnad tillsyn</a:t>
            </a:r>
            <a:endParaRPr lang="sv-SE" sz="1600" dirty="0">
              <a:solidFill>
                <a:schemeClr val="tx1">
                  <a:lumMod val="85000"/>
                  <a:lumOff val="15000"/>
                </a:schemeClr>
              </a:solidFill>
            </a:endParaRPr>
          </a:p>
          <a:p>
            <a:pPr marL="285750" indent="-285750">
              <a:buFont typeface="Arial" panose="020B0604020202020204" pitchFamily="34" charset="0"/>
              <a:buChar char="•"/>
            </a:pPr>
            <a:r>
              <a:rPr lang="sv-SE" sz="1600" dirty="0">
                <a:solidFill>
                  <a:schemeClr val="tx1">
                    <a:lumMod val="85000"/>
                    <a:lumOff val="15000"/>
                  </a:schemeClr>
                </a:solidFill>
                <a:hlinkClick r:id="rId11">
                  <a:extLst>
                    <a:ext uri="{A12FA001-AC4F-418D-AE19-62706E023703}">
                      <ahyp:hlinkClr xmlns:ahyp="http://schemas.microsoft.com/office/drawing/2018/hyperlinkcolor" val="tx"/>
                    </a:ext>
                  </a:extLst>
                </a:hlinkClick>
              </a:rPr>
              <a:t>Vad byggnadsnämnderna behöver veta om klimatdeklarationer</a:t>
            </a:r>
            <a:endParaRPr lang="sv-SE" sz="1600" dirty="0">
              <a:solidFill>
                <a:schemeClr val="tx1">
                  <a:lumMod val="85000"/>
                  <a:lumOff val="15000"/>
                </a:schemeClr>
              </a:solidFill>
            </a:endParaRPr>
          </a:p>
          <a:p>
            <a:pPr marL="285750" indent="-285750">
              <a:buFont typeface="Arial" panose="020B0604020202020204" pitchFamily="34" charset="0"/>
              <a:buChar char="•"/>
            </a:pPr>
            <a:endParaRPr lang="sv-SE" sz="1600" dirty="0"/>
          </a:p>
          <a:p>
            <a:endParaRPr lang="sv-SE" dirty="0"/>
          </a:p>
        </p:txBody>
      </p:sp>
      <p:grpSp>
        <p:nvGrpSpPr>
          <p:cNvPr id="2" name="Grupp 1">
            <a:extLst>
              <a:ext uri="{FF2B5EF4-FFF2-40B4-BE49-F238E27FC236}">
                <a16:creationId xmlns:a16="http://schemas.microsoft.com/office/drawing/2014/main" id="{E132C7F2-D0FC-0ED9-6050-917012C8B0BF}"/>
              </a:ext>
              <a:ext uri="{C183D7F6-B498-43B3-948B-1728B52AA6E4}">
                <adec:decorative xmlns:adec="http://schemas.microsoft.com/office/drawing/2017/decorative" val="1"/>
              </a:ext>
            </a:extLst>
          </p:cNvPr>
          <p:cNvGrpSpPr/>
          <p:nvPr/>
        </p:nvGrpSpPr>
        <p:grpSpPr>
          <a:xfrm>
            <a:off x="7153286" y="3502116"/>
            <a:ext cx="1556218" cy="1190858"/>
            <a:chOff x="4471937" y="3905115"/>
            <a:chExt cx="1556218" cy="1190858"/>
          </a:xfrm>
        </p:grpSpPr>
        <p:sp>
          <p:nvSpPr>
            <p:cNvPr id="3" name="Rektangel 2">
              <a:extLst>
                <a:ext uri="{FF2B5EF4-FFF2-40B4-BE49-F238E27FC236}">
                  <a16:creationId xmlns:a16="http://schemas.microsoft.com/office/drawing/2014/main" id="{5CF09B35-B04B-54BF-51DA-7946039F8889}"/>
                </a:ext>
              </a:extLst>
            </p:cNvPr>
            <p:cNvSpPr/>
            <p:nvPr/>
          </p:nvSpPr>
          <p:spPr>
            <a:xfrm>
              <a:off x="4471937" y="3905115"/>
              <a:ext cx="1518138" cy="11645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B246BF61-D584-CB53-6BDC-2376BF63BB7C}"/>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71937" y="4011109"/>
              <a:ext cx="1556218" cy="1084864"/>
            </a:xfrm>
            <a:prstGeom prst="rect">
              <a:avLst/>
            </a:prstGeom>
          </p:spPr>
        </p:pic>
      </p:grpSp>
    </p:spTree>
    <p:extLst>
      <p:ext uri="{BB962C8B-B14F-4D97-AF65-F5344CB8AC3E}">
        <p14:creationId xmlns:p14="http://schemas.microsoft.com/office/powerpoint/2010/main" val="4279231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64AE8D-550D-611F-9AB5-F4950E5808E0}"/>
              </a:ext>
            </a:extLst>
          </p:cNvPr>
          <p:cNvSpPr>
            <a:spLocks noGrp="1"/>
          </p:cNvSpPr>
          <p:nvPr>
            <p:ph type="title"/>
          </p:nvPr>
        </p:nvSpPr>
        <p:spPr/>
        <p:txBody>
          <a:bodyPr/>
          <a:lstStyle/>
          <a:p>
            <a:r>
              <a:rPr lang="sv-SE" dirty="0"/>
              <a:t>Behörighetsregistret</a:t>
            </a:r>
          </a:p>
        </p:txBody>
      </p:sp>
      <p:sp>
        <p:nvSpPr>
          <p:cNvPr id="3" name="Platshållare för innehåll 2">
            <a:extLst>
              <a:ext uri="{FF2B5EF4-FFF2-40B4-BE49-F238E27FC236}">
                <a16:creationId xmlns:a16="http://schemas.microsoft.com/office/drawing/2014/main" id="{3EF4E110-817C-F6DF-3D35-7AFB42D25624}"/>
              </a:ext>
            </a:extLst>
          </p:cNvPr>
          <p:cNvSpPr>
            <a:spLocks noGrp="1"/>
          </p:cNvSpPr>
          <p:nvPr>
            <p:ph idx="1"/>
          </p:nvPr>
        </p:nvSpPr>
        <p:spPr/>
        <p:txBody>
          <a:bodyPr/>
          <a:lstStyle/>
          <a:p>
            <a:pPr algn="l" fontAlgn="base"/>
            <a:r>
              <a:rPr lang="sv-SE" dirty="0">
                <a:solidFill>
                  <a:srgbClr val="434343"/>
                </a:solidFill>
                <a:latin typeface="Open Sans" panose="020B0606030504020204" pitchFamily="34" charset="0"/>
              </a:rPr>
              <a:t>Från den 1 januari 2023 har Boverket inte längre register för </a:t>
            </a:r>
            <a:endParaRPr lang="sv-SE" b="0" i="0" dirty="0">
              <a:solidFill>
                <a:srgbClr val="434343"/>
              </a:solidFill>
              <a:effectLst/>
              <a:latin typeface="Open Sans" panose="020B0606030504020204" pitchFamily="34" charset="0"/>
            </a:endParaRPr>
          </a:p>
          <a:p>
            <a:pPr marL="342900" indent="-342900" algn="l" fontAlgn="base">
              <a:buFont typeface="Arial" panose="020B0604020202020204" pitchFamily="34" charset="0"/>
              <a:buChar char="•"/>
            </a:pPr>
            <a:r>
              <a:rPr lang="sv-SE" b="0" i="0" dirty="0">
                <a:solidFill>
                  <a:srgbClr val="434343"/>
                </a:solidFill>
                <a:effectLst/>
                <a:latin typeface="Open Sans" panose="020B0606030504020204" pitchFamily="34" charset="0"/>
              </a:rPr>
              <a:t>kontrollansvariga</a:t>
            </a:r>
          </a:p>
          <a:p>
            <a:pPr marL="342900" indent="-342900" algn="l" fontAlgn="base">
              <a:buFont typeface="Arial" panose="020B0604020202020204" pitchFamily="34" charset="0"/>
              <a:buChar char="•"/>
            </a:pPr>
            <a:r>
              <a:rPr lang="sv-SE" b="0" i="0" dirty="0">
                <a:solidFill>
                  <a:srgbClr val="434343"/>
                </a:solidFill>
                <a:effectLst/>
                <a:latin typeface="Open Sans" panose="020B0606030504020204" pitchFamily="34" charset="0"/>
              </a:rPr>
              <a:t>sakkunniga brandskydd</a:t>
            </a:r>
          </a:p>
          <a:p>
            <a:pPr marL="342900" indent="-342900" algn="l" fontAlgn="base">
              <a:buFont typeface="Arial" panose="020B0604020202020204" pitchFamily="34" charset="0"/>
              <a:buChar char="•"/>
            </a:pPr>
            <a:r>
              <a:rPr lang="sv-SE" b="0" i="0" dirty="0">
                <a:solidFill>
                  <a:srgbClr val="434343"/>
                </a:solidFill>
                <a:effectLst/>
                <a:latin typeface="Open Sans" panose="020B0606030504020204" pitchFamily="34" charset="0"/>
              </a:rPr>
              <a:t>sakkunniga kulturvärden</a:t>
            </a:r>
          </a:p>
          <a:p>
            <a:pPr marL="342900" indent="-342900" algn="l" fontAlgn="base">
              <a:buFont typeface="Arial" panose="020B0604020202020204" pitchFamily="34" charset="0"/>
              <a:buChar char="•"/>
            </a:pPr>
            <a:r>
              <a:rPr lang="sv-SE" b="0" i="0" dirty="0">
                <a:solidFill>
                  <a:srgbClr val="434343"/>
                </a:solidFill>
                <a:effectLst/>
                <a:latin typeface="Open Sans" panose="020B0606030504020204" pitchFamily="34" charset="0"/>
              </a:rPr>
              <a:t>sakkunniga tillgänglighet</a:t>
            </a:r>
          </a:p>
          <a:p>
            <a:pPr marL="342900" indent="-342900" algn="l" fontAlgn="base">
              <a:buFont typeface="Arial" panose="020B0604020202020204" pitchFamily="34" charset="0"/>
              <a:buChar char="•"/>
            </a:pPr>
            <a:r>
              <a:rPr lang="sv-SE" b="0" i="0" dirty="0">
                <a:solidFill>
                  <a:srgbClr val="434343"/>
                </a:solidFill>
                <a:effectLst/>
                <a:latin typeface="Open Sans" panose="020B0606030504020204" pitchFamily="34" charset="0"/>
              </a:rPr>
              <a:t>funktionskontrollanter för ventilationssystem.</a:t>
            </a:r>
          </a:p>
          <a:p>
            <a:endParaRPr lang="sv-SE" dirty="0"/>
          </a:p>
        </p:txBody>
      </p:sp>
    </p:spTree>
    <p:extLst>
      <p:ext uri="{BB962C8B-B14F-4D97-AF65-F5344CB8AC3E}">
        <p14:creationId xmlns:p14="http://schemas.microsoft.com/office/powerpoint/2010/main" val="470560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394B533C-90FC-7FCA-3C8D-8487AFEB9780}"/>
              </a:ext>
            </a:extLst>
          </p:cNvPr>
          <p:cNvPicPr>
            <a:picLocks noGrp="1" noChangeAspect="1"/>
          </p:cNvPicPr>
          <p:nvPr>
            <p:ph sz="quarter" idx="16"/>
          </p:nvPr>
        </p:nvPicPr>
        <p:blipFill rotWithShape="1">
          <a:blip r:embed="rId2">
            <a:extLst>
              <a:ext uri="{28A0092B-C50C-407E-A947-70E740481C1C}">
                <a14:useLocalDpi xmlns:a14="http://schemas.microsoft.com/office/drawing/2010/main" val="0"/>
              </a:ext>
            </a:extLst>
          </a:blip>
          <a:srcRect t="14622"/>
          <a:stretch/>
        </p:blipFill>
        <p:spPr>
          <a:xfrm>
            <a:off x="107504" y="-1"/>
            <a:ext cx="9036496" cy="5143501"/>
          </a:xfrm>
        </p:spPr>
      </p:pic>
      <p:sp>
        <p:nvSpPr>
          <p:cNvPr id="4" name="Rubrik 3">
            <a:extLst>
              <a:ext uri="{FF2B5EF4-FFF2-40B4-BE49-F238E27FC236}">
                <a16:creationId xmlns:a16="http://schemas.microsoft.com/office/drawing/2014/main" id="{25EABBC1-E324-6F96-B548-022F66761229}"/>
              </a:ext>
            </a:extLst>
          </p:cNvPr>
          <p:cNvSpPr>
            <a:spLocks noGrp="1"/>
          </p:cNvSpPr>
          <p:nvPr>
            <p:ph type="title"/>
          </p:nvPr>
        </p:nvSpPr>
        <p:spPr>
          <a:xfrm>
            <a:off x="3491880" y="3975906"/>
            <a:ext cx="5648324" cy="432048"/>
          </a:xfrm>
        </p:spPr>
        <p:txBody>
          <a:bodyPr/>
          <a:lstStyle/>
          <a:p>
            <a:r>
              <a:rPr lang="sv-SE" sz="2400" dirty="0"/>
              <a:t>Certifiering av byggprojekteringsföretag</a:t>
            </a:r>
            <a:endParaRPr lang="sv-SE" dirty="0"/>
          </a:p>
        </p:txBody>
      </p:sp>
      <p:sp>
        <p:nvSpPr>
          <p:cNvPr id="2" name="textruta 1">
            <a:extLst>
              <a:ext uri="{FF2B5EF4-FFF2-40B4-BE49-F238E27FC236}">
                <a16:creationId xmlns:a16="http://schemas.microsoft.com/office/drawing/2014/main" id="{592B3041-B966-0E51-B184-7F536DEA9A99}"/>
              </a:ext>
            </a:extLst>
          </p:cNvPr>
          <p:cNvSpPr txBox="1"/>
          <p:nvPr/>
        </p:nvSpPr>
        <p:spPr>
          <a:xfrm>
            <a:off x="5004048" y="4803998"/>
            <a:ext cx="4136156" cy="369332"/>
          </a:xfrm>
          <a:prstGeom prst="rect">
            <a:avLst/>
          </a:prstGeom>
          <a:noFill/>
        </p:spPr>
        <p:txBody>
          <a:bodyPr wrap="square" rtlCol="0">
            <a:spAutoFit/>
          </a:bodyPr>
          <a:lstStyle/>
          <a:p>
            <a:pPr algn="r"/>
            <a:r>
              <a:rPr lang="sv-SE" dirty="0">
                <a:solidFill>
                  <a:schemeClr val="bg1"/>
                </a:solidFill>
              </a:rPr>
              <a:t>Fotograf: Thomas </a:t>
            </a:r>
            <a:r>
              <a:rPr lang="sv-SE" dirty="0" err="1">
                <a:solidFill>
                  <a:schemeClr val="bg1"/>
                </a:solidFill>
              </a:rPr>
              <a:t>Adolfsén</a:t>
            </a:r>
            <a:r>
              <a:rPr lang="sv-SE" dirty="0">
                <a:solidFill>
                  <a:schemeClr val="bg1"/>
                </a:solidFill>
              </a:rPr>
              <a:t> /</a:t>
            </a:r>
            <a:r>
              <a:rPr lang="sv-SE" dirty="0" err="1">
                <a:solidFill>
                  <a:schemeClr val="bg1"/>
                </a:solidFill>
              </a:rPr>
              <a:t>Scandinav</a:t>
            </a:r>
            <a:endParaRPr lang="sv-SE" dirty="0">
              <a:solidFill>
                <a:schemeClr val="bg1"/>
              </a:solidFill>
            </a:endParaRPr>
          </a:p>
        </p:txBody>
      </p:sp>
    </p:spTree>
    <p:extLst>
      <p:ext uri="{BB962C8B-B14F-4D97-AF65-F5344CB8AC3E}">
        <p14:creationId xmlns:p14="http://schemas.microsoft.com/office/powerpoint/2010/main" val="2665645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BAF6A8-7121-A5CF-1F2F-BA862FE460E3}"/>
              </a:ext>
            </a:extLst>
          </p:cNvPr>
          <p:cNvSpPr>
            <a:spLocks noGrp="1"/>
          </p:cNvSpPr>
          <p:nvPr>
            <p:ph type="title"/>
          </p:nvPr>
        </p:nvSpPr>
        <p:spPr/>
        <p:txBody>
          <a:bodyPr>
            <a:normAutofit/>
          </a:bodyPr>
          <a:lstStyle/>
          <a:p>
            <a:r>
              <a:rPr lang="sv-SE" dirty="0"/>
              <a:t>Vad handlar det om?</a:t>
            </a:r>
          </a:p>
        </p:txBody>
      </p:sp>
      <p:sp>
        <p:nvSpPr>
          <p:cNvPr id="3" name="Platshållare för innehåll 2">
            <a:extLst>
              <a:ext uri="{FF2B5EF4-FFF2-40B4-BE49-F238E27FC236}">
                <a16:creationId xmlns:a16="http://schemas.microsoft.com/office/drawing/2014/main" id="{CFCAEC09-0B8C-E73B-A888-24C1A7A14D3D}"/>
              </a:ext>
            </a:extLst>
          </p:cNvPr>
          <p:cNvSpPr>
            <a:spLocks noGrp="1"/>
          </p:cNvSpPr>
          <p:nvPr>
            <p:ph idx="1"/>
          </p:nvPr>
        </p:nvSpPr>
        <p:spPr>
          <a:xfrm>
            <a:off x="468000" y="882463"/>
            <a:ext cx="6660000" cy="4063500"/>
          </a:xfrm>
        </p:spPr>
        <p:txBody>
          <a:bodyPr>
            <a:normAutofit fontScale="77500" lnSpcReduction="20000"/>
          </a:bodyPr>
          <a:lstStyle/>
          <a:p>
            <a:pPr marL="369887" indent="-342900">
              <a:buFont typeface="Arial" panose="020B0604020202020204" pitchFamily="34" charset="0"/>
              <a:buChar char="•"/>
            </a:pPr>
            <a:r>
              <a:rPr lang="sv-SE" sz="1700" dirty="0"/>
              <a:t>Från PBL: </a:t>
            </a:r>
          </a:p>
          <a:p>
            <a:pPr marL="1001713" lvl="1" indent="-285750"/>
            <a:r>
              <a:rPr lang="sv-SE" sz="1500" dirty="0">
                <a:latin typeface="Times New Roman" panose="02020603050405020304" pitchFamily="18" charset="0"/>
                <a:cs typeface="Times New Roman" panose="02020603050405020304" pitchFamily="18" charset="0"/>
              </a:rPr>
              <a:t>”…ett företag som har ett </a:t>
            </a:r>
            <a:r>
              <a:rPr lang="sv-SE" sz="1800" b="1" dirty="0">
                <a:latin typeface="Times New Roman" panose="02020603050405020304" pitchFamily="18" charset="0"/>
                <a:cs typeface="Times New Roman" panose="02020603050405020304" pitchFamily="18" charset="0"/>
              </a:rPr>
              <a:t>kvalitetsledningssystem</a:t>
            </a:r>
            <a:r>
              <a:rPr lang="sv-SE" sz="1500" dirty="0">
                <a:latin typeface="Times New Roman" panose="02020603050405020304" pitchFamily="18" charset="0"/>
                <a:cs typeface="Times New Roman" panose="02020603050405020304" pitchFamily="18" charset="0"/>
              </a:rPr>
              <a:t> </a:t>
            </a:r>
            <a:r>
              <a:rPr lang="sv-SE" sz="1800" b="1" dirty="0">
                <a:latin typeface="Times New Roman" panose="02020603050405020304" pitchFamily="18" charset="0"/>
                <a:cs typeface="Times New Roman" panose="02020603050405020304" pitchFamily="18" charset="0"/>
              </a:rPr>
              <a:t>samt särskild sakkunskap och erfarenhet i fråga om att bedöma kraven i 8 kap. 1 § 1 och 3 samt </a:t>
            </a:r>
            <a:br>
              <a:rPr lang="sv-SE" sz="1800" b="1" dirty="0">
                <a:latin typeface="Times New Roman" panose="02020603050405020304" pitchFamily="18" charset="0"/>
                <a:cs typeface="Times New Roman" panose="02020603050405020304" pitchFamily="18" charset="0"/>
              </a:rPr>
            </a:br>
            <a:r>
              <a:rPr lang="sv-SE" sz="1800" b="1" dirty="0">
                <a:latin typeface="Times New Roman" panose="02020603050405020304" pitchFamily="18" charset="0"/>
                <a:cs typeface="Times New Roman" panose="02020603050405020304" pitchFamily="18" charset="0"/>
              </a:rPr>
              <a:t>4 § </a:t>
            </a:r>
            <a:r>
              <a:rPr lang="sv-SE" sz="1500" dirty="0">
                <a:latin typeface="Times New Roman" panose="02020603050405020304" pitchFamily="18" charset="0"/>
                <a:cs typeface="Times New Roman" panose="02020603050405020304" pitchFamily="18" charset="0"/>
              </a:rPr>
              <a:t>vid nybyggnad av sådana bostadshus som framgår av föreskrifter…”</a:t>
            </a:r>
          </a:p>
          <a:p>
            <a:pPr marL="1001713" lvl="1" indent="-285750"/>
            <a:r>
              <a:rPr lang="sv-SE" sz="1500" dirty="0">
                <a:latin typeface="Times New Roman" panose="02020603050405020304" pitchFamily="18" charset="0"/>
                <a:cs typeface="Times New Roman" panose="02020603050405020304" pitchFamily="18" charset="0"/>
              </a:rPr>
              <a:t>”…den myndighet som regeringen bestämmer får meddela … </a:t>
            </a:r>
            <a:r>
              <a:rPr lang="sv-SE" sz="1800" b="1" dirty="0">
                <a:latin typeface="Times New Roman" panose="02020603050405020304" pitchFamily="18" charset="0"/>
                <a:cs typeface="Times New Roman" panose="02020603050405020304" pitchFamily="18" charset="0"/>
              </a:rPr>
              <a:t>föreskrifter om vad som i fråga om kunskap, erfarenhet och certifiering </a:t>
            </a:r>
            <a:r>
              <a:rPr lang="sv-SE" sz="1500" dirty="0">
                <a:latin typeface="Times New Roman" panose="02020603050405020304" pitchFamily="18" charset="0"/>
                <a:cs typeface="Times New Roman" panose="02020603050405020304" pitchFamily="18" charset="0"/>
              </a:rPr>
              <a:t>krävs av sådana byggprojekteringsföretag … och … föreskrifter om </a:t>
            </a:r>
            <a:r>
              <a:rPr lang="sv-SE" sz="1800" b="1" dirty="0">
                <a:latin typeface="Times New Roman" panose="02020603050405020304" pitchFamily="18" charset="0"/>
                <a:cs typeface="Times New Roman" panose="02020603050405020304" pitchFamily="18" charset="0"/>
              </a:rPr>
              <a:t>vilka bostadshus som ska omfattas</a:t>
            </a:r>
            <a:r>
              <a:rPr lang="sv-SE" sz="1500" dirty="0">
                <a:latin typeface="Times New Roman" panose="02020603050405020304" pitchFamily="18" charset="0"/>
                <a:cs typeface="Times New Roman" panose="02020603050405020304" pitchFamily="18" charset="0"/>
              </a:rPr>
              <a:t>…”</a:t>
            </a:r>
          </a:p>
          <a:p>
            <a:pPr marL="1001713" lvl="1" indent="-285750"/>
            <a:r>
              <a:rPr lang="sv-SE" sz="1500" dirty="0">
                <a:latin typeface="Times New Roman" panose="02020603050405020304" pitchFamily="18" charset="0"/>
                <a:cs typeface="Times New Roman" panose="02020603050405020304" pitchFamily="18" charset="0"/>
              </a:rPr>
              <a:t>”Om ett certifierat byggprojekteringsföretag har använts … </a:t>
            </a:r>
            <a:r>
              <a:rPr lang="sv-SE" sz="1800" b="1" dirty="0">
                <a:latin typeface="Times New Roman" panose="02020603050405020304" pitchFamily="18" charset="0"/>
                <a:cs typeface="Times New Roman" panose="02020603050405020304" pitchFamily="18" charset="0"/>
              </a:rPr>
              <a:t>ska bygglov ges utan prövning</a:t>
            </a:r>
            <a:r>
              <a:rPr lang="sv-SE" sz="1500" dirty="0">
                <a:latin typeface="Times New Roman" panose="02020603050405020304" pitchFamily="18" charset="0"/>
                <a:cs typeface="Times New Roman" panose="02020603050405020304" pitchFamily="18" charset="0"/>
              </a:rPr>
              <a:t> av om kraven i 8 kap. 1 § 1 och 3 är uppfyllda…” </a:t>
            </a:r>
          </a:p>
          <a:p>
            <a:pPr marL="1001713" lvl="1" indent="-285750"/>
            <a:r>
              <a:rPr lang="sv-SE" sz="1500" dirty="0">
                <a:latin typeface="Times New Roman" panose="02020603050405020304" pitchFamily="18" charset="0"/>
                <a:cs typeface="Times New Roman" panose="02020603050405020304" pitchFamily="18" charset="0"/>
              </a:rPr>
              <a:t>”Om ett certifierat byggprojekteringsföretag … har använts för projektering vid nybyggnad … </a:t>
            </a:r>
            <a:r>
              <a:rPr lang="sv-SE" sz="1800" b="1" dirty="0">
                <a:latin typeface="Times New Roman" panose="02020603050405020304" pitchFamily="18" charset="0"/>
                <a:cs typeface="Times New Roman" panose="02020603050405020304" pitchFamily="18" charset="0"/>
              </a:rPr>
              <a:t>ska startbesked ges utan prövning </a:t>
            </a:r>
            <a:r>
              <a:rPr lang="sv-SE" sz="1500" dirty="0">
                <a:latin typeface="Times New Roman" panose="02020603050405020304" pitchFamily="18" charset="0"/>
                <a:cs typeface="Times New Roman" panose="02020603050405020304" pitchFamily="18" charset="0"/>
              </a:rPr>
              <a:t>av om kraven i 8 kap. 1 § 1 och 3 samt 4 § är uppfyllda. …”</a:t>
            </a:r>
          </a:p>
          <a:p>
            <a:pPr marL="1085850" lvl="1" indent="-342900">
              <a:buFont typeface="Arial" panose="020B0604020202020204" pitchFamily="34" charset="0"/>
              <a:buChar char="•"/>
            </a:pPr>
            <a:endParaRPr lang="sv-SE" sz="1800" dirty="0">
              <a:effectLst/>
              <a:latin typeface="Times New Roman" panose="02020603050405020304" pitchFamily="18" charset="0"/>
              <a:ea typeface="Times New Roman" panose="02020603050405020304" pitchFamily="18" charset="0"/>
            </a:endParaRPr>
          </a:p>
          <a:p>
            <a:pPr marL="369887" indent="-342900">
              <a:buFont typeface="Arial" panose="020B0604020202020204" pitchFamily="34" charset="0"/>
              <a:buChar char="•"/>
            </a:pPr>
            <a:r>
              <a:rPr lang="sv-SE" sz="1700" dirty="0">
                <a:latin typeface="+mj-lt"/>
                <a:ea typeface="Times New Roman" panose="02020603050405020304" pitchFamily="18" charset="0"/>
              </a:rPr>
              <a:t>Från PBF: </a:t>
            </a:r>
          </a:p>
          <a:p>
            <a:pPr marL="1085850" lvl="1" indent="-342900">
              <a:buFont typeface="Arial" panose="020B0604020202020204" pitchFamily="34" charset="0"/>
              <a:buChar char="•"/>
            </a:pPr>
            <a:r>
              <a:rPr lang="sv-SE" sz="1500" dirty="0">
                <a:latin typeface="Times New Roman" panose="02020603050405020304" pitchFamily="18" charset="0"/>
                <a:ea typeface="Times New Roman" panose="02020603050405020304" pitchFamily="18" charset="0"/>
              </a:rPr>
              <a:t>”…certifierade byggprojekteringsföretag …ska ha ett kvalitetsledningssystem samt den kunskap och erfarenhet som behövs för uppgiften och kunna </a:t>
            </a:r>
            <a:r>
              <a:rPr lang="sv-SE" sz="1500" b="1" dirty="0">
                <a:latin typeface="Times New Roman" panose="02020603050405020304" pitchFamily="18" charset="0"/>
                <a:ea typeface="Times New Roman" panose="02020603050405020304" pitchFamily="18" charset="0"/>
              </a:rPr>
              <a:t>styrka </a:t>
            </a:r>
            <a:r>
              <a:rPr lang="sv-SE" sz="1500" dirty="0">
                <a:latin typeface="Times New Roman" panose="02020603050405020304" pitchFamily="18" charset="0"/>
                <a:ea typeface="Times New Roman" panose="02020603050405020304" pitchFamily="18" charset="0"/>
              </a:rPr>
              <a:t>detta </a:t>
            </a:r>
            <a:r>
              <a:rPr lang="sv-SE" sz="1500" b="1" dirty="0">
                <a:latin typeface="Times New Roman" panose="02020603050405020304" pitchFamily="18" charset="0"/>
                <a:ea typeface="Times New Roman" panose="02020603050405020304" pitchFamily="18" charset="0"/>
              </a:rPr>
              <a:t>med ett intyg </a:t>
            </a:r>
            <a:r>
              <a:rPr lang="sv-SE" sz="1500" dirty="0">
                <a:latin typeface="Times New Roman" panose="02020603050405020304" pitchFamily="18" charset="0"/>
                <a:ea typeface="Times New Roman" panose="02020603050405020304" pitchFamily="18" charset="0"/>
              </a:rPr>
              <a:t>om certifiering….”</a:t>
            </a:r>
          </a:p>
          <a:p>
            <a:pPr marL="1085850" lvl="1" indent="-342900">
              <a:buFont typeface="Arial" panose="020B0604020202020204" pitchFamily="34" charset="0"/>
              <a:buChar char="•"/>
            </a:pPr>
            <a:r>
              <a:rPr lang="sv-SE" sz="1500" dirty="0">
                <a:latin typeface="Times New Roman" panose="02020603050405020304" pitchFamily="18" charset="0"/>
                <a:ea typeface="Times New Roman" panose="02020603050405020304" pitchFamily="18" charset="0"/>
              </a:rPr>
              <a:t>”…</a:t>
            </a:r>
            <a:r>
              <a:rPr lang="sv-SE" sz="1800" b="1" dirty="0">
                <a:latin typeface="Times New Roman" panose="02020603050405020304" pitchFamily="18" charset="0"/>
                <a:ea typeface="Times New Roman" panose="02020603050405020304" pitchFamily="18" charset="0"/>
              </a:rPr>
              <a:t>Boverket får meddela </a:t>
            </a:r>
            <a:r>
              <a:rPr lang="sv-SE" sz="1500" dirty="0">
                <a:latin typeface="Times New Roman" panose="02020603050405020304" pitchFamily="18" charset="0"/>
                <a:ea typeface="Times New Roman" panose="02020603050405020304" pitchFamily="18" charset="0"/>
              </a:rPr>
              <a:t>… </a:t>
            </a:r>
            <a:r>
              <a:rPr lang="sv-SE" sz="1800" b="1" dirty="0">
                <a:latin typeface="Times New Roman" panose="02020603050405020304" pitchFamily="18" charset="0"/>
                <a:ea typeface="Times New Roman" panose="02020603050405020304" pitchFamily="18" charset="0"/>
              </a:rPr>
              <a:t>föreskrifter</a:t>
            </a:r>
            <a:r>
              <a:rPr lang="sv-SE" sz="1500" b="1" dirty="0">
                <a:latin typeface="Times New Roman" panose="02020603050405020304" pitchFamily="18" charset="0"/>
                <a:ea typeface="Times New Roman" panose="02020603050405020304" pitchFamily="18" charset="0"/>
              </a:rPr>
              <a:t> </a:t>
            </a:r>
            <a:r>
              <a:rPr lang="sv-SE" sz="1500" dirty="0">
                <a:latin typeface="Times New Roman" panose="02020603050405020304" pitchFamily="18" charset="0"/>
                <a:ea typeface="Times New Roman" panose="02020603050405020304" pitchFamily="18" charset="0"/>
              </a:rPr>
              <a:t>om … certifierade byggprojekteringsföretag …  och föreskrifter om vilka bostadshus som ska omfattas…”</a:t>
            </a:r>
            <a:endParaRPr lang="sv-SE" sz="1500" dirty="0">
              <a:effectLst/>
              <a:latin typeface="Times New Roman" panose="02020603050405020304" pitchFamily="18" charset="0"/>
              <a:ea typeface="Times New Roman" panose="02020603050405020304" pitchFamily="18" charset="0"/>
            </a:endParaRPr>
          </a:p>
          <a:p>
            <a:pPr marL="1085850" lvl="1" indent="-342900">
              <a:buFont typeface="Arial" panose="020B0604020202020204" pitchFamily="34" charset="0"/>
              <a:buChar char="•"/>
            </a:pPr>
            <a:endParaRPr lang="sv-SE" dirty="0"/>
          </a:p>
          <a:p>
            <a:endParaRPr lang="sv-SE" dirty="0"/>
          </a:p>
        </p:txBody>
      </p:sp>
      <p:grpSp>
        <p:nvGrpSpPr>
          <p:cNvPr id="15" name="Grupp 14">
            <a:extLst>
              <a:ext uri="{FF2B5EF4-FFF2-40B4-BE49-F238E27FC236}">
                <a16:creationId xmlns:a16="http://schemas.microsoft.com/office/drawing/2014/main" id="{D4ABA077-1035-0160-5276-36845E29C34E}"/>
              </a:ext>
            </a:extLst>
          </p:cNvPr>
          <p:cNvGrpSpPr/>
          <p:nvPr/>
        </p:nvGrpSpPr>
        <p:grpSpPr>
          <a:xfrm>
            <a:off x="7380312" y="1923678"/>
            <a:ext cx="1122124" cy="1766352"/>
            <a:chOff x="7507476" y="2300486"/>
            <a:chExt cx="1122124" cy="1766352"/>
          </a:xfrm>
        </p:grpSpPr>
        <p:sp>
          <p:nvSpPr>
            <p:cNvPr id="5" name="textruta 4">
              <a:extLst>
                <a:ext uri="{FF2B5EF4-FFF2-40B4-BE49-F238E27FC236}">
                  <a16:creationId xmlns:a16="http://schemas.microsoft.com/office/drawing/2014/main" id="{0E59AF0A-F5E0-1836-8258-5BC8CE9207AB}"/>
                </a:ext>
              </a:extLst>
            </p:cNvPr>
            <p:cNvSpPr txBox="1"/>
            <p:nvPr/>
          </p:nvSpPr>
          <p:spPr>
            <a:xfrm>
              <a:off x="7571233" y="2534887"/>
              <a:ext cx="360040" cy="276999"/>
            </a:xfrm>
            <a:prstGeom prst="rect">
              <a:avLst/>
            </a:prstGeom>
            <a:noFill/>
          </p:spPr>
          <p:txBody>
            <a:bodyPr wrap="square" rtlCol="0">
              <a:spAutoFit/>
            </a:bodyPr>
            <a:lstStyle/>
            <a:p>
              <a:pPr algn="ctr"/>
              <a:r>
                <a:rPr lang="sv-SE" sz="1200" dirty="0"/>
                <a:t>§</a:t>
              </a:r>
            </a:p>
          </p:txBody>
        </p:sp>
        <p:sp>
          <p:nvSpPr>
            <p:cNvPr id="6" name="textruta 5">
              <a:extLst>
                <a:ext uri="{FF2B5EF4-FFF2-40B4-BE49-F238E27FC236}">
                  <a16:creationId xmlns:a16="http://schemas.microsoft.com/office/drawing/2014/main" id="{32C3ABB8-0C11-CCBA-A9EC-4324D08DDADE}"/>
                </a:ext>
              </a:extLst>
            </p:cNvPr>
            <p:cNvSpPr txBox="1"/>
            <p:nvPr/>
          </p:nvSpPr>
          <p:spPr>
            <a:xfrm>
              <a:off x="7820835" y="2583135"/>
              <a:ext cx="360040" cy="707886"/>
            </a:xfrm>
            <a:prstGeom prst="rect">
              <a:avLst/>
            </a:prstGeom>
            <a:noFill/>
          </p:spPr>
          <p:txBody>
            <a:bodyPr wrap="square" rtlCol="0">
              <a:spAutoFit/>
            </a:bodyPr>
            <a:lstStyle/>
            <a:p>
              <a:pPr algn="ctr"/>
              <a:r>
                <a:rPr lang="sv-SE" sz="4000" b="1" dirty="0">
                  <a:latin typeface="Times New Roman" panose="02020603050405020304" pitchFamily="18" charset="0"/>
                  <a:cs typeface="Times New Roman" panose="02020603050405020304" pitchFamily="18" charset="0"/>
                </a:rPr>
                <a:t>§</a:t>
              </a:r>
            </a:p>
          </p:txBody>
        </p:sp>
        <p:sp>
          <p:nvSpPr>
            <p:cNvPr id="7" name="textruta 6">
              <a:extLst>
                <a:ext uri="{FF2B5EF4-FFF2-40B4-BE49-F238E27FC236}">
                  <a16:creationId xmlns:a16="http://schemas.microsoft.com/office/drawing/2014/main" id="{462A9EB6-FD41-E103-42D3-05CE96581898}"/>
                </a:ext>
              </a:extLst>
            </p:cNvPr>
            <p:cNvSpPr txBox="1"/>
            <p:nvPr/>
          </p:nvSpPr>
          <p:spPr>
            <a:xfrm>
              <a:off x="7757120" y="2300486"/>
              <a:ext cx="360040" cy="276999"/>
            </a:xfrm>
            <a:prstGeom prst="rect">
              <a:avLst/>
            </a:prstGeom>
            <a:noFill/>
          </p:spPr>
          <p:txBody>
            <a:bodyPr wrap="square" rtlCol="0">
              <a:spAutoFit/>
            </a:bodyPr>
            <a:lstStyle/>
            <a:p>
              <a:pPr algn="ctr"/>
              <a:r>
                <a:rPr lang="sv-SE" sz="1200" dirty="0"/>
                <a:t>§</a:t>
              </a:r>
            </a:p>
          </p:txBody>
        </p:sp>
        <p:sp>
          <p:nvSpPr>
            <p:cNvPr id="8" name="textruta 7">
              <a:extLst>
                <a:ext uri="{FF2B5EF4-FFF2-40B4-BE49-F238E27FC236}">
                  <a16:creationId xmlns:a16="http://schemas.microsoft.com/office/drawing/2014/main" id="{8B071795-44A6-0CFD-07DD-E7E4D4004393}"/>
                </a:ext>
              </a:extLst>
            </p:cNvPr>
            <p:cNvSpPr txBox="1"/>
            <p:nvPr/>
          </p:nvSpPr>
          <p:spPr>
            <a:xfrm>
              <a:off x="7909520" y="2452886"/>
              <a:ext cx="360040" cy="369332"/>
            </a:xfrm>
            <a:prstGeom prst="rect">
              <a:avLst/>
            </a:prstGeom>
            <a:noFill/>
          </p:spPr>
          <p:txBody>
            <a:bodyPr wrap="square" rtlCol="0">
              <a:spAutoFit/>
            </a:bodyPr>
            <a:lstStyle/>
            <a:p>
              <a:pPr algn="ctr"/>
              <a:r>
                <a:rPr lang="sv-SE" dirty="0"/>
                <a:t>§</a:t>
              </a:r>
            </a:p>
          </p:txBody>
        </p:sp>
        <p:sp>
          <p:nvSpPr>
            <p:cNvPr id="9" name="textruta 8">
              <a:extLst>
                <a:ext uri="{FF2B5EF4-FFF2-40B4-BE49-F238E27FC236}">
                  <a16:creationId xmlns:a16="http://schemas.microsoft.com/office/drawing/2014/main" id="{2D64A241-B727-5B4F-ABD7-E35B8B9B8E62}"/>
                </a:ext>
              </a:extLst>
            </p:cNvPr>
            <p:cNvSpPr txBox="1"/>
            <p:nvPr/>
          </p:nvSpPr>
          <p:spPr>
            <a:xfrm>
              <a:off x="8061920" y="2605286"/>
              <a:ext cx="360040" cy="523220"/>
            </a:xfrm>
            <a:prstGeom prst="rect">
              <a:avLst/>
            </a:prstGeom>
            <a:noFill/>
          </p:spPr>
          <p:txBody>
            <a:bodyPr wrap="square" rtlCol="0">
              <a:spAutoFit/>
            </a:bodyPr>
            <a:lstStyle/>
            <a:p>
              <a:pPr algn="ctr"/>
              <a:r>
                <a:rPr lang="sv-SE" sz="2800" dirty="0"/>
                <a:t>§</a:t>
              </a:r>
            </a:p>
          </p:txBody>
        </p:sp>
        <p:sp>
          <p:nvSpPr>
            <p:cNvPr id="10" name="textruta 9">
              <a:extLst>
                <a:ext uri="{FF2B5EF4-FFF2-40B4-BE49-F238E27FC236}">
                  <a16:creationId xmlns:a16="http://schemas.microsoft.com/office/drawing/2014/main" id="{319842D5-21AF-1586-4B98-26D5179020D4}"/>
                </a:ext>
              </a:extLst>
            </p:cNvPr>
            <p:cNvSpPr txBox="1"/>
            <p:nvPr/>
          </p:nvSpPr>
          <p:spPr>
            <a:xfrm>
              <a:off x="7914156" y="3697506"/>
              <a:ext cx="360040" cy="369332"/>
            </a:xfrm>
            <a:prstGeom prst="rect">
              <a:avLst/>
            </a:prstGeom>
            <a:noFill/>
          </p:spPr>
          <p:txBody>
            <a:bodyPr wrap="square" rtlCol="0">
              <a:spAutoFit/>
            </a:bodyPr>
            <a:lstStyle/>
            <a:p>
              <a:pPr algn="ctr"/>
              <a:r>
                <a:rPr lang="sv-SE" dirty="0"/>
                <a:t>§</a:t>
              </a:r>
            </a:p>
          </p:txBody>
        </p:sp>
        <p:sp>
          <p:nvSpPr>
            <p:cNvPr id="11" name="textruta 10">
              <a:extLst>
                <a:ext uri="{FF2B5EF4-FFF2-40B4-BE49-F238E27FC236}">
                  <a16:creationId xmlns:a16="http://schemas.microsoft.com/office/drawing/2014/main" id="{CF78290D-C148-57DA-6773-99955C12C3DE}"/>
                </a:ext>
              </a:extLst>
            </p:cNvPr>
            <p:cNvSpPr txBox="1"/>
            <p:nvPr/>
          </p:nvSpPr>
          <p:spPr>
            <a:xfrm>
              <a:off x="7507476" y="2927084"/>
              <a:ext cx="360040" cy="369332"/>
            </a:xfrm>
            <a:prstGeom prst="rect">
              <a:avLst/>
            </a:prstGeom>
            <a:noFill/>
          </p:spPr>
          <p:txBody>
            <a:bodyPr wrap="square" rtlCol="0">
              <a:spAutoFit/>
            </a:bodyPr>
            <a:lstStyle/>
            <a:p>
              <a:pPr algn="ctr"/>
              <a:r>
                <a:rPr lang="sv-SE" dirty="0"/>
                <a:t>§</a:t>
              </a:r>
            </a:p>
          </p:txBody>
        </p:sp>
        <p:sp>
          <p:nvSpPr>
            <p:cNvPr id="12" name="textruta 11">
              <a:extLst>
                <a:ext uri="{FF2B5EF4-FFF2-40B4-BE49-F238E27FC236}">
                  <a16:creationId xmlns:a16="http://schemas.microsoft.com/office/drawing/2014/main" id="{BB0F6F77-D005-FE18-F73A-3E8A415512EF}"/>
                </a:ext>
              </a:extLst>
            </p:cNvPr>
            <p:cNvSpPr txBox="1"/>
            <p:nvPr/>
          </p:nvSpPr>
          <p:spPr>
            <a:xfrm>
              <a:off x="7701880" y="3232654"/>
              <a:ext cx="360040" cy="523220"/>
            </a:xfrm>
            <a:prstGeom prst="rect">
              <a:avLst/>
            </a:prstGeom>
            <a:noFill/>
          </p:spPr>
          <p:txBody>
            <a:bodyPr wrap="square" rtlCol="0">
              <a:spAutoFit/>
            </a:bodyPr>
            <a:lstStyle/>
            <a:p>
              <a:pPr algn="ctr"/>
              <a:r>
                <a:rPr lang="sv-SE" sz="2800" dirty="0">
                  <a:latin typeface="Bahnschrift SemiBold SemiConden" panose="020B0502040204020203" pitchFamily="34" charset="0"/>
                </a:rPr>
                <a:t>§</a:t>
              </a:r>
            </a:p>
          </p:txBody>
        </p:sp>
        <p:sp>
          <p:nvSpPr>
            <p:cNvPr id="13" name="textruta 12">
              <a:extLst>
                <a:ext uri="{FF2B5EF4-FFF2-40B4-BE49-F238E27FC236}">
                  <a16:creationId xmlns:a16="http://schemas.microsoft.com/office/drawing/2014/main" id="{7C78B63B-5570-E52C-8B36-5514EFDF3E41}"/>
                </a:ext>
              </a:extLst>
            </p:cNvPr>
            <p:cNvSpPr txBox="1"/>
            <p:nvPr/>
          </p:nvSpPr>
          <p:spPr>
            <a:xfrm>
              <a:off x="8117118" y="3174286"/>
              <a:ext cx="360040" cy="523220"/>
            </a:xfrm>
            <a:prstGeom prst="rect">
              <a:avLst/>
            </a:prstGeom>
            <a:noFill/>
          </p:spPr>
          <p:txBody>
            <a:bodyPr wrap="square" rtlCol="0">
              <a:spAutoFit/>
            </a:bodyPr>
            <a:lstStyle/>
            <a:p>
              <a:pPr algn="ctr"/>
              <a:r>
                <a:rPr lang="sv-SE" sz="2800" dirty="0">
                  <a:latin typeface="Bookman Old Style" panose="02050604050505020204" pitchFamily="18" charset="0"/>
                </a:rPr>
                <a:t>§</a:t>
              </a:r>
            </a:p>
          </p:txBody>
        </p:sp>
        <p:sp>
          <p:nvSpPr>
            <p:cNvPr id="14" name="textruta 13">
              <a:extLst>
                <a:ext uri="{FF2B5EF4-FFF2-40B4-BE49-F238E27FC236}">
                  <a16:creationId xmlns:a16="http://schemas.microsoft.com/office/drawing/2014/main" id="{74D30BB5-C21B-AB2A-60B6-2FAF897052D0}"/>
                </a:ext>
              </a:extLst>
            </p:cNvPr>
            <p:cNvSpPr txBox="1"/>
            <p:nvPr/>
          </p:nvSpPr>
          <p:spPr>
            <a:xfrm>
              <a:off x="8269560" y="2332601"/>
              <a:ext cx="360040" cy="523220"/>
            </a:xfrm>
            <a:prstGeom prst="rect">
              <a:avLst/>
            </a:prstGeom>
            <a:noFill/>
          </p:spPr>
          <p:txBody>
            <a:bodyPr wrap="square" rtlCol="0">
              <a:spAutoFit/>
            </a:bodyPr>
            <a:lstStyle/>
            <a:p>
              <a:pPr algn="ctr"/>
              <a:r>
                <a:rPr lang="sv-SE" sz="2800" b="1" dirty="0">
                  <a:latin typeface="French Script MT" panose="03020402040607040605" pitchFamily="66" charset="0"/>
                </a:rPr>
                <a:t>§</a:t>
              </a:r>
            </a:p>
          </p:txBody>
        </p:sp>
      </p:grpSp>
    </p:spTree>
    <p:extLst>
      <p:ext uri="{BB962C8B-B14F-4D97-AF65-F5344CB8AC3E}">
        <p14:creationId xmlns:p14="http://schemas.microsoft.com/office/powerpoint/2010/main" val="3213772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802CC7-AACA-04F4-C786-0F9B5D01BEA9}"/>
              </a:ext>
            </a:extLst>
          </p:cNvPr>
          <p:cNvSpPr>
            <a:spLocks noGrp="1"/>
          </p:cNvSpPr>
          <p:nvPr>
            <p:ph type="title"/>
          </p:nvPr>
        </p:nvSpPr>
        <p:spPr/>
        <p:txBody>
          <a:bodyPr/>
          <a:lstStyle/>
          <a:p>
            <a:r>
              <a:rPr lang="sv-SE" dirty="0"/>
              <a:t>En föreskrift – tre delar</a:t>
            </a:r>
          </a:p>
        </p:txBody>
      </p:sp>
      <p:sp>
        <p:nvSpPr>
          <p:cNvPr id="3" name="Platshållare för innehåll 2">
            <a:extLst>
              <a:ext uri="{FF2B5EF4-FFF2-40B4-BE49-F238E27FC236}">
                <a16:creationId xmlns:a16="http://schemas.microsoft.com/office/drawing/2014/main" id="{5CAFB21B-4A44-442B-023E-99D52E38B53F}"/>
              </a:ext>
            </a:extLst>
          </p:cNvPr>
          <p:cNvSpPr>
            <a:spLocks noGrp="1"/>
          </p:cNvSpPr>
          <p:nvPr>
            <p:ph idx="1"/>
          </p:nvPr>
        </p:nvSpPr>
        <p:spPr/>
        <p:txBody>
          <a:bodyPr/>
          <a:lstStyle/>
          <a:p>
            <a:endParaRPr lang="sv-SE" dirty="0"/>
          </a:p>
          <a:p>
            <a:pPr marL="342900" indent="-342900">
              <a:buFont typeface="Arial" panose="020B0604020202020204" pitchFamily="34" charset="0"/>
              <a:buChar char="•"/>
            </a:pPr>
            <a:r>
              <a:rPr lang="sv-SE" dirty="0"/>
              <a:t>Kvalitetsledningssystem</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Vilken sakkompetens som krävs</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Vilka byggnader som omfattas</a:t>
            </a:r>
          </a:p>
        </p:txBody>
      </p:sp>
      <p:grpSp>
        <p:nvGrpSpPr>
          <p:cNvPr id="7" name="Grupp 6">
            <a:extLst>
              <a:ext uri="{FF2B5EF4-FFF2-40B4-BE49-F238E27FC236}">
                <a16:creationId xmlns:a16="http://schemas.microsoft.com/office/drawing/2014/main" id="{519C7B3E-5F90-363F-7579-9462F0AFBFB2}"/>
              </a:ext>
            </a:extLst>
          </p:cNvPr>
          <p:cNvGrpSpPr/>
          <p:nvPr/>
        </p:nvGrpSpPr>
        <p:grpSpPr>
          <a:xfrm>
            <a:off x="4788024" y="-236562"/>
            <a:ext cx="3960440" cy="6401753"/>
            <a:chOff x="4860032" y="-812626"/>
            <a:chExt cx="3960440" cy="6401753"/>
          </a:xfrm>
        </p:grpSpPr>
        <p:sp>
          <p:nvSpPr>
            <p:cNvPr id="5" name="textruta 4">
              <a:extLst>
                <a:ext uri="{FF2B5EF4-FFF2-40B4-BE49-F238E27FC236}">
                  <a16:creationId xmlns:a16="http://schemas.microsoft.com/office/drawing/2014/main" id="{C889F918-BC4C-1D66-C608-E480F4FB2CD8}"/>
                </a:ext>
              </a:extLst>
            </p:cNvPr>
            <p:cNvSpPr txBox="1"/>
            <p:nvPr/>
          </p:nvSpPr>
          <p:spPr>
            <a:xfrm>
              <a:off x="4860032" y="-812626"/>
              <a:ext cx="2448272" cy="6401753"/>
            </a:xfrm>
            <a:prstGeom prst="rect">
              <a:avLst/>
            </a:prstGeom>
            <a:noFill/>
          </p:spPr>
          <p:txBody>
            <a:bodyPr wrap="square" lIns="0" tIns="0" rtlCol="0">
              <a:spAutoFit/>
            </a:bodyPr>
            <a:lstStyle/>
            <a:p>
              <a:r>
                <a:rPr lang="sv-SE" sz="41300" b="1" dirty="0">
                  <a:solidFill>
                    <a:srgbClr val="C10B25"/>
                  </a:solidFill>
                  <a:effectLst>
                    <a:outerShdw blurRad="50800" dist="38100" dir="2700000" algn="tl" rotWithShape="0">
                      <a:prstClr val="black">
                        <a:alpha val="40000"/>
                      </a:prstClr>
                    </a:outerShdw>
                  </a:effectLst>
                  <a:latin typeface="Arial Black" panose="020B0A04020102020204" pitchFamily="34" charset="0"/>
                </a:rPr>
                <a:t>1</a:t>
              </a:r>
            </a:p>
          </p:txBody>
        </p:sp>
        <p:sp>
          <p:nvSpPr>
            <p:cNvPr id="6" name="textruta 5">
              <a:extLst>
                <a:ext uri="{FF2B5EF4-FFF2-40B4-BE49-F238E27FC236}">
                  <a16:creationId xmlns:a16="http://schemas.microsoft.com/office/drawing/2014/main" id="{8A00D3A7-6A7A-A887-9E92-012230FBE23A}"/>
                </a:ext>
              </a:extLst>
            </p:cNvPr>
            <p:cNvSpPr txBox="1"/>
            <p:nvPr/>
          </p:nvSpPr>
          <p:spPr>
            <a:xfrm>
              <a:off x="6372200" y="1435879"/>
              <a:ext cx="2448272" cy="2215991"/>
            </a:xfrm>
            <a:prstGeom prst="rect">
              <a:avLst/>
            </a:prstGeom>
            <a:noFill/>
          </p:spPr>
          <p:txBody>
            <a:bodyPr wrap="square" rtlCol="0">
              <a:spAutoFit/>
            </a:bodyPr>
            <a:lstStyle/>
            <a:p>
              <a:r>
                <a:rPr lang="sv-SE" sz="13800" b="1" dirty="0">
                  <a:solidFill>
                    <a:srgbClr val="E2EEF5"/>
                  </a:solidFill>
                </a:rPr>
                <a:t>3</a:t>
              </a:r>
            </a:p>
          </p:txBody>
        </p:sp>
      </p:grpSp>
    </p:spTree>
    <p:extLst>
      <p:ext uri="{BB962C8B-B14F-4D97-AF65-F5344CB8AC3E}">
        <p14:creationId xmlns:p14="http://schemas.microsoft.com/office/powerpoint/2010/main" val="1695044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589DBB1-E2AE-43A9-B027-FE28960E718C}"/>
              </a:ext>
            </a:extLst>
          </p:cNvPr>
          <p:cNvSpPr/>
          <p:nvPr/>
        </p:nvSpPr>
        <p:spPr>
          <a:xfrm>
            <a:off x="1333203" y="1026801"/>
            <a:ext cx="2088232" cy="576064"/>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mj-lt"/>
              </a:rPr>
              <a:t>Projektering utförs av konsulter </a:t>
            </a:r>
          </a:p>
        </p:txBody>
      </p:sp>
      <p:sp>
        <p:nvSpPr>
          <p:cNvPr id="6" name="Rektangel 5">
            <a:extLst>
              <a:ext uri="{FF2B5EF4-FFF2-40B4-BE49-F238E27FC236}">
                <a16:creationId xmlns:a16="http://schemas.microsoft.com/office/drawing/2014/main" id="{9AFBA578-902C-47BC-A6C8-C808BF4340C5}"/>
              </a:ext>
            </a:extLst>
          </p:cNvPr>
          <p:cNvSpPr/>
          <p:nvPr/>
        </p:nvSpPr>
        <p:spPr>
          <a:xfrm>
            <a:off x="3835090" y="967937"/>
            <a:ext cx="2520279" cy="648072"/>
          </a:xfrm>
          <a:prstGeom prst="rect">
            <a:avLst/>
          </a:prstGeom>
          <a:solidFill>
            <a:srgbClr val="E2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mj-lt"/>
              </a:rPr>
              <a:t>Kan åtgärden antas uppfylla PBL:s krav?</a:t>
            </a:r>
            <a:endParaRPr lang="sv-SE" dirty="0">
              <a:latin typeface="+mj-lt"/>
            </a:endParaRPr>
          </a:p>
        </p:txBody>
      </p:sp>
      <p:sp>
        <p:nvSpPr>
          <p:cNvPr id="8" name="textruta 7">
            <a:extLst>
              <a:ext uri="{FF2B5EF4-FFF2-40B4-BE49-F238E27FC236}">
                <a16:creationId xmlns:a16="http://schemas.microsoft.com/office/drawing/2014/main" id="{D81A0819-59D9-4118-A0BF-BADFDF166CC9}"/>
              </a:ext>
            </a:extLst>
          </p:cNvPr>
          <p:cNvSpPr txBox="1"/>
          <p:nvPr/>
        </p:nvSpPr>
        <p:spPr>
          <a:xfrm>
            <a:off x="1171575" y="299448"/>
            <a:ext cx="2411488" cy="369332"/>
          </a:xfrm>
          <a:prstGeom prst="rect">
            <a:avLst/>
          </a:prstGeom>
          <a:solidFill>
            <a:srgbClr val="C10B25"/>
          </a:solidFill>
        </p:spPr>
        <p:txBody>
          <a:bodyPr wrap="square" rtlCol="0">
            <a:spAutoFit/>
          </a:bodyPr>
          <a:lstStyle/>
          <a:p>
            <a:pPr algn="ctr"/>
            <a:r>
              <a:rPr lang="sv-SE" dirty="0">
                <a:solidFill>
                  <a:schemeClr val="tx1"/>
                </a:solidFill>
                <a:latin typeface="+mj-lt"/>
              </a:rPr>
              <a:t>Byggherrens ansvar</a:t>
            </a:r>
            <a:endParaRPr lang="sv-SE" dirty="0">
              <a:latin typeface="+mj-lt"/>
            </a:endParaRPr>
          </a:p>
        </p:txBody>
      </p:sp>
      <p:sp>
        <p:nvSpPr>
          <p:cNvPr id="14" name="Pil: höger 13">
            <a:extLst>
              <a:ext uri="{FF2B5EF4-FFF2-40B4-BE49-F238E27FC236}">
                <a16:creationId xmlns:a16="http://schemas.microsoft.com/office/drawing/2014/main" id="{96845255-03A8-4500-A894-3EB966AD16F0}"/>
              </a:ext>
            </a:extLst>
          </p:cNvPr>
          <p:cNvSpPr/>
          <p:nvPr/>
        </p:nvSpPr>
        <p:spPr>
          <a:xfrm>
            <a:off x="3421434" y="1196793"/>
            <a:ext cx="413203" cy="236080"/>
          </a:xfrm>
          <a:prstGeom prst="rightArrow">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j-lt"/>
            </a:endParaRPr>
          </a:p>
        </p:txBody>
      </p:sp>
      <p:sp>
        <p:nvSpPr>
          <p:cNvPr id="15" name="Pil: höger 14">
            <a:extLst>
              <a:ext uri="{FF2B5EF4-FFF2-40B4-BE49-F238E27FC236}">
                <a16:creationId xmlns:a16="http://schemas.microsoft.com/office/drawing/2014/main" id="{25B3030F-20B7-4F17-8939-97B0C6632F71}"/>
              </a:ext>
            </a:extLst>
          </p:cNvPr>
          <p:cNvSpPr/>
          <p:nvPr/>
        </p:nvSpPr>
        <p:spPr>
          <a:xfrm>
            <a:off x="6352290" y="1213550"/>
            <a:ext cx="379949" cy="236080"/>
          </a:xfrm>
          <a:prstGeom prst="rightArrow">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j-lt"/>
            </a:endParaRPr>
          </a:p>
        </p:txBody>
      </p:sp>
      <p:sp>
        <p:nvSpPr>
          <p:cNvPr id="2" name="textruta 1">
            <a:extLst>
              <a:ext uri="{FF2B5EF4-FFF2-40B4-BE49-F238E27FC236}">
                <a16:creationId xmlns:a16="http://schemas.microsoft.com/office/drawing/2014/main" id="{675B1496-1863-41CF-BE11-89B3F67C2728}"/>
              </a:ext>
            </a:extLst>
          </p:cNvPr>
          <p:cNvSpPr txBox="1"/>
          <p:nvPr/>
        </p:nvSpPr>
        <p:spPr>
          <a:xfrm>
            <a:off x="4457629" y="305424"/>
            <a:ext cx="3096344" cy="369332"/>
          </a:xfrm>
          <a:prstGeom prst="rect">
            <a:avLst/>
          </a:prstGeom>
          <a:solidFill>
            <a:srgbClr val="E2EEF5"/>
          </a:solidFill>
        </p:spPr>
        <p:txBody>
          <a:bodyPr wrap="square" rtlCol="0">
            <a:spAutoFit/>
          </a:bodyPr>
          <a:lstStyle/>
          <a:p>
            <a:pPr algn="ctr"/>
            <a:r>
              <a:rPr lang="sv-SE" dirty="0">
                <a:latin typeface="+mj-lt"/>
              </a:rPr>
              <a:t>Byggnadsnämndens ansvar</a:t>
            </a:r>
          </a:p>
        </p:txBody>
      </p:sp>
      <p:sp>
        <p:nvSpPr>
          <p:cNvPr id="3" name="Rektangel 2">
            <a:extLst>
              <a:ext uri="{FF2B5EF4-FFF2-40B4-BE49-F238E27FC236}">
                <a16:creationId xmlns:a16="http://schemas.microsoft.com/office/drawing/2014/main" id="{DA6DF2DB-7E02-5C35-9E81-0BF251E2951F}"/>
              </a:ext>
            </a:extLst>
          </p:cNvPr>
          <p:cNvSpPr/>
          <p:nvPr/>
        </p:nvSpPr>
        <p:spPr>
          <a:xfrm>
            <a:off x="1351595" y="2392372"/>
            <a:ext cx="2088232" cy="585029"/>
          </a:xfrm>
          <a:prstGeom prst="rect">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mj-lt"/>
              </a:rPr>
              <a:t>Projektering utförs av konsulter </a:t>
            </a:r>
          </a:p>
        </p:txBody>
      </p:sp>
      <p:sp>
        <p:nvSpPr>
          <p:cNvPr id="7" name="Rektangel 6">
            <a:extLst>
              <a:ext uri="{FF2B5EF4-FFF2-40B4-BE49-F238E27FC236}">
                <a16:creationId xmlns:a16="http://schemas.microsoft.com/office/drawing/2014/main" id="{358C05A1-876E-7296-7CBD-2566EE5E647B}"/>
              </a:ext>
            </a:extLst>
          </p:cNvPr>
          <p:cNvSpPr/>
          <p:nvPr/>
        </p:nvSpPr>
        <p:spPr>
          <a:xfrm>
            <a:off x="3835091" y="2387085"/>
            <a:ext cx="2520279" cy="60692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mj-lt"/>
              </a:rPr>
              <a:t>Kan åtgärden antas uppfylla PBL:s krav?</a:t>
            </a:r>
            <a:endParaRPr lang="sv-SE" dirty="0">
              <a:latin typeface="+mj-lt"/>
            </a:endParaRPr>
          </a:p>
        </p:txBody>
      </p:sp>
      <p:sp>
        <p:nvSpPr>
          <p:cNvPr id="12" name="Rektangel 11">
            <a:extLst>
              <a:ext uri="{FF2B5EF4-FFF2-40B4-BE49-F238E27FC236}">
                <a16:creationId xmlns:a16="http://schemas.microsoft.com/office/drawing/2014/main" id="{21C223C0-CD72-1DBF-9A12-83C50EA63F57}"/>
              </a:ext>
            </a:extLst>
          </p:cNvPr>
          <p:cNvSpPr/>
          <p:nvPr/>
        </p:nvSpPr>
        <p:spPr>
          <a:xfrm>
            <a:off x="6732240" y="2450302"/>
            <a:ext cx="1585739" cy="484628"/>
          </a:xfrm>
          <a:prstGeom prst="rect">
            <a:avLst/>
          </a:prstGeom>
          <a:solidFill>
            <a:srgbClr val="E2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mj-lt"/>
              </a:rPr>
              <a:t>Startbesked</a:t>
            </a:r>
          </a:p>
        </p:txBody>
      </p:sp>
      <p:sp>
        <p:nvSpPr>
          <p:cNvPr id="13" name="Pil: höger 12">
            <a:extLst>
              <a:ext uri="{FF2B5EF4-FFF2-40B4-BE49-F238E27FC236}">
                <a16:creationId xmlns:a16="http://schemas.microsoft.com/office/drawing/2014/main" id="{E8D7F372-3982-F104-74C1-492227AD3452}"/>
              </a:ext>
            </a:extLst>
          </p:cNvPr>
          <p:cNvSpPr/>
          <p:nvPr/>
        </p:nvSpPr>
        <p:spPr>
          <a:xfrm>
            <a:off x="6352289" y="2574577"/>
            <a:ext cx="379949" cy="236080"/>
          </a:xfrm>
          <a:prstGeom prst="rightArrow">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j-lt"/>
            </a:endParaRPr>
          </a:p>
        </p:txBody>
      </p:sp>
      <p:sp>
        <p:nvSpPr>
          <p:cNvPr id="16" name="textruta 15">
            <a:extLst>
              <a:ext uri="{FF2B5EF4-FFF2-40B4-BE49-F238E27FC236}">
                <a16:creationId xmlns:a16="http://schemas.microsoft.com/office/drawing/2014/main" id="{EC907BC2-F497-F306-79F1-E5DA7A1649F1}"/>
              </a:ext>
            </a:extLst>
          </p:cNvPr>
          <p:cNvSpPr txBox="1"/>
          <p:nvPr/>
        </p:nvSpPr>
        <p:spPr>
          <a:xfrm>
            <a:off x="3835091" y="1779662"/>
            <a:ext cx="2520279" cy="57805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v-SE" sz="1600" dirty="0">
                <a:solidFill>
                  <a:schemeClr val="tx1"/>
                </a:solidFill>
                <a:latin typeface="+mj-lt"/>
              </a:rPr>
              <a:t>Certifierat byggprojekteringsföretag</a:t>
            </a:r>
          </a:p>
        </p:txBody>
      </p:sp>
      <p:sp>
        <p:nvSpPr>
          <p:cNvPr id="18" name="Rektangel 17">
            <a:extLst>
              <a:ext uri="{FF2B5EF4-FFF2-40B4-BE49-F238E27FC236}">
                <a16:creationId xmlns:a16="http://schemas.microsoft.com/office/drawing/2014/main" id="{6A103894-AA39-63DA-7265-3AF44E625390}"/>
              </a:ext>
            </a:extLst>
          </p:cNvPr>
          <p:cNvSpPr/>
          <p:nvPr/>
        </p:nvSpPr>
        <p:spPr>
          <a:xfrm>
            <a:off x="1361058" y="3686387"/>
            <a:ext cx="5022166" cy="669267"/>
          </a:xfrm>
          <a:prstGeom prst="rect">
            <a:avLst/>
          </a:prstGeom>
          <a:gradFill flip="none" rotWithShape="1">
            <a:gsLst>
              <a:gs pos="0">
                <a:srgbClr val="7F7F7F"/>
              </a:gs>
              <a:gs pos="30000">
                <a:srgbClr val="7F7F7F"/>
              </a:gs>
              <a:gs pos="70000">
                <a:srgbClr val="C10B25">
                  <a:shade val="67500"/>
                  <a:satMod val="115000"/>
                </a:srgbClr>
              </a:gs>
              <a:gs pos="100000">
                <a:srgbClr val="C10B2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sv-SE" dirty="0">
                <a:solidFill>
                  <a:schemeClr val="tx1"/>
                </a:solidFill>
                <a:latin typeface="+mj-lt"/>
              </a:rPr>
            </a:br>
            <a:endParaRPr lang="sv-SE" dirty="0">
              <a:solidFill>
                <a:schemeClr val="tx1"/>
              </a:solidFill>
              <a:latin typeface="+mj-lt"/>
            </a:endParaRPr>
          </a:p>
        </p:txBody>
      </p:sp>
      <p:sp>
        <p:nvSpPr>
          <p:cNvPr id="21" name="Pil: höger 20">
            <a:extLst>
              <a:ext uri="{FF2B5EF4-FFF2-40B4-BE49-F238E27FC236}">
                <a16:creationId xmlns:a16="http://schemas.microsoft.com/office/drawing/2014/main" id="{46ABFE97-5366-21BA-09BA-EE3F4BDAA52F}"/>
              </a:ext>
            </a:extLst>
          </p:cNvPr>
          <p:cNvSpPr/>
          <p:nvPr/>
        </p:nvSpPr>
        <p:spPr>
          <a:xfrm>
            <a:off x="6380146" y="3926181"/>
            <a:ext cx="376414" cy="236080"/>
          </a:xfrm>
          <a:prstGeom prst="rightArrow">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j-lt"/>
            </a:endParaRPr>
          </a:p>
        </p:txBody>
      </p:sp>
      <p:sp>
        <p:nvSpPr>
          <p:cNvPr id="22" name="textruta 21">
            <a:extLst>
              <a:ext uri="{FF2B5EF4-FFF2-40B4-BE49-F238E27FC236}">
                <a16:creationId xmlns:a16="http://schemas.microsoft.com/office/drawing/2014/main" id="{1A27E69F-1DB3-F7E9-68A0-6EEFE2729ED8}"/>
              </a:ext>
            </a:extLst>
          </p:cNvPr>
          <p:cNvSpPr txBox="1"/>
          <p:nvPr/>
        </p:nvSpPr>
        <p:spPr>
          <a:xfrm>
            <a:off x="1361058" y="3709323"/>
            <a:ext cx="2088232" cy="646331"/>
          </a:xfrm>
          <a:prstGeom prst="rect">
            <a:avLst/>
          </a:prstGeom>
          <a:noFill/>
        </p:spPr>
        <p:txBody>
          <a:bodyPr wrap="square" rtlCol="0">
            <a:spAutoFit/>
          </a:bodyPr>
          <a:lstStyle/>
          <a:p>
            <a:pPr algn="ctr"/>
            <a:r>
              <a:rPr lang="sv-SE" dirty="0">
                <a:latin typeface="+mj-lt"/>
              </a:rPr>
              <a:t>Projektering utförs av konsult</a:t>
            </a:r>
          </a:p>
        </p:txBody>
      </p:sp>
      <p:sp>
        <p:nvSpPr>
          <p:cNvPr id="23" name="textruta 22">
            <a:extLst>
              <a:ext uri="{FF2B5EF4-FFF2-40B4-BE49-F238E27FC236}">
                <a16:creationId xmlns:a16="http://schemas.microsoft.com/office/drawing/2014/main" id="{4B2BA1F8-F789-E3B4-8763-25644D5ABD59}"/>
              </a:ext>
            </a:extLst>
          </p:cNvPr>
          <p:cNvSpPr txBox="1"/>
          <p:nvPr/>
        </p:nvSpPr>
        <p:spPr>
          <a:xfrm>
            <a:off x="3931547" y="3709323"/>
            <a:ext cx="2398063" cy="646331"/>
          </a:xfrm>
          <a:prstGeom prst="rect">
            <a:avLst/>
          </a:prstGeom>
          <a:noFill/>
        </p:spPr>
        <p:txBody>
          <a:bodyPr wrap="square" rtlCol="0">
            <a:spAutoFit/>
          </a:bodyPr>
          <a:lstStyle/>
          <a:p>
            <a:pPr algn="ctr"/>
            <a:r>
              <a:rPr lang="sv-SE" dirty="0">
                <a:solidFill>
                  <a:schemeClr val="tx1"/>
                </a:solidFill>
                <a:latin typeface="+mj-lt"/>
              </a:rPr>
              <a:t>Kan åtgärden antas uppfylla PBL:s krav?</a:t>
            </a:r>
            <a:endParaRPr lang="sv-SE" dirty="0">
              <a:latin typeface="+mj-lt"/>
            </a:endParaRPr>
          </a:p>
        </p:txBody>
      </p:sp>
      <p:sp>
        <p:nvSpPr>
          <p:cNvPr id="24" name="Rektangel 23">
            <a:extLst>
              <a:ext uri="{FF2B5EF4-FFF2-40B4-BE49-F238E27FC236}">
                <a16:creationId xmlns:a16="http://schemas.microsoft.com/office/drawing/2014/main" id="{33A2B30C-77F8-49B9-551B-7D01BF43E77A}"/>
              </a:ext>
            </a:extLst>
          </p:cNvPr>
          <p:cNvSpPr/>
          <p:nvPr/>
        </p:nvSpPr>
        <p:spPr>
          <a:xfrm>
            <a:off x="1361058" y="3291830"/>
            <a:ext cx="5022166" cy="37222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mj-lt"/>
              </a:rPr>
              <a:t>Certifierat byggprojekteringsföretag</a:t>
            </a:r>
          </a:p>
        </p:txBody>
      </p:sp>
      <p:sp>
        <p:nvSpPr>
          <p:cNvPr id="26" name="Pil: höger 25">
            <a:extLst>
              <a:ext uri="{FF2B5EF4-FFF2-40B4-BE49-F238E27FC236}">
                <a16:creationId xmlns:a16="http://schemas.microsoft.com/office/drawing/2014/main" id="{BF87E47C-F7E3-233B-479B-1F49147567B7}"/>
              </a:ext>
            </a:extLst>
          </p:cNvPr>
          <p:cNvSpPr/>
          <p:nvPr/>
        </p:nvSpPr>
        <p:spPr>
          <a:xfrm>
            <a:off x="3421435" y="2579771"/>
            <a:ext cx="413204" cy="236080"/>
          </a:xfrm>
          <a:prstGeom prst="rightArrow">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j-lt"/>
            </a:endParaRPr>
          </a:p>
        </p:txBody>
      </p:sp>
      <p:sp>
        <p:nvSpPr>
          <p:cNvPr id="27" name="Rektangel 26">
            <a:extLst>
              <a:ext uri="{FF2B5EF4-FFF2-40B4-BE49-F238E27FC236}">
                <a16:creationId xmlns:a16="http://schemas.microsoft.com/office/drawing/2014/main" id="{A60BF020-8522-1207-328D-F6F93B5AB444}"/>
              </a:ext>
            </a:extLst>
          </p:cNvPr>
          <p:cNvSpPr/>
          <p:nvPr/>
        </p:nvSpPr>
        <p:spPr>
          <a:xfrm>
            <a:off x="6760095" y="3801907"/>
            <a:ext cx="1585739" cy="484628"/>
          </a:xfrm>
          <a:prstGeom prst="rect">
            <a:avLst/>
          </a:prstGeom>
          <a:solidFill>
            <a:srgbClr val="E2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mj-lt"/>
              </a:rPr>
              <a:t>Startbesked</a:t>
            </a:r>
          </a:p>
        </p:txBody>
      </p:sp>
      <p:sp>
        <p:nvSpPr>
          <p:cNvPr id="28" name="Rektangel 27">
            <a:extLst>
              <a:ext uri="{FF2B5EF4-FFF2-40B4-BE49-F238E27FC236}">
                <a16:creationId xmlns:a16="http://schemas.microsoft.com/office/drawing/2014/main" id="{437858A2-722B-8292-75F1-54D1985F4522}"/>
              </a:ext>
            </a:extLst>
          </p:cNvPr>
          <p:cNvSpPr/>
          <p:nvPr/>
        </p:nvSpPr>
        <p:spPr>
          <a:xfrm>
            <a:off x="6732240" y="1095094"/>
            <a:ext cx="1585739" cy="484628"/>
          </a:xfrm>
          <a:prstGeom prst="rect">
            <a:avLst/>
          </a:prstGeom>
          <a:solidFill>
            <a:srgbClr val="E2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mj-lt"/>
              </a:rPr>
              <a:t>Startbesked</a:t>
            </a:r>
          </a:p>
        </p:txBody>
      </p:sp>
      <p:sp>
        <p:nvSpPr>
          <p:cNvPr id="4" name="textruta 3">
            <a:extLst>
              <a:ext uri="{FF2B5EF4-FFF2-40B4-BE49-F238E27FC236}">
                <a16:creationId xmlns:a16="http://schemas.microsoft.com/office/drawing/2014/main" id="{DD14EB78-44EF-E3B1-45E0-32F7F73EF9E2}"/>
              </a:ext>
            </a:extLst>
          </p:cNvPr>
          <p:cNvSpPr txBox="1"/>
          <p:nvPr/>
        </p:nvSpPr>
        <p:spPr>
          <a:xfrm>
            <a:off x="197916" y="1080298"/>
            <a:ext cx="979755" cy="369332"/>
          </a:xfrm>
          <a:prstGeom prst="rect">
            <a:avLst/>
          </a:prstGeom>
          <a:solidFill>
            <a:schemeClr val="accent2"/>
          </a:solidFill>
        </p:spPr>
        <p:txBody>
          <a:bodyPr wrap="none" rtlCol="0">
            <a:spAutoFit/>
          </a:bodyPr>
          <a:lstStyle/>
          <a:p>
            <a:r>
              <a:rPr lang="sv-SE" b="1" dirty="0">
                <a:solidFill>
                  <a:schemeClr val="bg1"/>
                </a:solidFill>
              </a:rPr>
              <a:t>Normal</a:t>
            </a:r>
          </a:p>
        </p:txBody>
      </p:sp>
      <p:sp>
        <p:nvSpPr>
          <p:cNvPr id="9" name="textruta 8">
            <a:extLst>
              <a:ext uri="{FF2B5EF4-FFF2-40B4-BE49-F238E27FC236}">
                <a16:creationId xmlns:a16="http://schemas.microsoft.com/office/drawing/2014/main" id="{C77C13A3-8CA7-1A1D-A03D-4AD73DF513E5}"/>
              </a:ext>
            </a:extLst>
          </p:cNvPr>
          <p:cNvSpPr txBox="1"/>
          <p:nvPr/>
        </p:nvSpPr>
        <p:spPr>
          <a:xfrm>
            <a:off x="220937" y="2373461"/>
            <a:ext cx="1005403" cy="646331"/>
          </a:xfrm>
          <a:prstGeom prst="rect">
            <a:avLst/>
          </a:prstGeom>
          <a:solidFill>
            <a:schemeClr val="accent2"/>
          </a:solidFill>
        </p:spPr>
        <p:txBody>
          <a:bodyPr wrap="none" rtlCol="0">
            <a:spAutoFit/>
          </a:bodyPr>
          <a:lstStyle/>
          <a:p>
            <a:pPr algn="ctr"/>
            <a:r>
              <a:rPr lang="sv-SE" b="1" dirty="0">
                <a:solidFill>
                  <a:schemeClr val="bg1"/>
                </a:solidFill>
              </a:rPr>
              <a:t>Som </a:t>
            </a:r>
          </a:p>
          <a:p>
            <a:pPr algn="ctr"/>
            <a:r>
              <a:rPr lang="sv-SE" b="1" dirty="0">
                <a:solidFill>
                  <a:schemeClr val="bg1"/>
                </a:solidFill>
              </a:rPr>
              <a:t>konsult</a:t>
            </a:r>
          </a:p>
        </p:txBody>
      </p:sp>
      <p:sp>
        <p:nvSpPr>
          <p:cNvPr id="10" name="textruta 9">
            <a:extLst>
              <a:ext uri="{FF2B5EF4-FFF2-40B4-BE49-F238E27FC236}">
                <a16:creationId xmlns:a16="http://schemas.microsoft.com/office/drawing/2014/main" id="{FE912C56-4011-3D67-3192-79E522870F0D}"/>
              </a:ext>
            </a:extLst>
          </p:cNvPr>
          <p:cNvSpPr txBox="1"/>
          <p:nvPr/>
        </p:nvSpPr>
        <p:spPr>
          <a:xfrm>
            <a:off x="131168" y="3511293"/>
            <a:ext cx="1184941" cy="923330"/>
          </a:xfrm>
          <a:prstGeom prst="rect">
            <a:avLst/>
          </a:prstGeom>
          <a:solidFill>
            <a:schemeClr val="accent2"/>
          </a:solidFill>
        </p:spPr>
        <p:txBody>
          <a:bodyPr wrap="none" rtlCol="0">
            <a:spAutoFit/>
          </a:bodyPr>
          <a:lstStyle/>
          <a:p>
            <a:pPr algn="ctr"/>
            <a:r>
              <a:rPr lang="sv-SE" b="1" dirty="0">
                <a:solidFill>
                  <a:schemeClr val="bg1"/>
                </a:solidFill>
              </a:rPr>
              <a:t>Som </a:t>
            </a:r>
          </a:p>
          <a:p>
            <a:pPr algn="ctr"/>
            <a:r>
              <a:rPr lang="sv-SE" b="1" dirty="0">
                <a:solidFill>
                  <a:schemeClr val="bg1"/>
                </a:solidFill>
              </a:rPr>
              <a:t>del av </a:t>
            </a:r>
          </a:p>
          <a:p>
            <a:pPr algn="ctr"/>
            <a:r>
              <a:rPr lang="sv-SE" b="1" dirty="0">
                <a:solidFill>
                  <a:schemeClr val="bg1"/>
                </a:solidFill>
              </a:rPr>
              <a:t>projektör</a:t>
            </a:r>
          </a:p>
        </p:txBody>
      </p:sp>
    </p:spTree>
    <p:extLst>
      <p:ext uri="{BB962C8B-B14F-4D97-AF65-F5344CB8AC3E}">
        <p14:creationId xmlns:p14="http://schemas.microsoft.com/office/powerpoint/2010/main" val="1933568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AEB92F-4F46-CB05-B9CF-DAC4CF86E1D9}"/>
              </a:ext>
            </a:extLst>
          </p:cNvPr>
          <p:cNvSpPr>
            <a:spLocks noGrp="1"/>
          </p:cNvSpPr>
          <p:nvPr>
            <p:ph type="title"/>
          </p:nvPr>
        </p:nvSpPr>
        <p:spPr/>
        <p:txBody>
          <a:bodyPr/>
          <a:lstStyle/>
          <a:p>
            <a:r>
              <a:rPr lang="sv-SE" dirty="0"/>
              <a:t>Hur ser planen ut?</a:t>
            </a:r>
          </a:p>
        </p:txBody>
      </p:sp>
      <p:grpSp>
        <p:nvGrpSpPr>
          <p:cNvPr id="25" name="Grupp 24">
            <a:extLst>
              <a:ext uri="{FF2B5EF4-FFF2-40B4-BE49-F238E27FC236}">
                <a16:creationId xmlns:a16="http://schemas.microsoft.com/office/drawing/2014/main" id="{C5E424A7-0445-E809-1DE8-593C89C44D79}"/>
              </a:ext>
            </a:extLst>
          </p:cNvPr>
          <p:cNvGrpSpPr/>
          <p:nvPr/>
        </p:nvGrpSpPr>
        <p:grpSpPr>
          <a:xfrm>
            <a:off x="719575" y="843558"/>
            <a:ext cx="7704850" cy="2156988"/>
            <a:chOff x="611566" y="2153987"/>
            <a:chExt cx="7704850" cy="2156988"/>
          </a:xfrm>
        </p:grpSpPr>
        <p:cxnSp>
          <p:nvCxnSpPr>
            <p:cNvPr id="5" name="Rak pilkoppling 4">
              <a:extLst>
                <a:ext uri="{FF2B5EF4-FFF2-40B4-BE49-F238E27FC236}">
                  <a16:creationId xmlns:a16="http://schemas.microsoft.com/office/drawing/2014/main" id="{EB5782D8-6E5C-9956-C7DC-29BAB22896F5}"/>
                </a:ext>
              </a:extLst>
            </p:cNvPr>
            <p:cNvCxnSpPr/>
            <p:nvPr/>
          </p:nvCxnSpPr>
          <p:spPr>
            <a:xfrm>
              <a:off x="611566" y="3579862"/>
              <a:ext cx="734481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Femhörning 11">
              <a:extLst>
                <a:ext uri="{FF2B5EF4-FFF2-40B4-BE49-F238E27FC236}">
                  <a16:creationId xmlns:a16="http://schemas.microsoft.com/office/drawing/2014/main" id="{A0D0DC1E-F371-7D78-5127-9ACD18BEBAFA}"/>
                </a:ext>
                <a:ext uri="{C183D7F6-B498-43B3-948B-1728B52AA6E4}">
                  <adec:decorative xmlns:adec="http://schemas.microsoft.com/office/drawing/2017/decorative" val="1"/>
                </a:ext>
              </a:extLst>
            </p:cNvPr>
            <p:cNvSpPr/>
            <p:nvPr/>
          </p:nvSpPr>
          <p:spPr>
            <a:xfrm>
              <a:off x="4932039" y="2827461"/>
              <a:ext cx="1944215" cy="540000"/>
            </a:xfrm>
            <a:prstGeom prst="homePlate">
              <a:avLst/>
            </a:prstGeom>
            <a:solidFill>
              <a:srgbClr val="FDC75F"/>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sv-SE" sz="1400" b="1" dirty="0">
                  <a:solidFill>
                    <a:schemeClr val="tx1"/>
                  </a:solidFill>
                </a:rPr>
                <a:t>Färdigställande</a:t>
              </a:r>
            </a:p>
          </p:txBody>
        </p:sp>
        <p:sp>
          <p:nvSpPr>
            <p:cNvPr id="8" name="Femhörning 10">
              <a:extLst>
                <a:ext uri="{FF2B5EF4-FFF2-40B4-BE49-F238E27FC236}">
                  <a16:creationId xmlns:a16="http://schemas.microsoft.com/office/drawing/2014/main" id="{1588F931-ED1C-CF3F-ABF6-D4A776C63ECA}"/>
                </a:ext>
                <a:ext uri="{C183D7F6-B498-43B3-948B-1728B52AA6E4}">
                  <adec:decorative xmlns:adec="http://schemas.microsoft.com/office/drawing/2017/decorative" val="1"/>
                </a:ext>
              </a:extLst>
            </p:cNvPr>
            <p:cNvSpPr/>
            <p:nvPr/>
          </p:nvSpPr>
          <p:spPr>
            <a:xfrm>
              <a:off x="3350910" y="2827461"/>
              <a:ext cx="1869157" cy="540000"/>
            </a:xfrm>
            <a:prstGeom prst="homePlate">
              <a:avLst/>
            </a:prstGeom>
            <a:solidFill>
              <a:srgbClr val="C5BEB0"/>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sv-SE" sz="1400" b="1" dirty="0">
                  <a:solidFill>
                    <a:schemeClr val="tx1"/>
                  </a:solidFill>
                </a:rPr>
                <a:t>Remiss</a:t>
              </a:r>
            </a:p>
          </p:txBody>
        </p:sp>
        <p:sp>
          <p:nvSpPr>
            <p:cNvPr id="9" name="Femhörning 9">
              <a:extLst>
                <a:ext uri="{FF2B5EF4-FFF2-40B4-BE49-F238E27FC236}">
                  <a16:creationId xmlns:a16="http://schemas.microsoft.com/office/drawing/2014/main" id="{C3EA25C0-91CC-9BA9-724D-0764288A9586}"/>
                </a:ext>
                <a:ext uri="{C183D7F6-B498-43B3-948B-1728B52AA6E4}">
                  <adec:decorative xmlns:adec="http://schemas.microsoft.com/office/drawing/2017/decorative" val="1"/>
                </a:ext>
              </a:extLst>
            </p:cNvPr>
            <p:cNvSpPr/>
            <p:nvPr/>
          </p:nvSpPr>
          <p:spPr>
            <a:xfrm>
              <a:off x="1625765" y="2827461"/>
              <a:ext cx="2010129" cy="540000"/>
            </a:xfrm>
            <a:prstGeom prst="homePlate">
              <a:avLst/>
            </a:prstGeom>
            <a:solidFill>
              <a:srgbClr val="E2EEF5"/>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sv-SE" sz="1400" b="1" dirty="0">
                  <a:solidFill>
                    <a:schemeClr val="tx1"/>
                  </a:solidFill>
                </a:rPr>
                <a:t>Genomförande</a:t>
              </a:r>
            </a:p>
          </p:txBody>
        </p:sp>
        <p:sp>
          <p:nvSpPr>
            <p:cNvPr id="10" name="Femhörning 8">
              <a:extLst>
                <a:ext uri="{FF2B5EF4-FFF2-40B4-BE49-F238E27FC236}">
                  <a16:creationId xmlns:a16="http://schemas.microsoft.com/office/drawing/2014/main" id="{E5A4316C-8897-F0C8-4ABD-F9D9C278FD96}"/>
                </a:ext>
                <a:ext uri="{C183D7F6-B498-43B3-948B-1728B52AA6E4}">
                  <adec:decorative xmlns:adec="http://schemas.microsoft.com/office/drawing/2017/decorative" val="1"/>
                </a:ext>
              </a:extLst>
            </p:cNvPr>
            <p:cNvSpPr/>
            <p:nvPr/>
          </p:nvSpPr>
          <p:spPr>
            <a:xfrm>
              <a:off x="611566" y="2827461"/>
              <a:ext cx="1296134" cy="540000"/>
            </a:xfrm>
            <a:prstGeom prst="homePlate">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t>Planering</a:t>
              </a:r>
            </a:p>
          </p:txBody>
        </p:sp>
        <p:cxnSp>
          <p:nvCxnSpPr>
            <p:cNvPr id="12" name="Rak koppling 11">
              <a:extLst>
                <a:ext uri="{FF2B5EF4-FFF2-40B4-BE49-F238E27FC236}">
                  <a16:creationId xmlns:a16="http://schemas.microsoft.com/office/drawing/2014/main" id="{E7A26738-F0B5-B08E-834D-87DC2AACCF63}"/>
                </a:ext>
              </a:extLst>
            </p:cNvPr>
            <p:cNvCxnSpPr/>
            <p:nvPr/>
          </p:nvCxnSpPr>
          <p:spPr>
            <a:xfrm>
              <a:off x="1693229" y="3471850"/>
              <a:ext cx="0" cy="21602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0BA8344D-B9DE-3E2F-9F9B-DBE3960FBC6C}"/>
                </a:ext>
              </a:extLst>
            </p:cNvPr>
            <p:cNvCxnSpPr/>
            <p:nvPr/>
          </p:nvCxnSpPr>
          <p:spPr>
            <a:xfrm>
              <a:off x="3491886" y="3471850"/>
              <a:ext cx="0" cy="21602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C67A247F-0EEE-0451-6B56-535321468DEE}"/>
                </a:ext>
              </a:extLst>
            </p:cNvPr>
            <p:cNvCxnSpPr/>
            <p:nvPr/>
          </p:nvCxnSpPr>
          <p:spPr>
            <a:xfrm>
              <a:off x="5004054" y="3471850"/>
              <a:ext cx="0" cy="21602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C20BF8C6-F132-99A2-2D1B-F459A5B85682}"/>
                </a:ext>
              </a:extLst>
            </p:cNvPr>
            <p:cNvCxnSpPr/>
            <p:nvPr/>
          </p:nvCxnSpPr>
          <p:spPr>
            <a:xfrm>
              <a:off x="6732240" y="3471850"/>
              <a:ext cx="0" cy="21602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182BB3F1-BD5A-1AF1-C9BE-7826FD7A7638}"/>
                </a:ext>
              </a:extLst>
            </p:cNvPr>
            <p:cNvSpPr txBox="1"/>
            <p:nvPr/>
          </p:nvSpPr>
          <p:spPr>
            <a:xfrm>
              <a:off x="899590" y="3664644"/>
              <a:ext cx="1583594" cy="646331"/>
            </a:xfrm>
            <a:prstGeom prst="rect">
              <a:avLst/>
            </a:prstGeom>
            <a:noFill/>
          </p:spPr>
          <p:txBody>
            <a:bodyPr wrap="square" rtlCol="0">
              <a:spAutoFit/>
            </a:bodyPr>
            <a:lstStyle/>
            <a:p>
              <a:pPr algn="ctr"/>
              <a:r>
                <a:rPr lang="sv-SE" dirty="0"/>
                <a:t>Andra veckan i mars</a:t>
              </a:r>
            </a:p>
          </p:txBody>
        </p:sp>
        <p:sp>
          <p:nvSpPr>
            <p:cNvPr id="17" name="textruta 16">
              <a:extLst>
                <a:ext uri="{FF2B5EF4-FFF2-40B4-BE49-F238E27FC236}">
                  <a16:creationId xmlns:a16="http://schemas.microsoft.com/office/drawing/2014/main" id="{C7550D7B-8CA4-4E7A-9F6A-FD420BF8A5A0}"/>
                </a:ext>
              </a:extLst>
            </p:cNvPr>
            <p:cNvSpPr txBox="1"/>
            <p:nvPr/>
          </p:nvSpPr>
          <p:spPr>
            <a:xfrm>
              <a:off x="2735502" y="3664644"/>
              <a:ext cx="1512768" cy="646331"/>
            </a:xfrm>
            <a:prstGeom prst="rect">
              <a:avLst/>
            </a:prstGeom>
            <a:noFill/>
          </p:spPr>
          <p:txBody>
            <a:bodyPr wrap="square" rtlCol="0">
              <a:spAutoFit/>
            </a:bodyPr>
            <a:lstStyle/>
            <a:p>
              <a:pPr algn="ctr"/>
              <a:r>
                <a:rPr lang="sv-SE" dirty="0"/>
                <a:t>Mitten av juni</a:t>
              </a:r>
            </a:p>
          </p:txBody>
        </p:sp>
        <p:sp>
          <p:nvSpPr>
            <p:cNvPr id="18" name="textruta 17">
              <a:extLst>
                <a:ext uri="{FF2B5EF4-FFF2-40B4-BE49-F238E27FC236}">
                  <a16:creationId xmlns:a16="http://schemas.microsoft.com/office/drawing/2014/main" id="{25B9CED6-3868-98A4-C284-D8F37C2A85F4}"/>
                </a:ext>
              </a:extLst>
            </p:cNvPr>
            <p:cNvSpPr txBox="1"/>
            <p:nvPr/>
          </p:nvSpPr>
          <p:spPr>
            <a:xfrm>
              <a:off x="4211961" y="3664644"/>
              <a:ext cx="1584186" cy="646331"/>
            </a:xfrm>
            <a:prstGeom prst="rect">
              <a:avLst/>
            </a:prstGeom>
            <a:noFill/>
          </p:spPr>
          <p:txBody>
            <a:bodyPr wrap="square" rtlCol="0">
              <a:spAutoFit/>
            </a:bodyPr>
            <a:lstStyle/>
            <a:p>
              <a:pPr algn="ctr"/>
              <a:r>
                <a:rPr lang="sv-SE" dirty="0"/>
                <a:t>Slutet av september</a:t>
              </a:r>
            </a:p>
          </p:txBody>
        </p:sp>
        <p:sp>
          <p:nvSpPr>
            <p:cNvPr id="19" name="textruta 18">
              <a:extLst>
                <a:ext uri="{FF2B5EF4-FFF2-40B4-BE49-F238E27FC236}">
                  <a16:creationId xmlns:a16="http://schemas.microsoft.com/office/drawing/2014/main" id="{518DC069-6C8B-DCDA-6346-A472E28973B6}"/>
                </a:ext>
              </a:extLst>
            </p:cNvPr>
            <p:cNvSpPr txBox="1"/>
            <p:nvPr/>
          </p:nvSpPr>
          <p:spPr>
            <a:xfrm>
              <a:off x="6084169" y="3664644"/>
              <a:ext cx="1296142" cy="369332"/>
            </a:xfrm>
            <a:prstGeom prst="rect">
              <a:avLst/>
            </a:prstGeom>
            <a:noFill/>
          </p:spPr>
          <p:txBody>
            <a:bodyPr wrap="square" rtlCol="0">
              <a:spAutoFit/>
            </a:bodyPr>
            <a:lstStyle/>
            <a:p>
              <a:pPr algn="ctr"/>
              <a:r>
                <a:rPr lang="sv-SE" dirty="0"/>
                <a:t>November</a:t>
              </a:r>
            </a:p>
          </p:txBody>
        </p:sp>
        <p:cxnSp>
          <p:nvCxnSpPr>
            <p:cNvPr id="21" name="Rak koppling 20">
              <a:extLst>
                <a:ext uri="{FF2B5EF4-FFF2-40B4-BE49-F238E27FC236}">
                  <a16:creationId xmlns:a16="http://schemas.microsoft.com/office/drawing/2014/main" id="{C8F3233A-B740-FB6F-48CB-AB5363C82484}"/>
                </a:ext>
              </a:extLst>
            </p:cNvPr>
            <p:cNvCxnSpPr>
              <a:cxnSpLocks/>
            </p:cNvCxnSpPr>
            <p:nvPr/>
          </p:nvCxnSpPr>
          <p:spPr>
            <a:xfrm>
              <a:off x="7380311" y="2827461"/>
              <a:ext cx="0" cy="860413"/>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24" name="Grupp 23">
              <a:extLst>
                <a:ext uri="{FF2B5EF4-FFF2-40B4-BE49-F238E27FC236}">
                  <a16:creationId xmlns:a16="http://schemas.microsoft.com/office/drawing/2014/main" id="{839535A2-0330-134D-46ED-CE513E90500B}"/>
                </a:ext>
              </a:extLst>
            </p:cNvPr>
            <p:cNvGrpSpPr/>
            <p:nvPr/>
          </p:nvGrpSpPr>
          <p:grpSpPr>
            <a:xfrm>
              <a:off x="6696242" y="2153987"/>
              <a:ext cx="1620174" cy="646331"/>
              <a:chOff x="6228183" y="2153987"/>
              <a:chExt cx="1620174" cy="646331"/>
            </a:xfrm>
          </p:grpSpPr>
          <p:sp>
            <p:nvSpPr>
              <p:cNvPr id="20" name="textruta 19">
                <a:extLst>
                  <a:ext uri="{FF2B5EF4-FFF2-40B4-BE49-F238E27FC236}">
                    <a16:creationId xmlns:a16="http://schemas.microsoft.com/office/drawing/2014/main" id="{94AFE659-FBB8-4964-52E4-EFFDC13484FC}"/>
                  </a:ext>
                </a:extLst>
              </p:cNvPr>
              <p:cNvSpPr txBox="1"/>
              <p:nvPr/>
            </p:nvSpPr>
            <p:spPr>
              <a:xfrm>
                <a:off x="6300192" y="2153987"/>
                <a:ext cx="1548165" cy="646331"/>
              </a:xfrm>
              <a:prstGeom prst="rect">
                <a:avLst/>
              </a:prstGeom>
              <a:noFill/>
            </p:spPr>
            <p:txBody>
              <a:bodyPr wrap="square" rtlCol="0">
                <a:spAutoFit/>
              </a:bodyPr>
              <a:lstStyle/>
              <a:p>
                <a:r>
                  <a:rPr lang="sv-SE" b="1" dirty="0"/>
                  <a:t>Börja gälla 24-01-01</a:t>
                </a:r>
              </a:p>
            </p:txBody>
          </p:sp>
          <p:sp>
            <p:nvSpPr>
              <p:cNvPr id="23" name="Rektangel 22">
                <a:extLst>
                  <a:ext uri="{FF2B5EF4-FFF2-40B4-BE49-F238E27FC236}">
                    <a16:creationId xmlns:a16="http://schemas.microsoft.com/office/drawing/2014/main" id="{E5E24148-E7B6-6FF7-76F0-01A3E3950818}"/>
                  </a:ext>
                  <a:ext uri="{C183D7F6-B498-43B3-948B-1728B52AA6E4}">
                    <adec:decorative xmlns:adec="http://schemas.microsoft.com/office/drawing/2017/decorative" val="1"/>
                  </a:ext>
                </a:extLst>
              </p:cNvPr>
              <p:cNvSpPr/>
              <p:nvPr/>
            </p:nvSpPr>
            <p:spPr>
              <a:xfrm>
                <a:off x="6228183" y="2224254"/>
                <a:ext cx="93569" cy="540000"/>
              </a:xfrm>
              <a:prstGeom prst="rect">
                <a:avLst/>
              </a:prstGeom>
              <a:solidFill>
                <a:srgbClr val="E2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grpSp>
      <p:grpSp>
        <p:nvGrpSpPr>
          <p:cNvPr id="34" name="Grupp 33">
            <a:extLst>
              <a:ext uri="{FF2B5EF4-FFF2-40B4-BE49-F238E27FC236}">
                <a16:creationId xmlns:a16="http://schemas.microsoft.com/office/drawing/2014/main" id="{AA5E5843-5A60-793A-E46B-D1B65FAABA4B}"/>
              </a:ext>
            </a:extLst>
          </p:cNvPr>
          <p:cNvGrpSpPr/>
          <p:nvPr/>
        </p:nvGrpSpPr>
        <p:grpSpPr>
          <a:xfrm>
            <a:off x="88718" y="3290319"/>
            <a:ext cx="7344816" cy="1524934"/>
            <a:chOff x="232442" y="3433792"/>
            <a:chExt cx="8299707" cy="1524934"/>
          </a:xfrm>
        </p:grpSpPr>
        <p:cxnSp>
          <p:nvCxnSpPr>
            <p:cNvPr id="26" name="Rak pilkoppling 25">
              <a:extLst>
                <a:ext uri="{FF2B5EF4-FFF2-40B4-BE49-F238E27FC236}">
                  <a16:creationId xmlns:a16="http://schemas.microsoft.com/office/drawing/2014/main" id="{69CA3852-7066-841A-5DEF-754861854D27}"/>
                </a:ext>
              </a:extLst>
            </p:cNvPr>
            <p:cNvCxnSpPr/>
            <p:nvPr/>
          </p:nvCxnSpPr>
          <p:spPr>
            <a:xfrm>
              <a:off x="899592" y="4227934"/>
              <a:ext cx="734481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Rak koppling 26">
              <a:extLst>
                <a:ext uri="{FF2B5EF4-FFF2-40B4-BE49-F238E27FC236}">
                  <a16:creationId xmlns:a16="http://schemas.microsoft.com/office/drawing/2014/main" id="{51B8C4AB-C1F5-7247-3A91-46B7A4D8100C}"/>
                </a:ext>
              </a:extLst>
            </p:cNvPr>
            <p:cNvCxnSpPr/>
            <p:nvPr/>
          </p:nvCxnSpPr>
          <p:spPr>
            <a:xfrm>
              <a:off x="4427984" y="4119922"/>
              <a:ext cx="0" cy="21602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Rak koppling 27">
              <a:extLst>
                <a:ext uri="{FF2B5EF4-FFF2-40B4-BE49-F238E27FC236}">
                  <a16:creationId xmlns:a16="http://schemas.microsoft.com/office/drawing/2014/main" id="{21440F18-CD67-2421-8B80-B92D8B05C026}"/>
                </a:ext>
              </a:extLst>
            </p:cNvPr>
            <p:cNvCxnSpPr/>
            <p:nvPr/>
          </p:nvCxnSpPr>
          <p:spPr>
            <a:xfrm>
              <a:off x="1022377" y="4119922"/>
              <a:ext cx="0" cy="21602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Rak koppling 28">
              <a:extLst>
                <a:ext uri="{FF2B5EF4-FFF2-40B4-BE49-F238E27FC236}">
                  <a16:creationId xmlns:a16="http://schemas.microsoft.com/office/drawing/2014/main" id="{A4C6FA46-D279-1376-7860-BAEAC5219DDB}"/>
                </a:ext>
              </a:extLst>
            </p:cNvPr>
            <p:cNvCxnSpPr/>
            <p:nvPr/>
          </p:nvCxnSpPr>
          <p:spPr>
            <a:xfrm>
              <a:off x="7740352" y="4107299"/>
              <a:ext cx="0" cy="21602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0" name="textruta 29">
              <a:extLst>
                <a:ext uri="{FF2B5EF4-FFF2-40B4-BE49-F238E27FC236}">
                  <a16:creationId xmlns:a16="http://schemas.microsoft.com/office/drawing/2014/main" id="{5F28753C-A014-431F-8825-3B96678BC336}"/>
                </a:ext>
              </a:extLst>
            </p:cNvPr>
            <p:cNvSpPr txBox="1"/>
            <p:nvPr/>
          </p:nvSpPr>
          <p:spPr>
            <a:xfrm>
              <a:off x="232442" y="4312395"/>
              <a:ext cx="1583594" cy="646331"/>
            </a:xfrm>
            <a:prstGeom prst="rect">
              <a:avLst/>
            </a:prstGeom>
            <a:noFill/>
          </p:spPr>
          <p:txBody>
            <a:bodyPr wrap="square" rtlCol="0">
              <a:spAutoFit/>
            </a:bodyPr>
            <a:lstStyle/>
            <a:p>
              <a:pPr algn="ctr"/>
              <a:r>
                <a:rPr lang="sv-SE" dirty="0"/>
                <a:t>Årsskiftet 23/24</a:t>
              </a:r>
            </a:p>
          </p:txBody>
        </p:sp>
        <p:sp>
          <p:nvSpPr>
            <p:cNvPr id="31" name="textruta 30">
              <a:extLst>
                <a:ext uri="{FF2B5EF4-FFF2-40B4-BE49-F238E27FC236}">
                  <a16:creationId xmlns:a16="http://schemas.microsoft.com/office/drawing/2014/main" id="{CB0A6BFD-5DA9-7CB9-3816-8D0494F61A0D}"/>
                </a:ext>
              </a:extLst>
            </p:cNvPr>
            <p:cNvSpPr txBox="1"/>
            <p:nvPr/>
          </p:nvSpPr>
          <p:spPr>
            <a:xfrm>
              <a:off x="6948555" y="4312394"/>
              <a:ext cx="1583594" cy="646331"/>
            </a:xfrm>
            <a:prstGeom prst="rect">
              <a:avLst/>
            </a:prstGeom>
            <a:noFill/>
          </p:spPr>
          <p:txBody>
            <a:bodyPr wrap="square" rtlCol="0">
              <a:spAutoFit/>
            </a:bodyPr>
            <a:lstStyle/>
            <a:p>
              <a:pPr algn="ctr"/>
              <a:r>
                <a:rPr lang="sv-SE" dirty="0"/>
                <a:t>Årsskiftet 24/25</a:t>
              </a:r>
            </a:p>
          </p:txBody>
        </p:sp>
        <p:sp>
          <p:nvSpPr>
            <p:cNvPr id="32" name="Femhörning 9">
              <a:extLst>
                <a:ext uri="{FF2B5EF4-FFF2-40B4-BE49-F238E27FC236}">
                  <a16:creationId xmlns:a16="http://schemas.microsoft.com/office/drawing/2014/main" id="{F0246720-8077-4572-556C-60CB14A6DE78}"/>
                </a:ext>
                <a:ext uri="{C183D7F6-B498-43B3-948B-1728B52AA6E4}">
                  <adec:decorative xmlns:adec="http://schemas.microsoft.com/office/drawing/2017/decorative" val="1"/>
                </a:ext>
              </a:extLst>
            </p:cNvPr>
            <p:cNvSpPr/>
            <p:nvPr/>
          </p:nvSpPr>
          <p:spPr>
            <a:xfrm>
              <a:off x="4283968" y="3433792"/>
              <a:ext cx="3600399" cy="540000"/>
            </a:xfrm>
            <a:prstGeom prst="homePlate">
              <a:avLst/>
            </a:prstGeom>
            <a:solidFill>
              <a:srgbClr val="E2EEF5"/>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sv-SE" sz="1400" b="1" dirty="0">
                  <a:solidFill>
                    <a:schemeClr val="tx1"/>
                  </a:solidFill>
                </a:rPr>
                <a:t>Certifiering av byggprojekteringsföretag</a:t>
              </a:r>
            </a:p>
          </p:txBody>
        </p:sp>
        <p:sp>
          <p:nvSpPr>
            <p:cNvPr id="33" name="Femhörning 8">
              <a:extLst>
                <a:ext uri="{FF2B5EF4-FFF2-40B4-BE49-F238E27FC236}">
                  <a16:creationId xmlns:a16="http://schemas.microsoft.com/office/drawing/2014/main" id="{0C4A895C-404A-ACBF-9058-DCC2A5123867}"/>
                </a:ext>
                <a:ext uri="{C183D7F6-B498-43B3-948B-1728B52AA6E4}">
                  <adec:decorative xmlns:adec="http://schemas.microsoft.com/office/drawing/2017/decorative" val="1"/>
                </a:ext>
              </a:extLst>
            </p:cNvPr>
            <p:cNvSpPr/>
            <p:nvPr/>
          </p:nvSpPr>
          <p:spPr>
            <a:xfrm>
              <a:off x="1007619" y="3433792"/>
              <a:ext cx="3564379" cy="540000"/>
            </a:xfrm>
            <a:prstGeom prst="homePlate">
              <a:avLst/>
            </a:prstGeom>
            <a:solidFill>
              <a:srgbClr val="C10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t>Ackreditering av </a:t>
              </a:r>
            </a:p>
            <a:p>
              <a:pPr algn="ctr"/>
              <a:r>
                <a:rPr lang="sv-SE" sz="1400" b="1" dirty="0"/>
                <a:t>certifieringsorgan</a:t>
              </a:r>
            </a:p>
          </p:txBody>
        </p:sp>
      </p:grpSp>
      <p:sp>
        <p:nvSpPr>
          <p:cNvPr id="3" name="textruta 2">
            <a:extLst>
              <a:ext uri="{FF2B5EF4-FFF2-40B4-BE49-F238E27FC236}">
                <a16:creationId xmlns:a16="http://schemas.microsoft.com/office/drawing/2014/main" id="{2DB4F1DD-7FFF-9F85-CB54-CEA4D382BC92}"/>
              </a:ext>
            </a:extLst>
          </p:cNvPr>
          <p:cNvSpPr txBox="1"/>
          <p:nvPr/>
        </p:nvSpPr>
        <p:spPr>
          <a:xfrm>
            <a:off x="7261293" y="3021835"/>
            <a:ext cx="1107997" cy="646331"/>
          </a:xfrm>
          <a:prstGeom prst="rect">
            <a:avLst/>
          </a:prstGeom>
          <a:noFill/>
        </p:spPr>
        <p:txBody>
          <a:bodyPr wrap="none" rtlCol="0">
            <a:spAutoFit/>
          </a:bodyPr>
          <a:lstStyle/>
          <a:p>
            <a:pPr algn="ctr"/>
            <a:r>
              <a:rPr lang="sv-SE" b="1" dirty="0"/>
              <a:t>Absolut </a:t>
            </a:r>
          </a:p>
          <a:p>
            <a:pPr algn="ctr"/>
            <a:r>
              <a:rPr lang="sv-SE" b="1" dirty="0"/>
              <a:t>tidigast</a:t>
            </a:r>
          </a:p>
        </p:txBody>
      </p:sp>
      <p:sp>
        <p:nvSpPr>
          <p:cNvPr id="4" name="Frihandsfigur: Form 3">
            <a:extLst>
              <a:ext uri="{FF2B5EF4-FFF2-40B4-BE49-F238E27FC236}">
                <a16:creationId xmlns:a16="http://schemas.microsoft.com/office/drawing/2014/main" id="{389874D8-BB01-9DD1-2371-7BC9F5FF5264}"/>
              </a:ext>
            </a:extLst>
          </p:cNvPr>
          <p:cNvSpPr/>
          <p:nvPr/>
        </p:nvSpPr>
        <p:spPr>
          <a:xfrm rot="216915">
            <a:off x="6804566" y="3381961"/>
            <a:ext cx="530383" cy="660730"/>
          </a:xfrm>
          <a:custGeom>
            <a:avLst/>
            <a:gdLst>
              <a:gd name="connsiteX0" fmla="*/ 453710 w 569512"/>
              <a:gd name="connsiteY0" fmla="*/ 0 h 698015"/>
              <a:gd name="connsiteX1" fmla="*/ 265246 w 569512"/>
              <a:gd name="connsiteY1" fmla="*/ 286186 h 698015"/>
              <a:gd name="connsiteX2" fmla="*/ 565393 w 569512"/>
              <a:gd name="connsiteY2" fmla="*/ 209405 h 698015"/>
              <a:gd name="connsiteX3" fmla="*/ 0 w 569512"/>
              <a:gd name="connsiteY3" fmla="*/ 698015 h 698015"/>
              <a:gd name="connsiteX0" fmla="*/ 627313 w 627313"/>
              <a:gd name="connsiteY0" fmla="*/ 0 h 927204"/>
              <a:gd name="connsiteX1" fmla="*/ 265246 w 627313"/>
              <a:gd name="connsiteY1" fmla="*/ 515375 h 927204"/>
              <a:gd name="connsiteX2" fmla="*/ 565393 w 627313"/>
              <a:gd name="connsiteY2" fmla="*/ 438594 h 927204"/>
              <a:gd name="connsiteX3" fmla="*/ 0 w 627313"/>
              <a:gd name="connsiteY3" fmla="*/ 927204 h 927204"/>
              <a:gd name="connsiteX0" fmla="*/ 615235 w 615235"/>
              <a:gd name="connsiteY0" fmla="*/ 0 h 854032"/>
              <a:gd name="connsiteX1" fmla="*/ 265246 w 615235"/>
              <a:gd name="connsiteY1" fmla="*/ 442203 h 854032"/>
              <a:gd name="connsiteX2" fmla="*/ 565393 w 615235"/>
              <a:gd name="connsiteY2" fmla="*/ 365422 h 854032"/>
              <a:gd name="connsiteX3" fmla="*/ 0 w 615235"/>
              <a:gd name="connsiteY3" fmla="*/ 854032 h 854032"/>
            </a:gdLst>
            <a:ahLst/>
            <a:cxnLst>
              <a:cxn ang="0">
                <a:pos x="connsiteX0" y="connsiteY0"/>
              </a:cxn>
              <a:cxn ang="0">
                <a:pos x="connsiteX1" y="connsiteY1"/>
              </a:cxn>
              <a:cxn ang="0">
                <a:pos x="connsiteX2" y="connsiteY2"/>
              </a:cxn>
              <a:cxn ang="0">
                <a:pos x="connsiteX3" y="connsiteY3"/>
              </a:cxn>
            </a:cxnLst>
            <a:rect l="l" t="t" r="r" b="b"/>
            <a:pathLst>
              <a:path w="615235" h="854032">
                <a:moveTo>
                  <a:pt x="615235" y="0"/>
                </a:moveTo>
                <a:cubicBezTo>
                  <a:pt x="511696" y="125642"/>
                  <a:pt x="273553" y="381299"/>
                  <a:pt x="265246" y="442203"/>
                </a:cubicBezTo>
                <a:cubicBezTo>
                  <a:pt x="256939" y="503107"/>
                  <a:pt x="609601" y="296784"/>
                  <a:pt x="565393" y="365422"/>
                </a:cubicBezTo>
                <a:cubicBezTo>
                  <a:pt x="521185" y="434060"/>
                  <a:pt x="260592" y="644046"/>
                  <a:pt x="0" y="854032"/>
                </a:cubicBezTo>
              </a:path>
            </a:pathLst>
          </a:custGeom>
          <a:noFill/>
          <a:ln w="5715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87625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73390F-E661-83F8-C397-081409CEEE3A}"/>
              </a:ext>
            </a:extLst>
          </p:cNvPr>
          <p:cNvSpPr>
            <a:spLocks noGrp="1"/>
          </p:cNvSpPr>
          <p:nvPr>
            <p:ph type="title"/>
          </p:nvPr>
        </p:nvSpPr>
        <p:spPr/>
        <p:txBody>
          <a:bodyPr/>
          <a:lstStyle/>
          <a:p>
            <a:r>
              <a:rPr lang="sv-SE" dirty="0"/>
              <a:t>Vi finns på webben</a:t>
            </a:r>
          </a:p>
        </p:txBody>
      </p:sp>
      <p:sp>
        <p:nvSpPr>
          <p:cNvPr id="3" name="Platshållare för innehåll 2">
            <a:extLst>
              <a:ext uri="{FF2B5EF4-FFF2-40B4-BE49-F238E27FC236}">
                <a16:creationId xmlns:a16="http://schemas.microsoft.com/office/drawing/2014/main" id="{4A048FA8-25E9-D79A-1964-7BBE2EF2B34D}"/>
              </a:ext>
            </a:extLst>
          </p:cNvPr>
          <p:cNvSpPr>
            <a:spLocks noGrp="1"/>
          </p:cNvSpPr>
          <p:nvPr>
            <p:ph idx="1"/>
          </p:nvPr>
        </p:nvSpPr>
        <p:spPr>
          <a:xfrm>
            <a:off x="468000" y="1215000"/>
            <a:ext cx="3959984" cy="3375000"/>
          </a:xfrm>
        </p:spPr>
        <p:txBody>
          <a:bodyPr/>
          <a:lstStyle/>
          <a:p>
            <a:pPr marL="342900" indent="-342900">
              <a:buFont typeface="Arial" panose="020B0604020202020204" pitchFamily="34" charset="0"/>
              <a:buChar char="•"/>
            </a:pPr>
            <a:r>
              <a:rPr lang="sv-SE" dirty="0"/>
              <a:t>Projektet</a:t>
            </a:r>
          </a:p>
          <a:p>
            <a:pPr marL="1058863" lvl="1" indent="-342900"/>
            <a:r>
              <a:rPr lang="sv-SE" dirty="0"/>
              <a:t>Byggande/ uppdrag</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PBL kunskapsbanken</a:t>
            </a:r>
          </a:p>
          <a:p>
            <a:pPr marL="1058863" lvl="1" indent="-342900"/>
            <a:r>
              <a:rPr lang="sv-SE" dirty="0"/>
              <a:t>Lov &amp; byggprocessen/ Byggprocessen</a:t>
            </a:r>
          </a:p>
        </p:txBody>
      </p:sp>
      <p:pic>
        <p:nvPicPr>
          <p:cNvPr id="5" name="Bildobjekt 4">
            <a:extLst>
              <a:ext uri="{FF2B5EF4-FFF2-40B4-BE49-F238E27FC236}">
                <a16:creationId xmlns:a16="http://schemas.microsoft.com/office/drawing/2014/main" id="{4069AA99-3577-49F4-DA1C-99B9F6D19661}"/>
              </a:ext>
            </a:extLst>
          </p:cNvPr>
          <p:cNvPicPr>
            <a:picLocks noChangeAspect="1"/>
          </p:cNvPicPr>
          <p:nvPr/>
        </p:nvPicPr>
        <p:blipFill>
          <a:blip r:embed="rId2"/>
          <a:stretch>
            <a:fillRect/>
          </a:stretch>
        </p:blipFill>
        <p:spPr>
          <a:xfrm rot="19604331">
            <a:off x="5407259" y="2507390"/>
            <a:ext cx="3027882" cy="1707654"/>
          </a:xfrm>
          <a:prstGeom prst="rect">
            <a:avLst/>
          </a:prstGeom>
          <a:ln>
            <a:noFill/>
          </a:ln>
          <a:effectLst>
            <a:outerShdw blurRad="190500" algn="tl" rotWithShape="0">
              <a:srgbClr val="000000">
                <a:alpha val="70000"/>
              </a:srgbClr>
            </a:outerShdw>
          </a:effectLst>
        </p:spPr>
      </p:pic>
      <p:pic>
        <p:nvPicPr>
          <p:cNvPr id="7" name="Bildobjekt 6">
            <a:extLst>
              <a:ext uri="{FF2B5EF4-FFF2-40B4-BE49-F238E27FC236}">
                <a16:creationId xmlns:a16="http://schemas.microsoft.com/office/drawing/2014/main" id="{71E336FD-D1EC-C27F-7DB9-DC2891C4807A}"/>
              </a:ext>
            </a:extLst>
          </p:cNvPr>
          <p:cNvPicPr>
            <a:picLocks noChangeAspect="1"/>
          </p:cNvPicPr>
          <p:nvPr/>
        </p:nvPicPr>
        <p:blipFill>
          <a:blip r:embed="rId3"/>
          <a:stretch>
            <a:fillRect/>
          </a:stretch>
        </p:blipFill>
        <p:spPr>
          <a:xfrm rot="1009399">
            <a:off x="5611412" y="853826"/>
            <a:ext cx="3033176" cy="17076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32618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108B7C-2514-4586-A32B-D1D2BEF479D5}"/>
              </a:ext>
            </a:extLst>
          </p:cNvPr>
          <p:cNvSpPr>
            <a:spLocks noGrp="1"/>
          </p:cNvSpPr>
          <p:nvPr>
            <p:ph type="title"/>
          </p:nvPr>
        </p:nvSpPr>
        <p:spPr>
          <a:xfrm>
            <a:off x="467544" y="546965"/>
            <a:ext cx="6660000" cy="810000"/>
          </a:xfrm>
        </p:spPr>
        <p:txBody>
          <a:bodyPr>
            <a:normAutofit fontScale="90000"/>
          </a:bodyPr>
          <a:lstStyle/>
          <a:p>
            <a:r>
              <a:rPr lang="sv-SE" dirty="0"/>
              <a:t>Två skäl till nya energiregler, </a:t>
            </a:r>
            <a:br>
              <a:rPr lang="sv-SE" dirty="0"/>
            </a:br>
            <a:r>
              <a:rPr lang="sv-SE" dirty="0"/>
              <a:t>ett ikraftträdande</a:t>
            </a:r>
          </a:p>
        </p:txBody>
      </p:sp>
      <p:graphicFrame>
        <p:nvGraphicFramePr>
          <p:cNvPr id="4" name="Platshållare för innehåll 3">
            <a:extLst>
              <a:ext uri="{FF2B5EF4-FFF2-40B4-BE49-F238E27FC236}">
                <a16:creationId xmlns:a16="http://schemas.microsoft.com/office/drawing/2014/main" id="{450EB27D-CD5C-486C-9B24-53780D54055B}"/>
              </a:ext>
            </a:extLst>
          </p:cNvPr>
          <p:cNvGraphicFramePr>
            <a:graphicFrameLocks noGrp="1"/>
          </p:cNvGraphicFramePr>
          <p:nvPr>
            <p:ph idx="1"/>
          </p:nvPr>
        </p:nvGraphicFramePr>
        <p:xfrm>
          <a:off x="-36512" y="1356965"/>
          <a:ext cx="8424168" cy="3375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2214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98E06F-6C98-17E4-49CC-3D1703C7DAC6}"/>
              </a:ext>
            </a:extLst>
          </p:cNvPr>
          <p:cNvSpPr>
            <a:spLocks noGrp="1"/>
          </p:cNvSpPr>
          <p:nvPr>
            <p:ph type="title"/>
          </p:nvPr>
        </p:nvSpPr>
        <p:spPr/>
        <p:txBody>
          <a:bodyPr/>
          <a:lstStyle/>
          <a:p>
            <a:r>
              <a:rPr lang="sv-SE" dirty="0"/>
              <a:t>Slutförda uppdrag </a:t>
            </a:r>
          </a:p>
        </p:txBody>
      </p:sp>
      <p:sp>
        <p:nvSpPr>
          <p:cNvPr id="3" name="Platshållare för innehåll 2">
            <a:extLst>
              <a:ext uri="{FF2B5EF4-FFF2-40B4-BE49-F238E27FC236}">
                <a16:creationId xmlns:a16="http://schemas.microsoft.com/office/drawing/2014/main" id="{30A6E3B5-4097-87F8-61EC-10D53BCE699B}"/>
              </a:ext>
            </a:extLst>
          </p:cNvPr>
          <p:cNvSpPr>
            <a:spLocks noGrp="1"/>
          </p:cNvSpPr>
          <p:nvPr>
            <p:ph idx="1"/>
          </p:nvPr>
        </p:nvSpPr>
        <p:spPr/>
        <p:txBody>
          <a:bodyPr>
            <a:normAutofit fontScale="40000" lnSpcReduction="20000"/>
          </a:bodyPr>
          <a:lstStyle/>
          <a:p>
            <a:pPr marL="342900" indent="-342900">
              <a:buFont typeface="Arial" panose="020B0604020202020204" pitchFamily="34" charset="0"/>
              <a:buChar char="•"/>
            </a:pPr>
            <a:r>
              <a:rPr lang="sv-SE" dirty="0"/>
              <a:t>Nordiskt harmoniseringsarbete, dnr 215/2020</a:t>
            </a:r>
          </a:p>
          <a:p>
            <a:pPr marL="342900" indent="-342900">
              <a:buFont typeface="Arial" panose="020B0604020202020204" pitchFamily="34" charset="0"/>
              <a:buChar char="•"/>
            </a:pPr>
            <a:r>
              <a:rPr lang="sv-SE" dirty="0"/>
              <a:t>Uppdrag att vidta åtgärder för att underlätta införandet av krav på en klimatdeklaration vid uppförande av byggnader, dnr 1426/2020</a:t>
            </a:r>
          </a:p>
          <a:p>
            <a:pPr marL="342900" indent="-342900">
              <a:buFont typeface="Arial" panose="020B0604020202020204" pitchFamily="34" charset="0"/>
              <a:buChar char="•"/>
            </a:pPr>
            <a:r>
              <a:rPr lang="sv-SE" dirty="0"/>
              <a:t>Uppdrag utreda ansvaret för att åtgärda enkelt avhjälpta hinder mot tillgänglighet, dnr 5549/2020</a:t>
            </a:r>
          </a:p>
          <a:p>
            <a:pPr marL="342900" indent="-342900">
              <a:buFont typeface="Arial" panose="020B0604020202020204" pitchFamily="34" charset="0"/>
              <a:buChar char="•"/>
            </a:pPr>
            <a:r>
              <a:rPr lang="sv-SE" dirty="0"/>
              <a:t>Uppdrag att utreda förutsättningarna för omvandling av lokaler till bostäder, dnr 5888/2020</a:t>
            </a:r>
          </a:p>
          <a:p>
            <a:pPr marL="342900" indent="-342900">
              <a:buFont typeface="Arial" panose="020B0604020202020204" pitchFamily="34" charset="0"/>
              <a:buChar char="•"/>
            </a:pPr>
            <a:r>
              <a:rPr lang="sv-SE" dirty="0"/>
              <a:t>Uppdrag att utreda ombyggnadsbegreppet i plan- och bygglagen, dnr 809/2021</a:t>
            </a:r>
          </a:p>
          <a:p>
            <a:pPr marL="342900" indent="-342900">
              <a:buFont typeface="Arial" panose="020B0604020202020204" pitchFamily="34" charset="0"/>
              <a:buChar char="•"/>
            </a:pPr>
            <a:r>
              <a:rPr lang="sv-SE" dirty="0"/>
              <a:t>Uppdrag om lösningar som främjar en enhetlig tillämpning av plan- och bygglagen i en digital miljö, ”Digitaliseringsuppdraget, dnr 967/2021</a:t>
            </a:r>
          </a:p>
          <a:p>
            <a:pPr marL="342900" indent="-342900">
              <a:buFont typeface="Arial" panose="020B0604020202020204" pitchFamily="34" charset="0"/>
              <a:buChar char="•"/>
            </a:pPr>
            <a:r>
              <a:rPr lang="sv-SE" dirty="0"/>
              <a:t>Uppdrag till Boverket och Upphandlingsmyndigheten att främja sociala hänsyn vid upphandling inom bygg- och anläggningssektorn, dnr 4658/2021</a:t>
            </a:r>
          </a:p>
          <a:p>
            <a:pPr marL="342900" indent="-342900">
              <a:buFont typeface="Arial" panose="020B0604020202020204" pitchFamily="34" charset="0"/>
              <a:buChar char="•"/>
            </a:pPr>
            <a:r>
              <a:rPr lang="sv-SE" dirty="0"/>
              <a:t>Uppdrag att inrätta och förvalta ett informationscentrum för hållbart byggande, dnr 4739/2021</a:t>
            </a:r>
          </a:p>
          <a:p>
            <a:pPr marL="342900" indent="-342900">
              <a:buFont typeface="Arial" panose="020B0604020202020204" pitchFamily="34" charset="0"/>
              <a:buChar char="•"/>
            </a:pPr>
            <a:r>
              <a:rPr lang="sv-SE" dirty="0"/>
              <a:t>Uppdrag till Boverket om vägledning för planläggning enligt plan- och bygglagen (2010:900) intill transportleder för farligt gods, 4207/2022</a:t>
            </a:r>
          </a:p>
          <a:p>
            <a:pPr marL="342900" indent="-342900">
              <a:buFont typeface="Arial" panose="020B0604020202020204" pitchFamily="34" charset="0"/>
              <a:buChar char="•"/>
            </a:pPr>
            <a:r>
              <a:rPr lang="sv-SE" dirty="0"/>
              <a:t>Uppdrag om fler lösningar som främjar en enhetlig tillämpning av plan- och bygglagen (2010:900) i en digital miljö, dnr 3010/2022</a:t>
            </a:r>
          </a:p>
          <a:p>
            <a:pPr marL="342900" indent="-342900">
              <a:buFont typeface="Arial" panose="020B0604020202020204" pitchFamily="34" charset="0"/>
              <a:buChar char="•"/>
            </a:pPr>
            <a:r>
              <a:rPr lang="sv-SE" dirty="0"/>
              <a:t>Uppdrag att utreda behovet av nya definitioner i plan- och byggregelverket, dnr 3974/2022</a:t>
            </a:r>
          </a:p>
          <a:p>
            <a:pPr marL="342900" indent="-342900">
              <a:buFont typeface="Arial" panose="020B0604020202020204" pitchFamily="34" charset="0"/>
              <a:buChar char="•"/>
            </a:pPr>
            <a:r>
              <a:rPr lang="sv-SE" dirty="0"/>
              <a:t>Uppdrag till Boverket att motverka arbetslivskriminalitet, fel, brister och skador inom byggsektorn, dnr 4275/2022</a:t>
            </a:r>
          </a:p>
          <a:p>
            <a:pPr marL="342900" indent="-342900">
              <a:buFont typeface="Arial" panose="020B0604020202020204" pitchFamily="34" charset="0"/>
              <a:buChar char="•"/>
            </a:pPr>
            <a:r>
              <a:rPr lang="sv-SE" dirty="0"/>
              <a:t>Uppdrag att genomföra en kontrollstation av reglerna för byggnaders energiprestanda, dnr 5227/2022</a:t>
            </a:r>
          </a:p>
          <a:p>
            <a:pPr marL="342900" indent="-342900">
              <a:buFont typeface="Arial" panose="020B0604020202020204" pitchFamily="34" charset="0"/>
              <a:buChar char="•"/>
            </a:pPr>
            <a:r>
              <a:rPr lang="sv-SE" dirty="0"/>
              <a:t>Uppdrag att utreda behovet av undantag från energireglerna för timmerhus, dnr 7610/2022</a:t>
            </a:r>
          </a:p>
          <a:p>
            <a:pPr marL="342900" indent="-342900">
              <a:buFont typeface="Arial" panose="020B0604020202020204" pitchFamily="34" charset="0"/>
              <a:buChar char="•"/>
            </a:pPr>
            <a:r>
              <a:rPr lang="sv-SE" dirty="0"/>
              <a:t>Uppdrag redovisning av tillämpning av plan- och bygglagstiftningen, dnr 102/2022</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p:txBody>
      </p:sp>
    </p:spTree>
    <p:extLst>
      <p:ext uri="{BB962C8B-B14F-4D97-AF65-F5344CB8AC3E}">
        <p14:creationId xmlns:p14="http://schemas.microsoft.com/office/powerpoint/2010/main" val="437131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94E05A-087F-55D8-12CE-EF7ABC94A031}"/>
              </a:ext>
            </a:extLst>
          </p:cNvPr>
          <p:cNvSpPr>
            <a:spLocks noGrp="1"/>
          </p:cNvSpPr>
          <p:nvPr>
            <p:ph type="title"/>
          </p:nvPr>
        </p:nvSpPr>
        <p:spPr/>
        <p:txBody>
          <a:bodyPr/>
          <a:lstStyle/>
          <a:p>
            <a:r>
              <a:rPr lang="sv-SE" dirty="0"/>
              <a:t>Pågående uppdrag</a:t>
            </a:r>
          </a:p>
        </p:txBody>
      </p:sp>
      <p:sp>
        <p:nvSpPr>
          <p:cNvPr id="3" name="Platshållare för innehåll 2">
            <a:extLst>
              <a:ext uri="{FF2B5EF4-FFF2-40B4-BE49-F238E27FC236}">
                <a16:creationId xmlns:a16="http://schemas.microsoft.com/office/drawing/2014/main" id="{BD4CBC77-28EE-C143-4317-046C05043021}"/>
              </a:ext>
            </a:extLst>
          </p:cNvPr>
          <p:cNvSpPr>
            <a:spLocks noGrp="1"/>
          </p:cNvSpPr>
          <p:nvPr>
            <p:ph idx="1"/>
          </p:nvPr>
        </p:nvSpPr>
        <p:spPr/>
        <p:txBody>
          <a:bodyPr>
            <a:normAutofit fontScale="55000" lnSpcReduction="20000"/>
          </a:bodyPr>
          <a:lstStyle/>
          <a:p>
            <a:pPr marL="342900" indent="-342900">
              <a:buFont typeface="Arial" panose="020B0604020202020204" pitchFamily="34" charset="0"/>
              <a:buChar char="•"/>
            </a:pPr>
            <a:r>
              <a:rPr lang="sv-SE" dirty="0"/>
              <a:t>Uppdrag till Boverket att förbereda Sveriges arbete med revidering av EU:s byggproduktförordning och Sveriges arbete med CPR </a:t>
            </a:r>
            <a:r>
              <a:rPr lang="sv-SE" dirty="0" err="1"/>
              <a:t>Acquis</a:t>
            </a:r>
            <a:r>
              <a:rPr lang="sv-SE" dirty="0"/>
              <a:t>, dnr 3624/2021 (</a:t>
            </a:r>
            <a:r>
              <a:rPr lang="sv-SE" dirty="0" err="1"/>
              <a:t>slutredovisn</a:t>
            </a:r>
            <a:r>
              <a:rPr lang="sv-SE" dirty="0"/>
              <a:t>. i ÅR -23)</a:t>
            </a:r>
          </a:p>
          <a:p>
            <a:pPr marL="342900" indent="-342900">
              <a:buFont typeface="Arial" panose="020B0604020202020204" pitchFamily="34" charset="0"/>
              <a:buChar char="•"/>
            </a:pPr>
            <a:r>
              <a:rPr lang="sv-SE" dirty="0"/>
              <a:t>Uppdrag att utveckla arbetet med omställning till en cirkulär ekonomi i byggsektorn, dnr 1143/2022 (</a:t>
            </a:r>
            <a:r>
              <a:rPr lang="sv-SE" dirty="0" err="1"/>
              <a:t>slutredovisn</a:t>
            </a:r>
            <a:r>
              <a:rPr lang="sv-SE" dirty="0"/>
              <a:t>. 20 dec -24)</a:t>
            </a:r>
          </a:p>
          <a:p>
            <a:pPr marL="342900" indent="-342900">
              <a:buFont typeface="Arial" panose="020B0604020202020204" pitchFamily="34" charset="0"/>
              <a:buChar char="•"/>
            </a:pPr>
            <a:r>
              <a:rPr lang="sv-SE" dirty="0"/>
              <a:t>Uppdrag till Boverket att lämna förslag på hur införandet av gränsvärden för byggnaders klimatpåverkan kan påskyndas och hur tillämpningen av klimatdeklarationer kan utvidgas, dnr 1549/2022 (</a:t>
            </a:r>
            <a:r>
              <a:rPr lang="sv-SE" dirty="0" err="1"/>
              <a:t>slutredovisn</a:t>
            </a:r>
            <a:r>
              <a:rPr lang="sv-SE" dirty="0"/>
              <a:t>. 15 maj-23)</a:t>
            </a:r>
          </a:p>
          <a:p>
            <a:pPr marL="342900" indent="-342900">
              <a:buFont typeface="Arial" panose="020B0604020202020204" pitchFamily="34" charset="0"/>
              <a:buChar char="•"/>
            </a:pPr>
            <a:r>
              <a:rPr lang="sv-SE" dirty="0"/>
              <a:t>Uppdrag till Boverket om totalförsvarets intressen vid prövning enligt plan- och bygglagen, dnr 3975/2022 (</a:t>
            </a:r>
            <a:r>
              <a:rPr lang="sv-SE" dirty="0" err="1"/>
              <a:t>slutredovisn</a:t>
            </a:r>
            <a:r>
              <a:rPr lang="sv-SE" dirty="0"/>
              <a:t>. 25 maj -23)</a:t>
            </a:r>
          </a:p>
          <a:p>
            <a:pPr marL="342900" indent="-342900">
              <a:buFont typeface="Arial" panose="020B0604020202020204" pitchFamily="34" charset="0"/>
              <a:buChar char="•"/>
            </a:pPr>
            <a:r>
              <a:rPr lang="sv-SE" dirty="0"/>
              <a:t>Uppdrag till Boverket om vägledning för planläggning enligt plan- och bygglagen (2010:900) intill transportleder för farligt gods, dnr 4207/2022 (slutredovisning 31 maj-23)</a:t>
            </a:r>
          </a:p>
          <a:p>
            <a:pPr marL="342900" indent="-342900">
              <a:buFont typeface="Arial" panose="020B0604020202020204" pitchFamily="34" charset="0"/>
              <a:buChar char="•"/>
            </a:pPr>
            <a:r>
              <a:rPr lang="sv-SE" dirty="0"/>
              <a:t>Utvärdering av systemet med avgiftsreduktion, dnr 7611/2022 (</a:t>
            </a:r>
            <a:r>
              <a:rPr lang="sv-SE" dirty="0" err="1"/>
              <a:t>slutredovisn</a:t>
            </a:r>
            <a:r>
              <a:rPr lang="sv-SE" dirty="0"/>
              <a:t>. april -24)</a:t>
            </a:r>
          </a:p>
          <a:p>
            <a:pPr marL="342900" indent="-342900">
              <a:buFont typeface="Arial" panose="020B0604020202020204" pitchFamily="34" charset="0"/>
              <a:buChar char="•"/>
            </a:pPr>
            <a:r>
              <a:rPr lang="sv-SE" dirty="0"/>
              <a:t>Vägledning om elnät vid planering, dnr 7608/2022 (</a:t>
            </a:r>
            <a:r>
              <a:rPr lang="sv-SE" dirty="0" err="1"/>
              <a:t>slutredovisn</a:t>
            </a:r>
            <a:r>
              <a:rPr lang="sv-SE" dirty="0"/>
              <a:t>. 15 dec -23)</a:t>
            </a:r>
          </a:p>
          <a:p>
            <a:pPr marL="342900" indent="-342900">
              <a:buFont typeface="Arial" panose="020B0604020202020204" pitchFamily="34" charset="0"/>
              <a:buChar char="•"/>
            </a:pPr>
            <a:r>
              <a:rPr lang="sv-SE" dirty="0"/>
              <a:t>Nordic Bauhaus, dnr 1256/2023</a:t>
            </a:r>
          </a:p>
          <a:p>
            <a:pPr marL="342900" indent="-342900">
              <a:buFont typeface="Arial" panose="020B0604020202020204" pitchFamily="34" charset="0"/>
              <a:buChar char="•"/>
            </a:pPr>
            <a:r>
              <a:rPr lang="sv-SE" dirty="0"/>
              <a:t>Uppdrag till Boverket att föreslå lättnader på byggkraven för studentbostäder, dnr 1971/2023 (</a:t>
            </a:r>
            <a:r>
              <a:rPr lang="sv-SE" dirty="0" err="1"/>
              <a:t>slutredovisn</a:t>
            </a:r>
            <a:r>
              <a:rPr lang="sv-SE" dirty="0"/>
              <a:t>. 30 april -24)</a:t>
            </a:r>
          </a:p>
          <a:p>
            <a:pPr marL="342900" indent="-342900">
              <a:buFont typeface="Arial" panose="020B0604020202020204" pitchFamily="34" charset="0"/>
              <a:buChar char="•"/>
            </a:pPr>
            <a:r>
              <a:rPr lang="sv-SE" dirty="0"/>
              <a:t>Uppdrag att utveckla arbetet med omställning till en cirkulär ekonomi i byggsektorn, dnr 1143 (</a:t>
            </a:r>
            <a:r>
              <a:rPr lang="sv-SE" dirty="0" err="1"/>
              <a:t>slutredovisn</a:t>
            </a:r>
            <a:r>
              <a:rPr lang="sv-SE" dirty="0"/>
              <a:t>. 20 dec -24)</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p:txBody>
      </p:sp>
    </p:spTree>
    <p:extLst>
      <p:ext uri="{BB962C8B-B14F-4D97-AF65-F5344CB8AC3E}">
        <p14:creationId xmlns:p14="http://schemas.microsoft.com/office/powerpoint/2010/main" val="570888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C453E9-BF06-2798-09B7-FDFDBFA85F58}"/>
              </a:ext>
            </a:extLst>
          </p:cNvPr>
          <p:cNvSpPr>
            <a:spLocks noGrp="1"/>
          </p:cNvSpPr>
          <p:nvPr>
            <p:ph type="title"/>
          </p:nvPr>
        </p:nvSpPr>
        <p:spPr/>
        <p:txBody>
          <a:bodyPr>
            <a:normAutofit/>
          </a:bodyPr>
          <a:lstStyle/>
          <a:p>
            <a:r>
              <a:rPr lang="sv-SE" dirty="0"/>
              <a:t>Pågående regelarbete, </a:t>
            </a:r>
            <a:r>
              <a:rPr lang="sv-SE" dirty="0" err="1"/>
              <a:t>MöBy</a:t>
            </a:r>
            <a:endParaRPr lang="sv-SE" dirty="0"/>
          </a:p>
        </p:txBody>
      </p:sp>
      <p:sp>
        <p:nvSpPr>
          <p:cNvPr id="3" name="Platshållare för innehåll 2">
            <a:extLst>
              <a:ext uri="{FF2B5EF4-FFF2-40B4-BE49-F238E27FC236}">
                <a16:creationId xmlns:a16="http://schemas.microsoft.com/office/drawing/2014/main" id="{84C1EFBF-4E37-36C7-45F3-30FC0AF67ADD}"/>
              </a:ext>
            </a:extLst>
          </p:cNvPr>
          <p:cNvSpPr>
            <a:spLocks noGrp="1"/>
          </p:cNvSpPr>
          <p:nvPr>
            <p:ph idx="1"/>
          </p:nvPr>
        </p:nvSpPr>
        <p:spPr/>
        <p:txBody>
          <a:bodyPr>
            <a:noAutofit/>
          </a:bodyPr>
          <a:lstStyle/>
          <a:p>
            <a:pPr>
              <a:spcAft>
                <a:spcPts val="200"/>
              </a:spcAft>
            </a:pPr>
            <a:r>
              <a:rPr lang="sv-SE" sz="1000" dirty="0"/>
              <a:t>Boverkets förslag till </a:t>
            </a:r>
          </a:p>
          <a:p>
            <a:pPr marL="342900" indent="-342900">
              <a:spcAft>
                <a:spcPts val="200"/>
              </a:spcAft>
              <a:buFont typeface="Arial" panose="020B0604020202020204" pitchFamily="34" charset="0"/>
              <a:buChar char="•"/>
            </a:pPr>
            <a:r>
              <a:rPr lang="sv-SE" sz="1000" dirty="0"/>
              <a:t>föreskrifter med hänsyn till hygien, hälsa och miljö samt med hushållning av vatten och avfall</a:t>
            </a:r>
          </a:p>
          <a:p>
            <a:pPr marL="342900" indent="-342900">
              <a:spcAft>
                <a:spcPts val="200"/>
              </a:spcAft>
              <a:buFont typeface="Arial" panose="020B0604020202020204" pitchFamily="34" charset="0"/>
              <a:buChar char="•"/>
            </a:pPr>
            <a:r>
              <a:rPr lang="sv-SE" sz="1000" dirty="0"/>
              <a:t>föreskrifter om säkerhet vid användning av byggnader</a:t>
            </a:r>
          </a:p>
          <a:p>
            <a:pPr marL="342900" indent="-342900">
              <a:spcAft>
                <a:spcPts val="200"/>
              </a:spcAft>
              <a:buFont typeface="Arial" panose="020B0604020202020204" pitchFamily="34" charset="0"/>
              <a:buChar char="•"/>
            </a:pPr>
            <a:r>
              <a:rPr lang="sv-SE" sz="1000" dirty="0"/>
              <a:t>föreskrifter om bostäders lämplighet för sitt ändamål</a:t>
            </a:r>
          </a:p>
          <a:p>
            <a:pPr marL="342900" indent="-342900">
              <a:spcAft>
                <a:spcPts val="200"/>
              </a:spcAft>
              <a:buFont typeface="Arial" panose="020B0604020202020204" pitchFamily="34" charset="0"/>
              <a:buChar char="•"/>
            </a:pPr>
            <a:r>
              <a:rPr lang="sv-SE" sz="1000" dirty="0"/>
              <a:t>föreskrifter om tillgänglighet och användbarhet för personer med nedsatt rörelse- eller orienteringsförmåga i byggnader</a:t>
            </a:r>
          </a:p>
          <a:p>
            <a:pPr marL="342900" indent="-342900">
              <a:spcAft>
                <a:spcPts val="200"/>
              </a:spcAft>
              <a:buFont typeface="Arial" panose="020B0604020202020204" pitchFamily="34" charset="0"/>
              <a:buChar char="•"/>
            </a:pPr>
            <a:r>
              <a:rPr lang="sv-SE" sz="1000" dirty="0"/>
              <a:t>föreskrifter och allmänna råd om säkerhet i händelse av brand i byggnader</a:t>
            </a:r>
          </a:p>
          <a:p>
            <a:pPr marL="342900" indent="-342900">
              <a:spcAft>
                <a:spcPts val="200"/>
              </a:spcAft>
              <a:buFont typeface="Arial" panose="020B0604020202020204" pitchFamily="34" charset="0"/>
              <a:buChar char="•"/>
            </a:pPr>
            <a:r>
              <a:rPr lang="sv-SE" sz="1000" dirty="0"/>
              <a:t>föreskrifter om tomtkrav m.m.</a:t>
            </a:r>
          </a:p>
          <a:p>
            <a:pPr marL="342900" indent="-342900">
              <a:spcAft>
                <a:spcPts val="200"/>
              </a:spcAft>
              <a:buFont typeface="Arial" panose="020B0604020202020204" pitchFamily="34" charset="0"/>
              <a:buChar char="•"/>
            </a:pPr>
            <a:r>
              <a:rPr lang="sv-SE" sz="1000" dirty="0"/>
              <a:t>föreskrifter om skydd mot buller i byggnader</a:t>
            </a:r>
          </a:p>
          <a:p>
            <a:pPr marL="342900" indent="-342900">
              <a:spcAft>
                <a:spcPts val="200"/>
              </a:spcAft>
              <a:buFont typeface="Arial" panose="020B0604020202020204" pitchFamily="34" charset="0"/>
              <a:buChar char="•"/>
            </a:pPr>
            <a:r>
              <a:rPr lang="sv-SE" sz="1000" dirty="0"/>
              <a:t>föreskrifter och allmänna råd om bärighet, stadga och beständighet i byggnader m.m. samt </a:t>
            </a:r>
            <a:br>
              <a:rPr lang="sv-SE" sz="1000" dirty="0"/>
            </a:br>
            <a:r>
              <a:rPr lang="sv-SE" sz="1000" dirty="0"/>
              <a:t>– upphävande av Boverkets föreskrifter och allmänna råd (2011:10) om tillämpning av europeiska konstruktionsstandarder (eurokoder) </a:t>
            </a:r>
          </a:p>
          <a:p>
            <a:pPr marL="342900" indent="-342900">
              <a:spcAft>
                <a:spcPts val="200"/>
              </a:spcAft>
              <a:buFont typeface="Arial" panose="020B0604020202020204" pitchFamily="34" charset="0"/>
              <a:buChar char="•"/>
            </a:pPr>
            <a:r>
              <a:rPr lang="sv-SE" sz="1000" dirty="0"/>
              <a:t>ändring av Boverkets byggregler (2011:6) – föreskrifter och allmänna råd samt </a:t>
            </a:r>
            <a:br>
              <a:rPr lang="sv-SE" sz="1000" dirty="0"/>
            </a:br>
            <a:r>
              <a:rPr lang="sv-SE" sz="1000" dirty="0"/>
              <a:t>– upphävande av Boverkets allmänna råd (2011:27) om analytisk dimensionering av byggnaders brandskydd och </a:t>
            </a:r>
            <a:br>
              <a:rPr lang="sv-SE" sz="1000" dirty="0"/>
            </a:br>
            <a:r>
              <a:rPr lang="sv-SE" sz="1000" dirty="0"/>
              <a:t>– upphävande av Boverkets allmänna råd (2013:11) om brandbelastning</a:t>
            </a:r>
          </a:p>
          <a:p>
            <a:pPr marL="342900" indent="-342900">
              <a:spcAft>
                <a:spcPts val="200"/>
              </a:spcAft>
              <a:buFont typeface="Arial" panose="020B0604020202020204" pitchFamily="34" charset="0"/>
              <a:buChar char="•"/>
            </a:pPr>
            <a:r>
              <a:rPr lang="sv-SE" sz="1000" dirty="0"/>
              <a:t>Föreskrifter om energihushållning i byggnader samt</a:t>
            </a:r>
            <a:br>
              <a:rPr lang="sv-SE" sz="1000" dirty="0"/>
            </a:br>
            <a:r>
              <a:rPr lang="sv-SE" sz="1000" dirty="0"/>
              <a:t>– upphävande av Boverket byggregler (2011:6) – föreskrifter och allmänna råd</a:t>
            </a:r>
          </a:p>
          <a:p>
            <a:pPr marL="342900" indent="-342900">
              <a:spcAft>
                <a:spcPts val="200"/>
              </a:spcAft>
              <a:buFont typeface="Arial" panose="020B0604020202020204" pitchFamily="34" charset="0"/>
              <a:buChar char="•"/>
            </a:pPr>
            <a:endParaRPr lang="sv-SE" sz="1000" dirty="0"/>
          </a:p>
        </p:txBody>
      </p:sp>
    </p:spTree>
    <p:extLst>
      <p:ext uri="{BB962C8B-B14F-4D97-AF65-F5344CB8AC3E}">
        <p14:creationId xmlns:p14="http://schemas.microsoft.com/office/powerpoint/2010/main" val="882931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BAC36C-CF06-CDC5-9662-346CC001CA02}"/>
              </a:ext>
            </a:extLst>
          </p:cNvPr>
          <p:cNvSpPr>
            <a:spLocks noGrp="1"/>
          </p:cNvSpPr>
          <p:nvPr>
            <p:ph type="title"/>
          </p:nvPr>
        </p:nvSpPr>
        <p:spPr/>
        <p:txBody>
          <a:bodyPr/>
          <a:lstStyle/>
          <a:p>
            <a:r>
              <a:rPr lang="sv-SE" dirty="0"/>
              <a:t>Pågående regelarbete, Övriga</a:t>
            </a:r>
          </a:p>
        </p:txBody>
      </p:sp>
      <p:sp>
        <p:nvSpPr>
          <p:cNvPr id="3" name="Platshållare för innehåll 2">
            <a:extLst>
              <a:ext uri="{FF2B5EF4-FFF2-40B4-BE49-F238E27FC236}">
                <a16:creationId xmlns:a16="http://schemas.microsoft.com/office/drawing/2014/main" id="{FAE17BF9-3F8C-F61F-3A8C-B12B702FB561}"/>
              </a:ext>
            </a:extLst>
          </p:cNvPr>
          <p:cNvSpPr>
            <a:spLocks noGrp="1"/>
          </p:cNvSpPr>
          <p:nvPr>
            <p:ph idx="1"/>
          </p:nvPr>
        </p:nvSpPr>
        <p:spPr/>
        <p:txBody>
          <a:bodyPr>
            <a:normAutofit fontScale="92500"/>
          </a:bodyPr>
          <a:lstStyle/>
          <a:p>
            <a:pPr>
              <a:spcAft>
                <a:spcPts val="200"/>
              </a:spcAft>
            </a:pPr>
            <a:r>
              <a:rPr lang="sv-SE" sz="1200" dirty="0"/>
              <a:t>Boverkets förslag till</a:t>
            </a:r>
          </a:p>
          <a:p>
            <a:pPr marL="342900" indent="-342900">
              <a:spcAft>
                <a:spcPts val="200"/>
              </a:spcAft>
              <a:buFont typeface="Arial" panose="020B0604020202020204" pitchFamily="34" charset="0"/>
              <a:buChar char="•"/>
            </a:pPr>
            <a:r>
              <a:rPr lang="sv-SE" sz="1200" dirty="0"/>
              <a:t>föreskrifter om certifierade byggprojekteringsföretag</a:t>
            </a:r>
          </a:p>
          <a:p>
            <a:pPr marL="342900" indent="-342900">
              <a:spcAft>
                <a:spcPts val="200"/>
              </a:spcAft>
              <a:buFont typeface="Arial" panose="020B0604020202020204" pitchFamily="34" charset="0"/>
              <a:buChar char="•"/>
            </a:pPr>
            <a:r>
              <a:rPr lang="sv-SE" sz="1200" dirty="0"/>
              <a:t>föreskrifter om hissar och andra motordrivna anordningar samt</a:t>
            </a:r>
            <a:br>
              <a:rPr lang="sv-SE" sz="1200" dirty="0"/>
            </a:br>
            <a:r>
              <a:rPr lang="sv-SE" sz="1200" dirty="0"/>
              <a:t>– upphävande av Boverkets hissregler</a:t>
            </a:r>
          </a:p>
          <a:p>
            <a:pPr marL="342900" indent="-342900">
              <a:spcAft>
                <a:spcPts val="200"/>
              </a:spcAft>
              <a:buFont typeface="Arial" panose="020B0604020202020204" pitchFamily="34" charset="0"/>
              <a:buChar char="•"/>
            </a:pPr>
            <a:r>
              <a:rPr lang="sv-SE" sz="1200" dirty="0"/>
              <a:t>föreskrifter om översiktsplaner</a:t>
            </a:r>
          </a:p>
          <a:p>
            <a:pPr marL="342900" indent="-342900">
              <a:spcAft>
                <a:spcPts val="200"/>
              </a:spcAft>
              <a:buFont typeface="Arial" panose="020B0604020202020204" pitchFamily="34" charset="0"/>
              <a:buChar char="•"/>
            </a:pPr>
            <a:r>
              <a:rPr lang="sv-SE" sz="1200" dirty="0"/>
              <a:t>föreskrifter om regionplaner</a:t>
            </a:r>
          </a:p>
          <a:p>
            <a:pPr marL="342900" indent="-342900">
              <a:spcAft>
                <a:spcPts val="200"/>
              </a:spcAft>
              <a:buFont typeface="Arial" panose="020B0604020202020204" pitchFamily="34" charset="0"/>
              <a:buChar char="•"/>
            </a:pPr>
            <a:r>
              <a:rPr lang="sv-SE" sz="1200" dirty="0"/>
              <a:t>ändring av Boverkets föreskrifter och allmänna råd (2011:16) om funktionskontroll av ventilationssystem och certifiering av sakkunniga</a:t>
            </a:r>
          </a:p>
          <a:p>
            <a:pPr marL="342900" indent="-342900">
              <a:spcAft>
                <a:spcPts val="200"/>
              </a:spcAft>
              <a:buFont typeface="Arial" panose="020B0604020202020204" pitchFamily="34" charset="0"/>
              <a:buChar char="•"/>
            </a:pPr>
            <a:r>
              <a:rPr lang="sv-SE" sz="1200" dirty="0"/>
              <a:t>ändring av Boverkets föreskrifter och allmänna råd (2007:5) för certifiering av energiexpert</a:t>
            </a:r>
          </a:p>
          <a:p>
            <a:pPr marL="342900" indent="-342900">
              <a:spcAft>
                <a:spcPts val="200"/>
              </a:spcAft>
              <a:buFont typeface="Arial" panose="020B0604020202020204" pitchFamily="34" charset="0"/>
              <a:buChar char="•"/>
            </a:pPr>
            <a:r>
              <a:rPr lang="sv-SE" sz="1200" dirty="0"/>
              <a:t>ändring av Boverkets föreskrifter och allmänna råd (2011:14) om certifiering av kontrollansvariga</a:t>
            </a:r>
          </a:p>
          <a:p>
            <a:pPr marL="342900" indent="-342900">
              <a:spcAft>
                <a:spcPts val="200"/>
              </a:spcAft>
              <a:buFont typeface="Arial" panose="020B0604020202020204" pitchFamily="34" charset="0"/>
              <a:buChar char="•"/>
            </a:pPr>
            <a:r>
              <a:rPr lang="sv-SE" sz="1200" dirty="0"/>
              <a:t>ändring av Boverkets föreskrifter och allmänna råd (2011:18) om certifiering av sakkunniga av tillgänglighet</a:t>
            </a:r>
          </a:p>
          <a:p>
            <a:pPr marL="342900" indent="-342900">
              <a:spcAft>
                <a:spcPts val="200"/>
              </a:spcAft>
              <a:buFont typeface="Arial" panose="020B0604020202020204" pitchFamily="34" charset="0"/>
              <a:buChar char="•"/>
            </a:pPr>
            <a:r>
              <a:rPr lang="sv-SE" sz="1200" dirty="0"/>
              <a:t>ändring av Boverkets föreskrifter och allmänna råd (2011:17) om certifiering av sakkunniga inom brandskydd</a:t>
            </a:r>
          </a:p>
          <a:p>
            <a:pPr marL="342900" indent="-342900">
              <a:spcAft>
                <a:spcPts val="200"/>
              </a:spcAft>
              <a:buFont typeface="Arial" panose="020B0604020202020204" pitchFamily="34" charset="0"/>
              <a:buChar char="•"/>
            </a:pPr>
            <a:r>
              <a:rPr lang="sv-SE" sz="1200" dirty="0"/>
              <a:t>ändring av Boverkets föreskrifter och allmänna råd (2011:15) om certifiering av sakkunniga avseende kulturvärden</a:t>
            </a:r>
          </a:p>
        </p:txBody>
      </p:sp>
    </p:spTree>
    <p:extLst>
      <p:ext uri="{BB962C8B-B14F-4D97-AF65-F5344CB8AC3E}">
        <p14:creationId xmlns:p14="http://schemas.microsoft.com/office/powerpoint/2010/main" val="2643349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E4153AC-D5D2-4A28-AF98-39262384AC97}"/>
              </a:ext>
            </a:extLst>
          </p:cNvPr>
          <p:cNvSpPr/>
          <p:nvPr/>
        </p:nvSpPr>
        <p:spPr>
          <a:xfrm>
            <a:off x="107504" y="2211710"/>
            <a:ext cx="9036496" cy="936104"/>
          </a:xfrm>
          <a:prstGeom prst="rect">
            <a:avLst/>
          </a:prstGeom>
          <a:solidFill>
            <a:srgbClr val="8DCE9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8AFC692-DA84-462C-AF60-4CB3CE27BB6C}"/>
              </a:ext>
            </a:extLst>
          </p:cNvPr>
          <p:cNvSpPr>
            <a:spLocks noGrp="1"/>
          </p:cNvSpPr>
          <p:nvPr>
            <p:ph type="title"/>
          </p:nvPr>
        </p:nvSpPr>
        <p:spPr>
          <a:xfrm>
            <a:off x="467544" y="2427734"/>
            <a:ext cx="8640960" cy="1008112"/>
          </a:xfrm>
        </p:spPr>
        <p:txBody>
          <a:bodyPr>
            <a:normAutofit/>
          </a:bodyPr>
          <a:lstStyle/>
          <a:p>
            <a:r>
              <a:rPr lang="sv-SE" sz="2400" b="1" dirty="0"/>
              <a:t>Möjligheternas Byggregler – energihushållning </a:t>
            </a:r>
          </a:p>
        </p:txBody>
      </p:sp>
    </p:spTree>
    <p:extLst>
      <p:ext uri="{BB962C8B-B14F-4D97-AF65-F5344CB8AC3E}">
        <p14:creationId xmlns:p14="http://schemas.microsoft.com/office/powerpoint/2010/main" val="1602796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564C99-9335-9CDF-7481-78033C0DE302}"/>
              </a:ext>
            </a:extLst>
          </p:cNvPr>
          <p:cNvSpPr>
            <a:spLocks noGrp="1"/>
          </p:cNvSpPr>
          <p:nvPr>
            <p:ph type="title"/>
          </p:nvPr>
        </p:nvSpPr>
        <p:spPr>
          <a:xfrm>
            <a:off x="468000" y="393598"/>
            <a:ext cx="5112112" cy="810000"/>
          </a:xfrm>
        </p:spPr>
        <p:txBody>
          <a:bodyPr>
            <a:normAutofit fontScale="90000"/>
          </a:bodyPr>
          <a:lstStyle/>
          <a:p>
            <a:r>
              <a:rPr lang="sv-SE" dirty="0"/>
              <a:t>Kan vi göra mer för att förenkla energireglerna?</a:t>
            </a:r>
          </a:p>
        </p:txBody>
      </p:sp>
      <p:sp>
        <p:nvSpPr>
          <p:cNvPr id="3" name="Platshållare för innehåll 2">
            <a:extLst>
              <a:ext uri="{FF2B5EF4-FFF2-40B4-BE49-F238E27FC236}">
                <a16:creationId xmlns:a16="http://schemas.microsoft.com/office/drawing/2014/main" id="{9C834AF9-5F4E-4BBE-741E-0CFB7F149761}"/>
              </a:ext>
            </a:extLst>
          </p:cNvPr>
          <p:cNvSpPr>
            <a:spLocks noGrp="1"/>
          </p:cNvSpPr>
          <p:nvPr>
            <p:ph idx="1"/>
          </p:nvPr>
        </p:nvSpPr>
        <p:spPr>
          <a:xfrm>
            <a:off x="395536" y="1509886"/>
            <a:ext cx="6336704" cy="3366120"/>
          </a:xfrm>
        </p:spPr>
        <p:txBody>
          <a:bodyPr>
            <a:normAutofit fontScale="92500" lnSpcReduction="10000"/>
          </a:bodyPr>
          <a:lstStyle/>
          <a:p>
            <a:r>
              <a:rPr lang="sv-SE" dirty="0"/>
              <a:t>Erfarenheter från tidigare och pågående uppdrag</a:t>
            </a:r>
          </a:p>
          <a:p>
            <a:endParaRPr lang="sv-SE" dirty="0"/>
          </a:p>
          <a:p>
            <a:r>
              <a:rPr lang="sv-SE" dirty="0"/>
              <a:t>Löpande inkomna frågor till Boverket per telefon och mail, ofta om:</a:t>
            </a:r>
          </a:p>
          <a:p>
            <a:pPr marL="1085850" lvl="1" indent="-342900"/>
            <a:r>
              <a:rPr lang="sv-SE" dirty="0"/>
              <a:t>beräkning av primärenergital och energiklass</a:t>
            </a:r>
          </a:p>
          <a:p>
            <a:pPr marL="1085850" lvl="1" indent="-342900"/>
            <a:r>
              <a:rPr lang="sv-SE" dirty="0"/>
              <a:t>krav på primärenergital i lokaler</a:t>
            </a:r>
          </a:p>
          <a:p>
            <a:pPr marL="1085850" lvl="1" indent="-342900"/>
            <a:r>
              <a:rPr lang="sv-SE" dirty="0"/>
              <a:t>krav på installerad eleffekt</a:t>
            </a:r>
          </a:p>
          <a:p>
            <a:endParaRPr lang="sv-SE" dirty="0"/>
          </a:p>
          <a:p>
            <a:r>
              <a:rPr lang="sv-SE" dirty="0"/>
              <a:t>Vi utreder nu om vi kan förenkla reglerna </a:t>
            </a:r>
          </a:p>
          <a:p>
            <a:endParaRPr lang="sv-SE" dirty="0"/>
          </a:p>
          <a:p>
            <a:pPr marL="1085850" lvl="1"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p:txBody>
      </p:sp>
      <p:pic>
        <p:nvPicPr>
          <p:cNvPr id="7" name="Bildobjekt 6">
            <a:extLst>
              <a:ext uri="{FF2B5EF4-FFF2-40B4-BE49-F238E27FC236}">
                <a16:creationId xmlns:a16="http://schemas.microsoft.com/office/drawing/2014/main" id="{051477A7-EA0D-64B5-00AB-8F3B1B7CB21B}"/>
              </a:ext>
            </a:extLst>
          </p:cNvPr>
          <p:cNvPicPr>
            <a:picLocks noChangeAspect="1"/>
          </p:cNvPicPr>
          <p:nvPr/>
        </p:nvPicPr>
        <p:blipFill>
          <a:blip r:embed="rId3"/>
          <a:stretch>
            <a:fillRect/>
          </a:stretch>
        </p:blipFill>
        <p:spPr>
          <a:xfrm>
            <a:off x="6811838" y="2427734"/>
            <a:ext cx="2152650" cy="2286000"/>
          </a:xfrm>
          <a:prstGeom prst="rect">
            <a:avLst/>
          </a:prstGeom>
        </p:spPr>
      </p:pic>
    </p:spTree>
    <p:extLst>
      <p:ext uri="{BB962C8B-B14F-4D97-AF65-F5344CB8AC3E}">
        <p14:creationId xmlns:p14="http://schemas.microsoft.com/office/powerpoint/2010/main" val="4008165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7512F9-81C5-4234-9443-D52E68B8A837}"/>
              </a:ext>
            </a:extLst>
          </p:cNvPr>
          <p:cNvSpPr>
            <a:spLocks noGrp="1"/>
          </p:cNvSpPr>
          <p:nvPr>
            <p:ph type="title"/>
          </p:nvPr>
        </p:nvSpPr>
        <p:spPr>
          <a:xfrm>
            <a:off x="468000" y="339502"/>
            <a:ext cx="7416368" cy="810000"/>
          </a:xfrm>
        </p:spPr>
        <p:txBody>
          <a:bodyPr>
            <a:normAutofit/>
          </a:bodyPr>
          <a:lstStyle/>
          <a:p>
            <a:r>
              <a:rPr lang="sv-SE" sz="2800" dirty="0"/>
              <a:t>Energireglerna – frågor som utreds </a:t>
            </a:r>
          </a:p>
        </p:txBody>
      </p:sp>
      <p:sp>
        <p:nvSpPr>
          <p:cNvPr id="3" name="Platshållare för innehåll 2">
            <a:extLst>
              <a:ext uri="{FF2B5EF4-FFF2-40B4-BE49-F238E27FC236}">
                <a16:creationId xmlns:a16="http://schemas.microsoft.com/office/drawing/2014/main" id="{7AEC8E3A-0D65-4819-AC6B-B886D98B6658}"/>
              </a:ext>
            </a:extLst>
          </p:cNvPr>
          <p:cNvSpPr>
            <a:spLocks noGrp="1"/>
          </p:cNvSpPr>
          <p:nvPr>
            <p:ph idx="1"/>
          </p:nvPr>
        </p:nvSpPr>
        <p:spPr>
          <a:xfrm>
            <a:off x="434436" y="1378037"/>
            <a:ext cx="5721740" cy="3375000"/>
          </a:xfrm>
        </p:spPr>
        <p:txBody>
          <a:bodyPr/>
          <a:lstStyle/>
          <a:p>
            <a:pPr marL="342900" indent="-342900">
              <a:buFont typeface="Arial" panose="020B0604020202020204" pitchFamily="34" charset="0"/>
              <a:buChar char="•"/>
            </a:pPr>
            <a:r>
              <a:rPr lang="sv-SE" dirty="0"/>
              <a:t>BBR avsnitt 9 + BEN </a:t>
            </a:r>
            <a:r>
              <a:rPr lang="sv-SE" dirty="0">
                <a:sym typeface="Wingdings" panose="05000000000000000000" pitchFamily="2" charset="2"/>
              </a:rPr>
              <a:t> </a:t>
            </a:r>
            <a:r>
              <a:rPr lang="sv-SE" dirty="0"/>
              <a:t>ny regelmodell</a:t>
            </a:r>
          </a:p>
          <a:p>
            <a:pPr marL="342900" indent="-342900">
              <a:buFont typeface="Arial" panose="020B0604020202020204" pitchFamily="34" charset="0"/>
              <a:buChar char="•"/>
            </a:pPr>
            <a:r>
              <a:rPr lang="sv-SE" dirty="0"/>
              <a:t>Fler lokalkategorier</a:t>
            </a:r>
          </a:p>
          <a:p>
            <a:pPr marL="342900" indent="-342900">
              <a:buFont typeface="Arial" panose="020B0604020202020204" pitchFamily="34" charset="0"/>
              <a:buChar char="•"/>
            </a:pPr>
            <a:r>
              <a:rPr lang="sv-SE" dirty="0"/>
              <a:t>Förtydligade beräkningskrav</a:t>
            </a:r>
          </a:p>
          <a:p>
            <a:pPr marL="342900" indent="-342900">
              <a:buFont typeface="Arial" panose="020B0604020202020204" pitchFamily="34" charset="0"/>
              <a:buChar char="•"/>
            </a:pPr>
            <a:r>
              <a:rPr lang="sv-SE" dirty="0"/>
              <a:t>Omformulerat krav på eleffekt</a:t>
            </a:r>
          </a:p>
          <a:p>
            <a:pPr marL="342900" indent="-342900">
              <a:buFont typeface="Arial" panose="020B0604020202020204" pitchFamily="34" charset="0"/>
              <a:buChar char="•"/>
            </a:pPr>
            <a:r>
              <a:rPr lang="sv-SE" dirty="0"/>
              <a:t>Översyn undantag</a:t>
            </a:r>
          </a:p>
          <a:p>
            <a:pPr marL="342900" indent="-342900">
              <a:buFont typeface="Arial" panose="020B0604020202020204" pitchFamily="34" charset="0"/>
              <a:buChar char="•"/>
            </a:pPr>
            <a:r>
              <a:rPr lang="sv-SE" dirty="0"/>
              <a:t>Bättre harmonisering med EPBD, och därmed andra styrmedel</a:t>
            </a:r>
          </a:p>
          <a:p>
            <a:pPr marL="342900" indent="-342900">
              <a:buFont typeface="Arial" panose="020B0604020202020204" pitchFamily="34" charset="0"/>
              <a:buChar char="•"/>
            </a:pPr>
            <a:r>
              <a:rPr lang="sv-SE" dirty="0"/>
              <a:t>Med mera…</a:t>
            </a:r>
          </a:p>
          <a:p>
            <a:endParaRPr lang="sv-SE" dirty="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p:txBody>
      </p:sp>
      <p:pic>
        <p:nvPicPr>
          <p:cNvPr id="1028" name="Picture 4">
            <a:extLst>
              <a:ext uri="{FF2B5EF4-FFF2-40B4-BE49-F238E27FC236}">
                <a16:creationId xmlns:a16="http://schemas.microsoft.com/office/drawing/2014/main" id="{79DF0032-288E-4330-A28E-0070F612DC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218" r="659"/>
          <a:stretch/>
        </p:blipFill>
        <p:spPr bwMode="auto">
          <a:xfrm>
            <a:off x="6588225" y="987574"/>
            <a:ext cx="2555776" cy="415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854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E4153AC-D5D2-4A28-AF98-39262384AC97}"/>
              </a:ext>
            </a:extLst>
          </p:cNvPr>
          <p:cNvSpPr/>
          <p:nvPr/>
        </p:nvSpPr>
        <p:spPr>
          <a:xfrm>
            <a:off x="107504" y="2211710"/>
            <a:ext cx="9036496" cy="93610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8AFC692-DA84-462C-AF60-4CB3CE27BB6C}"/>
              </a:ext>
            </a:extLst>
          </p:cNvPr>
          <p:cNvSpPr>
            <a:spLocks noGrp="1"/>
          </p:cNvSpPr>
          <p:nvPr>
            <p:ph type="title"/>
          </p:nvPr>
        </p:nvSpPr>
        <p:spPr>
          <a:xfrm>
            <a:off x="467544" y="2427734"/>
            <a:ext cx="8640960" cy="1008112"/>
          </a:xfrm>
        </p:spPr>
        <p:txBody>
          <a:bodyPr>
            <a:normAutofit/>
          </a:bodyPr>
          <a:lstStyle/>
          <a:p>
            <a:r>
              <a:rPr lang="sv-SE" sz="2400" b="1" dirty="0"/>
              <a:t>EPBD – pågående omarbetning</a:t>
            </a:r>
          </a:p>
        </p:txBody>
      </p:sp>
    </p:spTree>
    <p:extLst>
      <p:ext uri="{BB962C8B-B14F-4D97-AF65-F5344CB8AC3E}">
        <p14:creationId xmlns:p14="http://schemas.microsoft.com/office/powerpoint/2010/main" val="353765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F0EFBF-CD43-BB03-2844-2D129509E5A3}"/>
              </a:ext>
            </a:extLst>
          </p:cNvPr>
          <p:cNvSpPr>
            <a:spLocks noGrp="1"/>
          </p:cNvSpPr>
          <p:nvPr>
            <p:ph type="title"/>
          </p:nvPr>
        </p:nvSpPr>
        <p:spPr/>
        <p:txBody>
          <a:bodyPr>
            <a:normAutofit fontScale="90000"/>
          </a:bodyPr>
          <a:lstStyle/>
          <a:p>
            <a:r>
              <a:rPr lang="sv-SE" dirty="0"/>
              <a:t>EPDB – direktiv om byggnaders energiprestanda</a:t>
            </a:r>
          </a:p>
        </p:txBody>
      </p:sp>
      <p:sp>
        <p:nvSpPr>
          <p:cNvPr id="3" name="Platshållare för innehåll 2">
            <a:extLst>
              <a:ext uri="{FF2B5EF4-FFF2-40B4-BE49-F238E27FC236}">
                <a16:creationId xmlns:a16="http://schemas.microsoft.com/office/drawing/2014/main" id="{D46BAD42-8326-F4E0-4874-17D9D08F7F30}"/>
              </a:ext>
            </a:extLst>
          </p:cNvPr>
          <p:cNvSpPr>
            <a:spLocks noGrp="1"/>
          </p:cNvSpPr>
          <p:nvPr>
            <p:ph idx="1"/>
          </p:nvPr>
        </p:nvSpPr>
        <p:spPr>
          <a:xfrm>
            <a:off x="468000" y="1131589"/>
            <a:ext cx="4680064" cy="3888433"/>
          </a:xfrm>
        </p:spPr>
        <p:txBody>
          <a:bodyPr>
            <a:normAutofit fontScale="77500" lnSpcReduction="20000"/>
          </a:bodyPr>
          <a:lstStyle/>
          <a:p>
            <a:endParaRPr lang="sv-SE" dirty="0"/>
          </a:p>
          <a:p>
            <a:r>
              <a:rPr lang="sv-SE" dirty="0"/>
              <a:t>Styr hur vi utformar nationella krav på</a:t>
            </a:r>
          </a:p>
          <a:p>
            <a:pPr marL="342900" indent="-342900">
              <a:buFontTx/>
              <a:buChar char="-"/>
            </a:pPr>
            <a:r>
              <a:rPr lang="sv-SE" dirty="0"/>
              <a:t>energiprestanda i byggreglerna</a:t>
            </a:r>
          </a:p>
          <a:p>
            <a:pPr marL="342900" indent="-342900">
              <a:buFontTx/>
              <a:buChar char="-"/>
            </a:pPr>
            <a:r>
              <a:rPr lang="sv-SE" dirty="0"/>
              <a:t>energideklarationer</a:t>
            </a:r>
          </a:p>
          <a:p>
            <a:pPr marL="342900" indent="-342900">
              <a:buFontTx/>
              <a:buChar char="-"/>
            </a:pPr>
            <a:r>
              <a:rPr lang="sv-SE" dirty="0"/>
              <a:t>certifiering av energiexpert</a:t>
            </a:r>
          </a:p>
          <a:p>
            <a:pPr marL="342900" indent="-342900">
              <a:buFontTx/>
              <a:buChar char="-"/>
            </a:pPr>
            <a:r>
              <a:rPr lang="sv-SE" dirty="0" err="1"/>
              <a:t>laddinfrastruktur</a:t>
            </a:r>
            <a:r>
              <a:rPr lang="sv-SE" dirty="0"/>
              <a:t> intill byggnader </a:t>
            </a:r>
          </a:p>
          <a:p>
            <a:pPr marL="342900" indent="-342900">
              <a:buFontTx/>
              <a:buChar char="-"/>
            </a:pPr>
            <a:r>
              <a:rPr lang="sv-SE" dirty="0"/>
              <a:t>med mera…</a:t>
            </a:r>
          </a:p>
          <a:p>
            <a:pPr marL="342900" indent="-342900">
              <a:buFontTx/>
              <a:buChar char="-"/>
            </a:pPr>
            <a:endParaRPr lang="sv-SE" dirty="0"/>
          </a:p>
          <a:p>
            <a:r>
              <a:rPr lang="sv-SE" dirty="0"/>
              <a:t>Kopplar till EU:s energi- och klimatmål, </a:t>
            </a:r>
          </a:p>
          <a:p>
            <a:r>
              <a:rPr lang="sv-SE" dirty="0"/>
              <a:t>Fit for 55 (2030), 2050, </a:t>
            </a:r>
            <a:r>
              <a:rPr lang="sv-SE" dirty="0" err="1"/>
              <a:t>REPowerEU</a:t>
            </a:r>
            <a:endParaRPr lang="sv-SE" dirty="0"/>
          </a:p>
          <a:p>
            <a:endParaRPr lang="sv-SE" dirty="0"/>
          </a:p>
          <a:p>
            <a:r>
              <a:rPr lang="sv-SE" dirty="0"/>
              <a:t>Omarbetning pågår nu inom EU, slutförhandlingar inom kort. Datum för ikraftträdande oklart.</a:t>
            </a:r>
          </a:p>
        </p:txBody>
      </p:sp>
      <p:pic>
        <p:nvPicPr>
          <p:cNvPr id="4" name="Bildobjekt 3">
            <a:extLst>
              <a:ext uri="{FF2B5EF4-FFF2-40B4-BE49-F238E27FC236}">
                <a16:creationId xmlns:a16="http://schemas.microsoft.com/office/drawing/2014/main" id="{9D84C73A-C061-BCBC-3D90-35C6951C3233}"/>
              </a:ext>
            </a:extLst>
          </p:cNvPr>
          <p:cNvPicPr>
            <a:picLocks noChangeAspect="1"/>
          </p:cNvPicPr>
          <p:nvPr/>
        </p:nvPicPr>
        <p:blipFill rotWithShape="1">
          <a:blip r:embed="rId3"/>
          <a:srcRect b="998"/>
          <a:stretch/>
        </p:blipFill>
        <p:spPr>
          <a:xfrm>
            <a:off x="4957852" y="2715766"/>
            <a:ext cx="4222660" cy="2407151"/>
          </a:xfrm>
          <a:prstGeom prst="rect">
            <a:avLst/>
          </a:prstGeom>
        </p:spPr>
      </p:pic>
      <p:pic>
        <p:nvPicPr>
          <p:cNvPr id="6" name="Bildobjekt 5">
            <a:extLst>
              <a:ext uri="{FF2B5EF4-FFF2-40B4-BE49-F238E27FC236}">
                <a16:creationId xmlns:a16="http://schemas.microsoft.com/office/drawing/2014/main" id="{68142F9C-BCA3-088A-9678-60C9819AC61E}"/>
              </a:ext>
            </a:extLst>
          </p:cNvPr>
          <p:cNvPicPr>
            <a:picLocks noChangeAspect="1"/>
          </p:cNvPicPr>
          <p:nvPr/>
        </p:nvPicPr>
        <p:blipFill rotWithShape="1">
          <a:blip r:embed="rId4">
            <a:alphaModFix/>
          </a:blip>
          <a:srcRect b="7376"/>
          <a:stretch/>
        </p:blipFill>
        <p:spPr>
          <a:xfrm>
            <a:off x="6110068" y="1012956"/>
            <a:ext cx="2016224" cy="1414778"/>
          </a:xfrm>
          <a:prstGeom prst="rect">
            <a:avLst/>
          </a:prstGeom>
        </p:spPr>
      </p:pic>
    </p:spTree>
    <p:extLst>
      <p:ext uri="{BB962C8B-B14F-4D97-AF65-F5344CB8AC3E}">
        <p14:creationId xmlns:p14="http://schemas.microsoft.com/office/powerpoint/2010/main" val="20984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266098-FEF0-400D-8A3F-A268F4A77DE5}"/>
              </a:ext>
            </a:extLst>
          </p:cNvPr>
          <p:cNvSpPr>
            <a:spLocks noGrp="1"/>
          </p:cNvSpPr>
          <p:nvPr>
            <p:ph type="title"/>
          </p:nvPr>
        </p:nvSpPr>
        <p:spPr/>
        <p:txBody>
          <a:bodyPr/>
          <a:lstStyle/>
          <a:p>
            <a:r>
              <a:rPr lang="sv-SE" dirty="0"/>
              <a:t>Några huvudpunkter i EPBD-förslaget</a:t>
            </a:r>
          </a:p>
        </p:txBody>
      </p:sp>
      <p:sp>
        <p:nvSpPr>
          <p:cNvPr id="3" name="Platshållare för innehåll 2">
            <a:extLst>
              <a:ext uri="{FF2B5EF4-FFF2-40B4-BE49-F238E27FC236}">
                <a16:creationId xmlns:a16="http://schemas.microsoft.com/office/drawing/2014/main" id="{D4EA5FFD-2C81-49D9-8B0D-A6D0110DF003}"/>
              </a:ext>
            </a:extLst>
          </p:cNvPr>
          <p:cNvSpPr>
            <a:spLocks noGrp="1"/>
          </p:cNvSpPr>
          <p:nvPr>
            <p:ph idx="1"/>
          </p:nvPr>
        </p:nvSpPr>
        <p:spPr>
          <a:xfrm>
            <a:off x="468000" y="1275606"/>
            <a:ext cx="6048216" cy="3375000"/>
          </a:xfrm>
        </p:spPr>
        <p:txBody>
          <a:bodyPr/>
          <a:lstStyle/>
          <a:p>
            <a:pPr marL="342900" indent="-342900">
              <a:buFont typeface="Arial" panose="020B0604020202020204" pitchFamily="34" charset="0"/>
              <a:buChar char="•"/>
            </a:pPr>
            <a:r>
              <a:rPr lang="sv-SE" dirty="0" err="1"/>
              <a:t>Zero</a:t>
            </a:r>
            <a:r>
              <a:rPr lang="sv-SE" dirty="0"/>
              <a:t>-emission </a:t>
            </a:r>
            <a:r>
              <a:rPr lang="sv-SE" dirty="0" err="1"/>
              <a:t>building</a:t>
            </a:r>
            <a:r>
              <a:rPr lang="sv-SE" dirty="0"/>
              <a:t> (ZEB) definieras och är mål för alla byggnader i framtiden</a:t>
            </a:r>
          </a:p>
          <a:p>
            <a:pPr marL="342900" indent="-342900">
              <a:buFont typeface="Arial" panose="020B0604020202020204" pitchFamily="34" charset="0"/>
              <a:buChar char="•"/>
            </a:pPr>
            <a:r>
              <a:rPr lang="sv-SE" dirty="0"/>
              <a:t>Minimikrav på energiprestanda för befintliga byggnader (MEPS)</a:t>
            </a:r>
          </a:p>
          <a:p>
            <a:pPr marL="342900" indent="-342900">
              <a:buFont typeface="Arial" panose="020B0604020202020204" pitchFamily="34" charset="0"/>
              <a:buChar char="•"/>
            </a:pPr>
            <a:r>
              <a:rPr lang="sv-SE" dirty="0"/>
              <a:t>Krav på lokal solenergi</a:t>
            </a:r>
          </a:p>
          <a:p>
            <a:pPr marL="342900" indent="-342900">
              <a:buFont typeface="Arial" panose="020B0604020202020204" pitchFamily="34" charset="0"/>
              <a:buChar char="•"/>
            </a:pPr>
            <a:r>
              <a:rPr lang="sv-SE" dirty="0"/>
              <a:t>Betydande ändringar av energideklarationssystemet</a:t>
            </a:r>
          </a:p>
          <a:p>
            <a:pPr marL="342900" indent="-342900">
              <a:buFont typeface="Arial" panose="020B0604020202020204" pitchFamily="34" charset="0"/>
              <a:buChar char="•"/>
            </a:pPr>
            <a:r>
              <a:rPr lang="sv-SE" dirty="0"/>
              <a:t>GWP-indikator</a:t>
            </a:r>
          </a:p>
        </p:txBody>
      </p:sp>
      <p:pic>
        <p:nvPicPr>
          <p:cNvPr id="4" name="Picture 2">
            <a:extLst>
              <a:ext uri="{FF2B5EF4-FFF2-40B4-BE49-F238E27FC236}">
                <a16:creationId xmlns:a16="http://schemas.microsoft.com/office/drawing/2014/main" id="{464C34BC-5DFB-4FB1-AA16-95B7AC99702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2" t="16401" r="1672" b="1001"/>
          <a:stretch/>
        </p:blipFill>
        <p:spPr bwMode="auto">
          <a:xfrm>
            <a:off x="6516216" y="2499742"/>
            <a:ext cx="2460477"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146288"/>
      </p:ext>
    </p:extLst>
  </p:cSld>
  <p:clrMapOvr>
    <a:masterClrMapping/>
  </p:clrMapOvr>
</p:sld>
</file>

<file path=ppt/theme/theme1.xml><?xml version="1.0" encoding="utf-8"?>
<a:theme xmlns:a="http://schemas.openxmlformats.org/drawingml/2006/main" name="Boverket">
  <a:themeElements>
    <a:clrScheme name="Boverket2020">
      <a:dk1>
        <a:srgbClr val="000000"/>
      </a:dk1>
      <a:lt1>
        <a:sysClr val="window" lastClr="FFFFFF"/>
      </a:lt1>
      <a:dk2>
        <a:srgbClr val="00375B"/>
      </a:dk2>
      <a:lt2>
        <a:srgbClr val="E2EEF5"/>
      </a:lt2>
      <a:accent1>
        <a:srgbClr val="C10B25"/>
      </a:accent1>
      <a:accent2>
        <a:srgbClr val="1E1E1E"/>
      </a:accent2>
      <a:accent3>
        <a:srgbClr val="9BBACC"/>
      </a:accent3>
      <a:accent4>
        <a:srgbClr val="47687D"/>
      </a:accent4>
      <a:accent5>
        <a:srgbClr val="C5BEB0"/>
      </a:accent5>
      <a:accent6>
        <a:srgbClr val="FDC75F"/>
      </a:accent6>
      <a:hlink>
        <a:srgbClr val="0000FF"/>
      </a:hlink>
      <a:folHlink>
        <a:srgbClr val="800080"/>
      </a:folHlink>
    </a:clrScheme>
    <a:fontScheme name="Anpassa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overket.potx" id="{00D04DC9-E5BE-4203-9D67-3AA8DCBD959C}" vid="{145E6350-2AC3-4019-A4AA-1A96212B6E9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C69704D9349EA42AE48364318A3F905" ma:contentTypeVersion="13" ma:contentTypeDescription="Skapa ett nytt dokument." ma:contentTypeScope="" ma:versionID="677407368c5e4e0928134d73aff567e0">
  <xsd:schema xmlns:xsd="http://www.w3.org/2001/XMLSchema" xmlns:xs="http://www.w3.org/2001/XMLSchema" xmlns:p="http://schemas.microsoft.com/office/2006/metadata/properties" xmlns:ns2="c178c182-46ef-4e5c-bde3-44b0f21c7f32" xmlns:ns3="fa8a569d-cf73-4f97-ae0c-785945f6da60" targetNamespace="http://schemas.microsoft.com/office/2006/metadata/properties" ma:root="true" ma:fieldsID="33c7269e102f400d797763f6ac3536fc" ns2:_="" ns3:_="">
    <xsd:import namespace="c178c182-46ef-4e5c-bde3-44b0f21c7f32"/>
    <xsd:import namespace="fa8a569d-cf73-4f97-ae0c-785945f6da6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8c182-46ef-4e5c-bde3-44b0f21c7f32"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8a569d-cf73-4f97-ae0c-785945f6da6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C55386-5C08-4005-A0E4-692AF6248FDF}">
  <ds:schemaRefs>
    <ds:schemaRef ds:uri="http://purl.org/dc/dcmitype/"/>
    <ds:schemaRef ds:uri="http://www.w3.org/XML/1998/namespace"/>
    <ds:schemaRef ds:uri="http://purl.org/dc/term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fa8a569d-cf73-4f97-ae0c-785945f6da60"/>
    <ds:schemaRef ds:uri="c178c182-46ef-4e5c-bde3-44b0f21c7f32"/>
    <ds:schemaRef ds:uri="http://schemas.microsoft.com/office/2006/metadata/properties"/>
  </ds:schemaRefs>
</ds:datastoreItem>
</file>

<file path=customXml/itemProps2.xml><?xml version="1.0" encoding="utf-8"?>
<ds:datastoreItem xmlns:ds="http://schemas.openxmlformats.org/officeDocument/2006/customXml" ds:itemID="{A34A38F8-748F-4F7F-A444-E878C7D9B6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8c182-46ef-4e5c-bde3-44b0f21c7f32"/>
    <ds:schemaRef ds:uri="fa8a569d-cf73-4f97-ae0c-785945f6da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965E62-E5FB-49CE-93DF-9FF6540195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Boverket</Template>
  <TotalTime>544</TotalTime>
  <Words>5337</Words>
  <Application>Microsoft Office PowerPoint</Application>
  <PresentationFormat>Bildspel på skärmen (16:9)</PresentationFormat>
  <Paragraphs>408</Paragraphs>
  <Slides>33</Slides>
  <Notes>13</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33</vt:i4>
      </vt:variant>
    </vt:vector>
  </HeadingPairs>
  <TitlesOfParts>
    <vt:vector size="43" baseType="lpstr">
      <vt:lpstr>Arial</vt:lpstr>
      <vt:lpstr>Arial</vt:lpstr>
      <vt:lpstr>Arial Black</vt:lpstr>
      <vt:lpstr>Bahnschrift SemiBold SemiConden</vt:lpstr>
      <vt:lpstr>Bookman Old Style</vt:lpstr>
      <vt:lpstr>Calibri</vt:lpstr>
      <vt:lpstr>French Script MT</vt:lpstr>
      <vt:lpstr>Open Sans</vt:lpstr>
      <vt:lpstr>Times New Roman</vt:lpstr>
      <vt:lpstr>Boverket</vt:lpstr>
      <vt:lpstr>På gång på Boverket</vt:lpstr>
      <vt:lpstr>Nya energiregler</vt:lpstr>
      <vt:lpstr>Två skäl till nya energiregler,  ett ikraftträdande</vt:lpstr>
      <vt:lpstr>Möjligheternas Byggregler – energihushållning </vt:lpstr>
      <vt:lpstr>Kan vi göra mer för att förenkla energireglerna?</vt:lpstr>
      <vt:lpstr>Energireglerna – frågor som utreds </vt:lpstr>
      <vt:lpstr>EPBD – pågående omarbetning</vt:lpstr>
      <vt:lpstr>EPDB – direktiv om byggnaders energiprestanda</vt:lpstr>
      <vt:lpstr>Några huvudpunkter i EPBD-förslaget</vt:lpstr>
      <vt:lpstr>Tidplan</vt:lpstr>
      <vt:lpstr>Preliminär tidplan nya energiregler</vt:lpstr>
      <vt:lpstr>Övriga ändringar - energi</vt:lpstr>
      <vt:lpstr>Några övriga ändringar sedan 2019</vt:lpstr>
      <vt:lpstr>Individuell mätning och debitering</vt:lpstr>
      <vt:lpstr>Individuell mätning och debitering</vt:lpstr>
      <vt:lpstr>Lästips:</vt:lpstr>
      <vt:lpstr>Klimatdeklarationer 2023</vt:lpstr>
      <vt:lpstr>Klimatdeklarationer </vt:lpstr>
      <vt:lpstr>Byggnadsnämnderna och klimatdeklarationerna</vt:lpstr>
      <vt:lpstr>Klimatdeklarationsregistret och tillsynen</vt:lpstr>
      <vt:lpstr>Regeringsuppdrag om klimatdeklarationer</vt:lpstr>
      <vt:lpstr>Publicerat i PBL kunskapsbanken</vt:lpstr>
      <vt:lpstr>Behörighetsregistret</vt:lpstr>
      <vt:lpstr>Certifiering av byggprojekteringsföretag</vt:lpstr>
      <vt:lpstr>Vad handlar det om?</vt:lpstr>
      <vt:lpstr>En föreskrift – tre delar</vt:lpstr>
      <vt:lpstr>PowerPoint-presentation</vt:lpstr>
      <vt:lpstr>Hur ser planen ut?</vt:lpstr>
      <vt:lpstr>Vi finns på webben</vt:lpstr>
      <vt:lpstr>Slutförda uppdrag </vt:lpstr>
      <vt:lpstr>Pågående uppdrag</vt:lpstr>
      <vt:lpstr>Pågående regelarbete, MöBy</vt:lpstr>
      <vt:lpstr>Pågående regelarbete, Övriga</vt:lpstr>
    </vt:vector>
  </TitlesOfParts>
  <Company>Boverket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På gång på Boverket</dc:title>
  <dc:creator>Jonfjärd Stina</dc:creator>
  <cp:lastModifiedBy>Jonfjärd Stina</cp:lastModifiedBy>
  <cp:revision>14</cp:revision>
  <cp:lastPrinted>2023-05-15T13:01:50Z</cp:lastPrinted>
  <dcterms:created xsi:type="dcterms:W3CDTF">2023-02-28T10:35:07Z</dcterms:created>
  <dcterms:modified xsi:type="dcterms:W3CDTF">2023-05-22T12:25:26Z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0x0101000C69704D9349EA42AE48364318A3F905</vt:lpwstr>
  </property>
</Properties>
</file>