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73" r:id="rId7"/>
    <p:sldId id="3561" r:id="rId8"/>
    <p:sldId id="268" r:id="rId9"/>
    <p:sldId id="259" r:id="rId10"/>
    <p:sldId id="274" r:id="rId11"/>
    <p:sldId id="258" r:id="rId12"/>
    <p:sldId id="263" r:id="rId13"/>
    <p:sldId id="277" r:id="rId14"/>
    <p:sldId id="262" r:id="rId15"/>
    <p:sldId id="267" r:id="rId16"/>
    <p:sldId id="264" r:id="rId17"/>
    <p:sldId id="265" r:id="rId18"/>
    <p:sldId id="278" r:id="rId19"/>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7343" autoAdjust="0"/>
  </p:normalViewPr>
  <p:slideViewPr>
    <p:cSldViewPr>
      <p:cViewPr varScale="1">
        <p:scale>
          <a:sx n="133" d="100"/>
          <a:sy n="133" d="100"/>
        </p:scale>
        <p:origin x="846" y="114"/>
      </p:cViewPr>
      <p:guideLst>
        <p:guide orient="horz" pos="2160"/>
        <p:guide pos="2880"/>
        <p:guide orient="horz" pos="16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C2BA8-AB9C-44C0-BB1D-E36E4FAE8AFA}" type="datetimeFigureOut">
              <a:rPr lang="sv-SE" smtClean="0"/>
              <a:t>2023-05-23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F4F4E-35AE-4F13-AA94-8E98E18073F4}" type="slidenum">
              <a:rPr lang="sv-SE" smtClean="0"/>
              <a:t>‹#›</a:t>
            </a:fld>
            <a:endParaRPr lang="sv-SE"/>
          </a:p>
        </p:txBody>
      </p:sp>
    </p:spTree>
    <p:extLst>
      <p:ext uri="{BB962C8B-B14F-4D97-AF65-F5344CB8AC3E}">
        <p14:creationId xmlns:p14="http://schemas.microsoft.com/office/powerpoint/2010/main" val="83717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93F4F4E-35AE-4F13-AA94-8E98E18073F4}" type="slidenum">
              <a:rPr lang="sv-SE" smtClean="0"/>
              <a:t>1</a:t>
            </a:fld>
            <a:endParaRPr lang="sv-SE"/>
          </a:p>
        </p:txBody>
      </p:sp>
    </p:spTree>
    <p:extLst>
      <p:ext uri="{BB962C8B-B14F-4D97-AF65-F5344CB8AC3E}">
        <p14:creationId xmlns:p14="http://schemas.microsoft.com/office/powerpoint/2010/main" val="1814957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Oförstörande provning önskvärt. </a:t>
            </a:r>
          </a:p>
          <a:p>
            <a:endParaRPr lang="sv-SE" dirty="0"/>
          </a:p>
          <a:p>
            <a:r>
              <a:rPr lang="sv-SE" dirty="0"/>
              <a:t>Helt dokumentationslösa produkter behöver provas individuellt.</a:t>
            </a:r>
          </a:p>
          <a:p>
            <a:endParaRPr lang="sv-SE" dirty="0"/>
          </a:p>
          <a:p>
            <a:r>
              <a:rPr lang="sv-SE" dirty="0"/>
              <a:t>Gruppbedömning om </a:t>
            </a:r>
            <a:r>
              <a:rPr lang="sv-SE" sz="1800" b="0" i="0" u="none" strike="noStrike" baseline="0" dirty="0">
                <a:solidFill>
                  <a:srgbClr val="000000"/>
                </a:solidFill>
                <a:latin typeface="Gentium Basic"/>
              </a:rPr>
              <a:t>ingående bärverksdelar bevisligen är eller med rimlig risk kan antas vara tillverkade med samma process och varit driftsatta under likvärdiga förhållanden </a:t>
            </a:r>
          </a:p>
          <a:p>
            <a:endParaRPr lang="sv-SE" sz="1800" b="0" i="0" u="none" strike="noStrike" baseline="0" dirty="0">
              <a:solidFill>
                <a:srgbClr val="000000"/>
              </a:solidFill>
              <a:latin typeface="Gentium Basic"/>
            </a:endParaRPr>
          </a:p>
          <a:p>
            <a:r>
              <a:rPr lang="sv-SE" sz="1800" b="0" i="0" u="none" strike="noStrike" baseline="0" dirty="0">
                <a:solidFill>
                  <a:srgbClr val="000000"/>
                </a:solidFill>
                <a:latin typeface="Gentium Basic"/>
              </a:rPr>
              <a:t>Förstörande provning av materialegenskaper kan vid återbruk förenklas av att göra ett systematiskt urval, exempelvis använda kapbitar från demontering användas för provning.</a:t>
            </a:r>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13</a:t>
            </a:fld>
            <a:endParaRPr lang="sv-SE"/>
          </a:p>
        </p:txBody>
      </p:sp>
    </p:spTree>
    <p:extLst>
      <p:ext uri="{BB962C8B-B14F-4D97-AF65-F5344CB8AC3E}">
        <p14:creationId xmlns:p14="http://schemas.microsoft.com/office/powerpoint/2010/main" val="275043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Demontering kostsamt</a:t>
            </a:r>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Exempel på lönsamhetsproblem:</a:t>
            </a:r>
          </a:p>
          <a:p>
            <a:pPr marL="0" indent="0">
              <a:buFont typeface="Arial" panose="020B0604020202020204" pitchFamily="34" charset="0"/>
              <a:buNone/>
            </a:pPr>
            <a:r>
              <a:rPr lang="sv-SE" dirty="0"/>
              <a:t>Stål kan smältas ner och bli till nya stålkonstruktioner hur många gånger som helst. Det finns en fungerande infrastruktur för insamling, handel, skrothantering och smältverk för stålskrot.</a:t>
            </a:r>
          </a:p>
          <a:p>
            <a:pPr marL="0" indent="0">
              <a:buFont typeface="Arial" panose="020B0604020202020204" pitchFamily="34" charset="0"/>
              <a:buNone/>
            </a:pPr>
            <a:r>
              <a:rPr lang="sv-SE" dirty="0"/>
              <a:t>Ett högt pris på stålskrot påverkar viljan att försöka återbruka en stålbalk eller -pelare.</a:t>
            </a:r>
          </a:p>
          <a:p>
            <a:pPr marL="0" indent="0">
              <a:buFont typeface="Arial" panose="020B0604020202020204" pitchFamily="34" charset="0"/>
              <a:buNone/>
            </a:pPr>
            <a:r>
              <a:rPr lang="sv-SE" dirty="0"/>
              <a:t>Organiserad handel av stålkonstruktioner för återbruk saknas. Skrothandeln däremot är en etablerad näringsverksamhet.</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En infrastruktur för transport, emballage och lagring saknas.</a:t>
            </a: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14</a:t>
            </a:fld>
            <a:endParaRPr lang="sv-SE"/>
          </a:p>
        </p:txBody>
      </p:sp>
    </p:spTree>
    <p:extLst>
      <p:ext uri="{BB962C8B-B14F-4D97-AF65-F5344CB8AC3E}">
        <p14:creationId xmlns:p14="http://schemas.microsoft.com/office/powerpoint/2010/main" val="198688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Boverket ska: </a:t>
            </a:r>
          </a:p>
          <a:p>
            <a:pPr marL="228600" indent="-228600">
              <a:buAutoNum type="arabicParenR"/>
            </a:pPr>
            <a:r>
              <a:rPr lang="sv-SE" dirty="0"/>
              <a:t>Kartlägga och analysera hur återanvändning, återvinning samt förberedelse för återanvändning och materialåtervinning av befintligt byggmaterial, byggnadsdelar och byggnadsverk fungerar idag.</a:t>
            </a:r>
          </a:p>
          <a:p>
            <a:pPr marL="228600" indent="-228600">
              <a:buAutoNum type="arabicParenR"/>
            </a:pPr>
            <a:endParaRPr lang="sv-SE" dirty="0"/>
          </a:p>
          <a:p>
            <a:pPr marL="228600" indent="-228600">
              <a:buAutoNum type="arabicParenR"/>
            </a:pPr>
            <a:r>
              <a:rPr lang="sv-SE" dirty="0"/>
              <a:t> Kartlägga och analysera vad som kan främja att byggnadsverk, byggnadsdelar och byggmaterial redan från början utformas och designas för att vara hållbara samt enkla att reparera, uppgradera, nedmontera och återanvända. I detta ingår att analysera hur rivning av befintliga byggnadsverk kan undvikas och hur de kan återbrukas i sin helhet samt att analysera vad detta innebär för valet av olika byggmaterial, exempelvis plast. </a:t>
            </a:r>
          </a:p>
          <a:p>
            <a:pPr marL="228600" indent="-228600">
              <a:buAutoNum type="arabicParenR"/>
            </a:pPr>
            <a:endParaRPr lang="sv-SE" dirty="0"/>
          </a:p>
          <a:p>
            <a:pPr marL="228600" indent="-228600">
              <a:buAutoNum type="arabicParenR"/>
            </a:pPr>
            <a:r>
              <a:rPr lang="sv-SE" dirty="0"/>
              <a:t>Föreslå åtgärder för att främja cirkulärt byggande och cirkulär förvaltning, vilket innefattar giftfria materialkretslopp, och vid behov lämna nödvändiga författningsförslag. </a:t>
            </a:r>
          </a:p>
          <a:p>
            <a:pPr marL="228600" indent="-228600">
              <a:buAutoNum type="arabicParenR"/>
            </a:pPr>
            <a:endParaRPr lang="sv-SE" dirty="0"/>
          </a:p>
          <a:p>
            <a:pPr marL="228600" indent="-228600">
              <a:buAutoNum type="arabicParenR"/>
            </a:pPr>
            <a:r>
              <a:rPr lang="sv-SE" dirty="0"/>
              <a:t>Kartlägga och analysera tillgången till och efterfrågan på de byggmaterial som bedöms vara kritiska för materialförsörjningen i byggsektorn. </a:t>
            </a:r>
          </a:p>
          <a:p>
            <a:pPr marL="228600" indent="-228600">
              <a:buAutoNum type="arabicParenR"/>
            </a:pPr>
            <a:endParaRPr lang="sv-SE" dirty="0"/>
          </a:p>
          <a:p>
            <a:pPr marL="228600" indent="-228600">
              <a:buAutoNum type="arabicParenR"/>
            </a:pPr>
            <a:r>
              <a:rPr lang="sv-SE" dirty="0"/>
              <a:t>Undersöka hur digitaliseringen kan underlätta omställningen till en cirkulär ekonomi i byggsektorn och lämna förslag på åtgärder som bidrar till utvecklingen på området. </a:t>
            </a:r>
          </a:p>
          <a:p>
            <a:pPr marL="228600" indent="-228600">
              <a:buAutoNum type="arabicParenR"/>
            </a:pPr>
            <a:endParaRPr lang="sv-SE" dirty="0"/>
          </a:p>
          <a:p>
            <a:pPr marL="228600" indent="-228600">
              <a:buAutoNum type="arabicParenR"/>
            </a:pPr>
            <a:r>
              <a:rPr lang="sv-SE" dirty="0"/>
              <a:t>Ta fram indikatorer för att följa utvecklingen av en cirkulär ekonomi i byggsektorn. </a:t>
            </a:r>
          </a:p>
          <a:p>
            <a:pPr marL="228600" indent="-228600">
              <a:buAutoNum type="arabicParenR"/>
            </a:pPr>
            <a:endParaRPr lang="sv-SE" dirty="0"/>
          </a:p>
          <a:p>
            <a:pPr marL="228600" indent="-228600">
              <a:buAutoNum type="arabicParenR"/>
            </a:pPr>
            <a:r>
              <a:rPr lang="sv-SE" dirty="0"/>
              <a:t>Sprida information samt vägleda myndigheter och berörda aktörer om omställningen till en cirkulär ekonomi i byggsektorn. Informationen ska spridas genom plattformen för ICHB – informationscentrum för hållbart byggande. </a:t>
            </a:r>
            <a:endParaRPr lang="sv-SE" dirty="0">
              <a:latin typeface="Arial" panose="020B060402020202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3</a:t>
            </a:fld>
            <a:endParaRPr lang="sv-SE"/>
          </a:p>
        </p:txBody>
      </p:sp>
    </p:spTree>
    <p:extLst>
      <p:ext uri="{BB962C8B-B14F-4D97-AF65-F5344CB8AC3E}">
        <p14:creationId xmlns:p14="http://schemas.microsoft.com/office/powerpoint/2010/main" val="323141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Byggnadsverk → uppfylla tekniska egenskapskraven</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Byggprodukten ska då ha egenskaper som gör att ovan kan uppfyllas</a:t>
            </a:r>
          </a:p>
          <a:p>
            <a:pPr marL="342900" indent="-342900">
              <a:buFont typeface="Arial" panose="020B0604020202020204" pitchFamily="34" charset="0"/>
              <a:buChar char="•"/>
            </a:pPr>
            <a:r>
              <a:rPr lang="sv-SE" dirty="0"/>
              <a:t>Eller uppfyller föreskrifter</a:t>
            </a:r>
          </a:p>
          <a:p>
            <a:pPr marL="342900" indent="-342900">
              <a:buFont typeface="Arial" panose="020B0604020202020204" pitchFamily="34" charset="0"/>
              <a:buChar char="•"/>
            </a:pPr>
            <a:r>
              <a:rPr lang="sv-SE" dirty="0"/>
              <a:t>Byggherrens ansvar – hjälp dokumentation</a:t>
            </a:r>
          </a:p>
          <a:p>
            <a:endParaRPr lang="sv-SE" dirty="0"/>
          </a:p>
          <a:p>
            <a:r>
              <a:rPr lang="sv-SE" dirty="0"/>
              <a:t>Bärverk: ordnad kombination av sammanfogade delar dimensionerad för att bära laster och ge tillräcklig styvhet</a:t>
            </a:r>
          </a:p>
          <a:p>
            <a:endParaRPr lang="sv-SE" dirty="0"/>
          </a:p>
          <a:p>
            <a:r>
              <a:rPr lang="sv-SE" dirty="0"/>
              <a:t>Bärverksdel: fysiskt urskiljbar del av ett bärverk, t.ex. pelare, balk, platta, väggelement, grundläggningspåle</a:t>
            </a:r>
          </a:p>
          <a:p>
            <a:endParaRPr lang="sv-SE" dirty="0"/>
          </a:p>
          <a:p>
            <a:r>
              <a:rPr lang="sv-SE" dirty="0"/>
              <a:t>Uppfyller kraven på bärförmåga, stadga och beständighet i PBL – tekniskt egenskapskrav</a:t>
            </a:r>
          </a:p>
          <a:p>
            <a:endParaRPr lang="sv-SE" dirty="0"/>
          </a:p>
          <a:p>
            <a:r>
              <a:rPr lang="sv-SE" dirty="0">
                <a:solidFill>
                  <a:srgbClr val="00B050"/>
                </a:solidFill>
              </a:rPr>
              <a:t>Helt enkelt byggprodukter som är en del av den bärande stommen</a:t>
            </a: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5</a:t>
            </a:fld>
            <a:endParaRPr lang="sv-SE"/>
          </a:p>
        </p:txBody>
      </p:sp>
    </p:spTree>
    <p:extLst>
      <p:ext uri="{BB962C8B-B14F-4D97-AF65-F5344CB8AC3E}">
        <p14:creationId xmlns:p14="http://schemas.microsoft.com/office/powerpoint/2010/main" val="33907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Innebär en hel del frågetecken</a:t>
            </a:r>
          </a:p>
        </p:txBody>
      </p:sp>
      <p:sp>
        <p:nvSpPr>
          <p:cNvPr id="4" name="Platshållare för bildnummer 3"/>
          <p:cNvSpPr>
            <a:spLocks noGrp="1"/>
          </p:cNvSpPr>
          <p:nvPr>
            <p:ph type="sldNum" sz="quarter" idx="5"/>
          </p:nvPr>
        </p:nvSpPr>
        <p:spPr/>
        <p:txBody>
          <a:bodyPr/>
          <a:lstStyle/>
          <a:p>
            <a:fld id="{D93F4F4E-35AE-4F13-AA94-8E98E18073F4}" type="slidenum">
              <a:rPr lang="sv-SE" smtClean="0"/>
              <a:t>6</a:t>
            </a:fld>
            <a:endParaRPr lang="sv-SE"/>
          </a:p>
        </p:txBody>
      </p:sp>
    </p:spTree>
    <p:extLst>
      <p:ext uri="{BB962C8B-B14F-4D97-AF65-F5344CB8AC3E}">
        <p14:creationId xmlns:p14="http://schemas.microsoft.com/office/powerpoint/2010/main" val="46538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Övergripande information: Återbruksprocessen</a:t>
            </a:r>
          </a:p>
          <a:p>
            <a:r>
              <a:rPr lang="sv-SE" dirty="0"/>
              <a:t>Regler och ansvar: Vad gäller enligt PBL och EKS för återbruk?</a:t>
            </a:r>
          </a:p>
          <a:p>
            <a:r>
              <a:rPr lang="sv-SE" dirty="0"/>
              <a:t>Bedömning av skick: vad är viktigt att bedöma?</a:t>
            </a:r>
          </a:p>
          <a:p>
            <a:r>
              <a:rPr lang="sv-SE" dirty="0"/>
              <a:t>Verifiera kvalitet: hur ska egenskaper bedömas?</a:t>
            </a:r>
          </a:p>
          <a:p>
            <a:endParaRPr lang="sv-SE" dirty="0"/>
          </a:p>
          <a:p>
            <a:r>
              <a:rPr lang="sv-SE" dirty="0"/>
              <a:t>Bygger på underlag framtaget av WSP under hösten 2021</a:t>
            </a:r>
          </a:p>
        </p:txBody>
      </p:sp>
      <p:sp>
        <p:nvSpPr>
          <p:cNvPr id="4" name="Platshållare för bildnummer 3"/>
          <p:cNvSpPr>
            <a:spLocks noGrp="1"/>
          </p:cNvSpPr>
          <p:nvPr>
            <p:ph type="sldNum" sz="quarter" idx="5"/>
          </p:nvPr>
        </p:nvSpPr>
        <p:spPr/>
        <p:txBody>
          <a:bodyPr/>
          <a:lstStyle/>
          <a:p>
            <a:fld id="{D93F4F4E-35AE-4F13-AA94-8E98E18073F4}" type="slidenum">
              <a:rPr lang="sv-SE" smtClean="0"/>
              <a:t>7</a:t>
            </a:fld>
            <a:endParaRPr lang="sv-SE"/>
          </a:p>
        </p:txBody>
      </p:sp>
    </p:spTree>
    <p:extLst>
      <p:ext uri="{BB962C8B-B14F-4D97-AF65-F5344CB8AC3E}">
        <p14:creationId xmlns:p14="http://schemas.microsoft.com/office/powerpoint/2010/main" val="122826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solidFill>
                  <a:srgbClr val="00B050"/>
                </a:solidFill>
              </a:rPr>
              <a:t>Byggprodukter med bedömda egenskaper </a:t>
            </a:r>
          </a:p>
          <a:p>
            <a:r>
              <a:rPr lang="sv-SE" sz="1800" i="1" dirty="0">
                <a:solidFill>
                  <a:srgbClr val="00B050"/>
                </a:solidFill>
              </a:rPr>
              <a:t> är därmed inte det samma som </a:t>
            </a:r>
            <a:endParaRPr lang="sv-SE" i="1" dirty="0">
              <a:solidFill>
                <a:srgbClr val="00B050"/>
              </a:solidFill>
            </a:endParaRPr>
          </a:p>
          <a:p>
            <a:r>
              <a:rPr lang="sv-SE" i="1" dirty="0">
                <a:solidFill>
                  <a:srgbClr val="00B050"/>
                </a:solidFill>
              </a:rPr>
              <a:t>byggprodukter som har bedömda egenskaper</a:t>
            </a:r>
          </a:p>
          <a:p>
            <a:r>
              <a:rPr lang="sv-SE" i="1" dirty="0">
                <a:solidFill>
                  <a:srgbClr val="00B050"/>
                </a:solidFill>
              </a:rPr>
              <a:t>Utan det är produkter där egenskaperna bedömts på förhand innan de placerats på en marknad. </a:t>
            </a:r>
          </a:p>
          <a:p>
            <a:endParaRPr lang="sv-SE" dirty="0"/>
          </a:p>
          <a:p>
            <a:r>
              <a:rPr lang="sv-SE" dirty="0"/>
              <a:t>Det kan finnas andra byggprodukter där vi vet egenskaperna, t.ex. återbrukade produkter</a:t>
            </a:r>
          </a:p>
        </p:txBody>
      </p:sp>
      <p:sp>
        <p:nvSpPr>
          <p:cNvPr id="4" name="Platshållare för bildnummer 3"/>
          <p:cNvSpPr>
            <a:spLocks noGrp="1"/>
          </p:cNvSpPr>
          <p:nvPr>
            <p:ph type="sldNum" sz="quarter" idx="5"/>
          </p:nvPr>
        </p:nvSpPr>
        <p:spPr/>
        <p:txBody>
          <a:bodyPr/>
          <a:lstStyle/>
          <a:p>
            <a:fld id="{D93F4F4E-35AE-4F13-AA94-8E98E18073F4}" type="slidenum">
              <a:rPr lang="sv-SE" smtClean="0"/>
              <a:t>8</a:t>
            </a:fld>
            <a:endParaRPr lang="sv-SE"/>
          </a:p>
        </p:txBody>
      </p:sp>
    </p:spTree>
    <p:extLst>
      <p:ext uri="{BB962C8B-B14F-4D97-AF65-F5344CB8AC3E}">
        <p14:creationId xmlns:p14="http://schemas.microsoft.com/office/powerpoint/2010/main" val="3231169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0" i="0" u="none" strike="noStrike" baseline="0" dirty="0">
                <a:latin typeface="TimesNewRomanPSMT"/>
              </a:rPr>
              <a:t>Med mottagningskontroll avses i byggherrens kontroll av att material och produkter har förutsatta egenskaper när de tas emot på byggplatsen.</a:t>
            </a:r>
          </a:p>
          <a:p>
            <a:pPr algn="l"/>
            <a:endParaRPr lang="sv-SE" sz="1800" b="0" i="0" u="none" strike="noStrike" baseline="0" dirty="0">
              <a:latin typeface="TimesNewRomanPSMT"/>
            </a:endParaRPr>
          </a:p>
          <a:p>
            <a:pPr algn="l"/>
            <a:r>
              <a:rPr lang="sv-SE" sz="1800" i="1" dirty="0">
                <a:solidFill>
                  <a:srgbClr val="00B050"/>
                </a:solidFill>
              </a:rPr>
              <a:t>Byggprodukter med bedömda egenskaper = inte lika omfattande kontroll</a:t>
            </a:r>
          </a:p>
          <a:p>
            <a:pPr algn="l"/>
            <a:endParaRPr lang="sv-SE" sz="1800" b="0" i="1" u="none" strike="noStrike" baseline="0" dirty="0">
              <a:solidFill>
                <a:srgbClr val="00B050"/>
              </a:solidFill>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i="1" dirty="0">
                <a:solidFill>
                  <a:srgbClr val="00B050"/>
                </a:solidFill>
              </a:rPr>
              <a:t>Dvs andra byggprodukter = mer omfattande kontroll</a:t>
            </a:r>
          </a:p>
          <a:p>
            <a:pPr algn="l"/>
            <a:endParaRPr lang="sv-SE" sz="1800" b="0" i="0" u="none" strike="noStrike" baseline="0" dirty="0">
              <a:latin typeface="TimesNewRomanPSMT"/>
            </a:endParaRPr>
          </a:p>
          <a:p>
            <a:pPr algn="l"/>
            <a:r>
              <a:rPr lang="sv-SE" sz="1800" b="0" i="0" u="none" strike="noStrike" baseline="0" dirty="0">
                <a:latin typeface="TimesNewRomanPSMT"/>
              </a:rPr>
              <a:t>Om byggherren har kontroll över hela processen från rivning till återbruk påverkar det omfattningen av de kontroller som behöver göras. För återbrukade produkter kan det krävas att andra egenskaper bedöms jämfört med nytillverkade</a:t>
            </a:r>
          </a:p>
          <a:p>
            <a:pPr algn="l"/>
            <a:endParaRPr lang="sv-SE" sz="1800" b="0" i="0" u="none" strike="noStrike" baseline="0" dirty="0">
              <a:latin typeface="TimesNewRomanPSMT"/>
            </a:endParaRPr>
          </a:p>
          <a:p>
            <a:pPr algn="l"/>
            <a:r>
              <a:rPr lang="sv-SE" sz="1800" b="0" i="0" u="none" strike="noStrike" baseline="0" dirty="0">
                <a:latin typeface="TimesNewRomanPSMT"/>
              </a:rPr>
              <a:t>Behövs sätt att deklarera egenskaper för återbrukade bärverksdelar, göra det likvärdigt att använda som nytillverkat. Revidering av byggproduktförordning pågår</a:t>
            </a:r>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10</a:t>
            </a:fld>
            <a:endParaRPr lang="sv-SE"/>
          </a:p>
        </p:txBody>
      </p:sp>
    </p:spTree>
    <p:extLst>
      <p:ext uri="{BB962C8B-B14F-4D97-AF65-F5344CB8AC3E}">
        <p14:creationId xmlns:p14="http://schemas.microsoft.com/office/powerpoint/2010/main" val="307840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Egenskaper: de som behövs för användningen, exempel: hållfasthet, styvhet, eventuell nedbrytning</a:t>
            </a:r>
          </a:p>
          <a:p>
            <a:r>
              <a:rPr lang="sv-SE" dirty="0"/>
              <a:t>Beror på var bärverksdelen suttit i en byggnad. </a:t>
            </a:r>
          </a:p>
          <a:p>
            <a:endParaRPr lang="sv-SE" dirty="0"/>
          </a:p>
          <a:p>
            <a:r>
              <a:rPr lang="sv-SE" dirty="0"/>
              <a:t>Användningen: Om en byggherre plockar ner elementet för att sedan använda det själv = kontroll av de egenskaper som behövs för den nya användningen</a:t>
            </a:r>
          </a:p>
          <a:p>
            <a:r>
              <a:rPr lang="sv-SE" dirty="0"/>
              <a:t>Någon som plockar ner för att sälja kan behöva kontrollera mer för att få en större marknad och inte begränsa användningen. </a:t>
            </a:r>
          </a:p>
          <a:p>
            <a:endParaRPr lang="sv-SE" dirty="0"/>
          </a:p>
          <a:p>
            <a:r>
              <a:rPr lang="sv-SE" dirty="0"/>
              <a:t>Lämplighet: Är det som plockas ner lämpligt att använda? Finns det risk för t.ex. emissioner som gör att det är olämpligt?</a:t>
            </a:r>
          </a:p>
          <a:p>
            <a:endParaRPr lang="sv-SE" dirty="0"/>
          </a:p>
          <a:p>
            <a:r>
              <a:rPr lang="sv-SE" dirty="0"/>
              <a:t>Demontering: det ska gå att plocka ner på ett säkert sätt utan risker för de som arbetar, detta behöver identifieras på förhand.</a:t>
            </a:r>
          </a:p>
        </p:txBody>
      </p:sp>
      <p:sp>
        <p:nvSpPr>
          <p:cNvPr id="4" name="Platshållare för bildnummer 3"/>
          <p:cNvSpPr>
            <a:spLocks noGrp="1"/>
          </p:cNvSpPr>
          <p:nvPr>
            <p:ph type="sldNum" sz="quarter" idx="5"/>
          </p:nvPr>
        </p:nvSpPr>
        <p:spPr/>
        <p:txBody>
          <a:bodyPr/>
          <a:lstStyle/>
          <a:p>
            <a:fld id="{D93F4F4E-35AE-4F13-AA94-8E98E18073F4}" type="slidenum">
              <a:rPr lang="sv-SE" smtClean="0"/>
              <a:t>11</a:t>
            </a:fld>
            <a:endParaRPr lang="sv-SE"/>
          </a:p>
        </p:txBody>
      </p:sp>
    </p:spTree>
    <p:extLst>
      <p:ext uri="{BB962C8B-B14F-4D97-AF65-F5344CB8AC3E}">
        <p14:creationId xmlns:p14="http://schemas.microsoft.com/office/powerpoint/2010/main" val="157641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Berätta att vägledningen i huvudsak kommer att fokusera på att beskriva återbruk generellt, men att eventuella fördjupningar kommer att behandla främst betongelement, stål, limträ och tegel. </a:t>
            </a:r>
          </a:p>
          <a:p>
            <a:endParaRPr lang="sv-SE" dirty="0"/>
          </a:p>
          <a:p>
            <a:r>
              <a:rPr lang="sv-SE" dirty="0"/>
              <a:t>Tegel återbrukas idag, </a:t>
            </a:r>
            <a:r>
              <a:rPr lang="sv-SE" dirty="0" err="1"/>
              <a:t>prefab</a:t>
            </a:r>
            <a:r>
              <a:rPr lang="sv-SE" dirty="0"/>
              <a:t>-element i betong endast begränsat. Exempel kommer i nästa föreläsning</a:t>
            </a:r>
          </a:p>
          <a:p>
            <a:endParaRPr lang="sv-SE" dirty="0"/>
          </a:p>
          <a:p>
            <a:r>
              <a:rPr lang="sv-SE" dirty="0"/>
              <a:t>Stål efter 1971 enklare att återbruka, finns branschguide</a:t>
            </a:r>
          </a:p>
          <a:p>
            <a:endParaRPr lang="sv-SE" dirty="0"/>
          </a:p>
          <a:p>
            <a:r>
              <a:rPr lang="sv-SE" dirty="0"/>
              <a:t>Limträ, här har märkningar stor betydelse och hur dessa kan översättas till nuvarande standarder. Samt bedömning av tillstånd</a:t>
            </a:r>
          </a:p>
        </p:txBody>
      </p:sp>
      <p:sp>
        <p:nvSpPr>
          <p:cNvPr id="4" name="Platshållare för bildnummer 3"/>
          <p:cNvSpPr>
            <a:spLocks noGrp="1"/>
          </p:cNvSpPr>
          <p:nvPr>
            <p:ph type="sldNum" sz="quarter" idx="5"/>
          </p:nvPr>
        </p:nvSpPr>
        <p:spPr/>
        <p:txBody>
          <a:bodyPr/>
          <a:lstStyle/>
          <a:p>
            <a:fld id="{D93F4F4E-35AE-4F13-AA94-8E98E18073F4}" type="slidenum">
              <a:rPr lang="sv-SE" smtClean="0"/>
              <a:t>12</a:t>
            </a:fld>
            <a:endParaRPr lang="sv-SE"/>
          </a:p>
        </p:txBody>
      </p:sp>
    </p:spTree>
    <p:extLst>
      <p:ext uri="{BB962C8B-B14F-4D97-AF65-F5344CB8AC3E}">
        <p14:creationId xmlns:p14="http://schemas.microsoft.com/office/powerpoint/2010/main" val="2370825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55576" y="3240000"/>
            <a:ext cx="7772400" cy="810090"/>
          </a:xfrm>
          <a:prstGeom prst="rect">
            <a:avLst/>
          </a:prstGeom>
        </p:spPr>
        <p:txBody>
          <a:bodyPr anchor="t">
            <a:normAutofit/>
          </a:bodyPr>
          <a:lstStyle>
            <a:lvl1pPr>
              <a:defRPr sz="3200" baseline="0">
                <a:latin typeface="Arial" panose="020B0604020202020204" pitchFamily="34" charset="0"/>
                <a:cs typeface="Arial" panose="020B0604020202020204" pitchFamily="34" charset="0"/>
              </a:defRPr>
            </a:lvl1pPr>
          </a:lstStyle>
          <a:p>
            <a:r>
              <a:rPr lang="sv-SE" dirty="0"/>
              <a:t>Skriv presentationens </a:t>
            </a:r>
            <a:br>
              <a:rPr lang="sv-SE" dirty="0"/>
            </a:br>
            <a:r>
              <a:rPr lang="sv-SE" dirty="0"/>
              <a:t>namn här</a:t>
            </a:r>
          </a:p>
        </p:txBody>
      </p:sp>
      <p:sp>
        <p:nvSpPr>
          <p:cNvPr id="3" name="Underrubrik 2"/>
          <p:cNvSpPr>
            <a:spLocks noGrp="1"/>
          </p:cNvSpPr>
          <p:nvPr>
            <p:ph type="subTitle" idx="1" hasCustomPrompt="1"/>
          </p:nvPr>
        </p:nvSpPr>
        <p:spPr>
          <a:xfrm>
            <a:off x="1441376" y="4185000"/>
            <a:ext cx="6400800" cy="432048"/>
          </a:xfrm>
          <a:prstGeom prst="rect">
            <a:avLst/>
          </a:prstGeom>
        </p:spPr>
        <p:txBody>
          <a:bodyPr>
            <a:normAutofit/>
          </a:bodyPr>
          <a:lstStyle>
            <a:lvl1pPr marL="0" indent="0" algn="ctr">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ditt namn </a:t>
            </a:r>
            <a:br>
              <a:rPr lang="sv-SE" dirty="0"/>
            </a:br>
            <a:r>
              <a:rPr lang="sv-SE" dirty="0"/>
              <a:t>och titel här</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2023-05-23</a:t>
            </a:fld>
            <a:endParaRPr lang="sv-SE"/>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7" name="Bildobjekt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054558" y="627534"/>
            <a:ext cx="3174436" cy="2344189"/>
          </a:xfrm>
          <a:prstGeom prst="rect">
            <a:avLst/>
          </a:prstGeom>
        </p:spPr>
      </p:pic>
    </p:spTree>
    <p:extLst>
      <p:ext uri="{BB962C8B-B14F-4D97-AF65-F5344CB8AC3E}">
        <p14:creationId xmlns:p14="http://schemas.microsoft.com/office/powerpoint/2010/main" val="257705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dirty="0"/>
              <a:t>Här skriver du rubriken</a:t>
            </a:r>
          </a:p>
        </p:txBody>
      </p:sp>
      <p:sp>
        <p:nvSpPr>
          <p:cNvPr id="3" name="Platshållare för innehåll 2"/>
          <p:cNvSpPr>
            <a:spLocks noGrp="1"/>
          </p:cNvSpPr>
          <p:nvPr>
            <p:ph idx="1" hasCustomPrompt="1"/>
          </p:nvPr>
        </p:nvSpPr>
        <p:spPr>
          <a:xfrm>
            <a:off x="468000" y="1215000"/>
            <a:ext cx="6660000" cy="3375000"/>
          </a:xfrm>
          <a:prstGeom prst="rect">
            <a:avLst/>
          </a:prstGeom>
        </p:spPr>
        <p:txBody>
          <a:bodyPr>
            <a:normAutofit/>
          </a:bodyPr>
          <a:lstStyle>
            <a:lvl1pPr marL="0" indent="0" algn="l">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lvl="0"/>
            <a:r>
              <a:rPr lang="sv-SE" dirty="0"/>
              <a:t>Textinnehåll, här skriver du din text, glöm inte </a:t>
            </a:r>
            <a:br>
              <a:rPr lang="sv-SE" dirty="0"/>
            </a:br>
            <a:r>
              <a:rPr lang="sv-SE" dirty="0"/>
              <a:t>– skriv kort och kärnfullt!</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2023-05-23</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8126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dirty="0"/>
              <a:t>Här skriver du rubriken</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2023-05-23</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innehåll 2"/>
          <p:cNvSpPr>
            <a:spLocks noGrp="1"/>
          </p:cNvSpPr>
          <p:nvPr>
            <p:ph idx="1" hasCustomPrompt="1"/>
          </p:nvPr>
        </p:nvSpPr>
        <p:spPr>
          <a:xfrm>
            <a:off x="468000" y="1215000"/>
            <a:ext cx="6660000" cy="3375000"/>
          </a:xfrm>
          <a:prstGeom prst="rect">
            <a:avLst/>
          </a:prstGeom>
        </p:spPr>
        <p:txBody>
          <a:bodyPr>
            <a:normAutofit/>
          </a:bodyPr>
          <a:lstStyle>
            <a:lvl1pPr marL="0" indent="0" algn="l">
              <a:buClr>
                <a:srgbClr val="C10B25"/>
              </a:buClr>
              <a:buFont typeface="Arial" panose="020B0604020202020204" pitchFamily="34" charset="0"/>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algn="l"/>
            <a:r>
              <a:rPr lang="sv-SE" sz="2000" dirty="0" err="1">
                <a:solidFill>
                  <a:schemeClr val="tx1"/>
                </a:solidFill>
                <a:latin typeface="Arial" panose="020B0604020202020204" pitchFamily="34" charset="0"/>
                <a:cs typeface="Arial" panose="020B0604020202020204" pitchFamily="34" charset="0"/>
              </a:rPr>
              <a:t>Punktlisterubrik</a:t>
            </a:r>
            <a:endParaRPr lang="sv-SE" sz="2000" dirty="0">
              <a:solidFill>
                <a:schemeClr val="tx1"/>
              </a:solidFill>
              <a:latin typeface="Arial" panose="020B0604020202020204" pitchFamily="34" charset="0"/>
              <a:cs typeface="Arial" panose="020B0604020202020204" pitchFamily="34" charset="0"/>
            </a:endParaRPr>
          </a:p>
          <a:p>
            <a:pPr marL="342900" indent="-342900" algn="l">
              <a:buClr>
                <a:srgbClr val="C10B25"/>
              </a:buClr>
              <a:buFont typeface="Arial" panose="020B0604020202020204" pitchFamily="34" charset="0"/>
              <a:buChar char="•"/>
            </a:pPr>
            <a:r>
              <a:rPr lang="sv-SE" sz="2000" dirty="0">
                <a:solidFill>
                  <a:schemeClr val="tx1"/>
                </a:solidFill>
                <a:latin typeface="Arial" panose="020B0604020202020204" pitchFamily="34" charset="0"/>
                <a:cs typeface="Arial" panose="020B0604020202020204" pitchFamily="34" charset="0"/>
              </a:rPr>
              <a:t>Punktlista</a:t>
            </a:r>
          </a:p>
          <a:p>
            <a:pPr marL="342900" indent="-342900" algn="l">
              <a:buClr>
                <a:srgbClr val="C10B25"/>
              </a:buClr>
              <a:buFont typeface="Arial" panose="020B0604020202020204" pitchFamily="34" charset="0"/>
              <a:buChar char="•"/>
            </a:pPr>
            <a:r>
              <a:rPr lang="sv-SE" sz="2000" dirty="0">
                <a:solidFill>
                  <a:schemeClr val="tx1"/>
                </a:solidFill>
                <a:latin typeface="Arial" panose="020B0604020202020204" pitchFamily="34" charset="0"/>
                <a:cs typeface="Arial" panose="020B0604020202020204" pitchFamily="34" charset="0"/>
              </a:rPr>
              <a:t>Punktlista</a:t>
            </a:r>
          </a:p>
          <a:p>
            <a:pPr marL="342900" indent="-342900" algn="l">
              <a:buClr>
                <a:srgbClr val="C10B25"/>
              </a:buClr>
              <a:buFont typeface="Arial" panose="020B0604020202020204" pitchFamily="34" charset="0"/>
              <a:buChar char="•"/>
            </a:pPr>
            <a:r>
              <a:rPr lang="sv-SE" sz="2000" dirty="0">
                <a:solidFill>
                  <a:schemeClr val="tx1"/>
                </a:solidFill>
                <a:latin typeface="Arial" panose="020B0604020202020204" pitchFamily="34" charset="0"/>
                <a:cs typeface="Arial" panose="020B0604020202020204" pitchFamily="34" charset="0"/>
              </a:rPr>
              <a:t>Punktlista</a:t>
            </a:r>
          </a:p>
          <a:p>
            <a:pPr algn="l">
              <a:buClr>
                <a:schemeClr val="tx1"/>
              </a:buClr>
            </a:pPr>
            <a:endParaRPr lang="sv-SE" sz="2000" dirty="0">
              <a:solidFill>
                <a:schemeClr val="tx1"/>
              </a:solidFill>
              <a:latin typeface="Arial" panose="020B0604020202020204" pitchFamily="34" charset="0"/>
              <a:cs typeface="Arial" panose="020B0604020202020204" pitchFamily="34" charset="0"/>
            </a:endParaRPr>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223248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2023-05-23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3"/>
          <p:cNvSpPr>
            <a:spLocks noGrp="1"/>
          </p:cNvSpPr>
          <p:nvPr>
            <p:ph sz="half" idx="2" hasCustomPrompt="1"/>
          </p:nvPr>
        </p:nvSpPr>
        <p:spPr>
          <a:xfrm>
            <a:off x="5868000" y="1215000"/>
            <a:ext cx="2880000" cy="33750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Bild</a:t>
            </a:r>
          </a:p>
        </p:txBody>
      </p:sp>
      <p:sp>
        <p:nvSpPr>
          <p:cNvPr id="10" name="Platshållare för innehåll 9"/>
          <p:cNvSpPr>
            <a:spLocks noGrp="1"/>
          </p:cNvSpPr>
          <p:nvPr>
            <p:ph sz="quarter" idx="13" hasCustomPrompt="1"/>
          </p:nvPr>
        </p:nvSpPr>
        <p:spPr>
          <a:xfrm>
            <a:off x="468313" y="1214438"/>
            <a:ext cx="5040000" cy="3375422"/>
          </a:xfrm>
        </p:spPr>
        <p:txBody>
          <a:bodyPr>
            <a:normAutofit/>
          </a:bodyPr>
          <a:lstStyle>
            <a:lvl1pPr marL="0" indent="0">
              <a:buFontTx/>
              <a:buNone/>
              <a:defRPr sz="1800"/>
            </a:lvl1pPr>
          </a:lstStyle>
          <a:p>
            <a:pPr lvl="0"/>
            <a:r>
              <a:rPr lang="sv-SE" dirty="0"/>
              <a:t>Textinnehåll, här skriver du din text, glöm inte – skriv kort och kärnfullt!</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634810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2023-05-23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3"/>
          <p:cNvSpPr>
            <a:spLocks noGrp="1"/>
          </p:cNvSpPr>
          <p:nvPr>
            <p:ph sz="half" idx="2" hasCustomPrompt="1"/>
          </p:nvPr>
        </p:nvSpPr>
        <p:spPr>
          <a:xfrm>
            <a:off x="468000" y="1215000"/>
            <a:ext cx="2880000" cy="33750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Bild</a:t>
            </a:r>
          </a:p>
        </p:txBody>
      </p:sp>
      <p:sp>
        <p:nvSpPr>
          <p:cNvPr id="10" name="Platshållare för innehåll 9"/>
          <p:cNvSpPr>
            <a:spLocks noGrp="1"/>
          </p:cNvSpPr>
          <p:nvPr>
            <p:ph sz="quarter" idx="13" hasCustomPrompt="1"/>
          </p:nvPr>
        </p:nvSpPr>
        <p:spPr>
          <a:xfrm>
            <a:off x="3708000" y="1218249"/>
            <a:ext cx="5040000" cy="3375422"/>
          </a:xfrm>
        </p:spPr>
        <p:txBody>
          <a:bodyPr>
            <a:normAutofit/>
          </a:bodyPr>
          <a:lstStyle>
            <a:lvl1pPr marL="0" indent="0">
              <a:buFontTx/>
              <a:buNone/>
              <a:defRPr sz="1800"/>
            </a:lvl1pPr>
          </a:lstStyle>
          <a:p>
            <a:pPr lvl="0"/>
            <a:r>
              <a:rPr lang="sv-SE" dirty="0"/>
              <a:t>Textinnehåll, här skriver du din text, glöm inte – skriv kort och kärnfullt!</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00289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sz="half" idx="1" hasCustomPrompt="1"/>
          </p:nvPr>
        </p:nvSpPr>
        <p:spPr>
          <a:xfrm>
            <a:off x="468000" y="1215000"/>
            <a:ext cx="3960000" cy="3375000"/>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sp>
        <p:nvSpPr>
          <p:cNvPr id="4" name="Platshållare för innehåll 3"/>
          <p:cNvSpPr>
            <a:spLocks noGrp="1"/>
          </p:cNvSpPr>
          <p:nvPr>
            <p:ph sz="half" idx="2" hasCustomPrompt="1"/>
          </p:nvPr>
        </p:nvSpPr>
        <p:spPr>
          <a:xfrm>
            <a:off x="4752000" y="1215000"/>
            <a:ext cx="3960000" cy="3375000"/>
          </a:xfrm>
          <a:prstGeom prst="rect">
            <a:avLst/>
          </a:prstGeom>
        </p:spPr>
        <p:txBody>
          <a:bodyPr>
            <a:normAutofit/>
          </a:bodyPr>
          <a:lstStyle>
            <a:lvl1pPr marL="0" indent="0">
              <a:buNone/>
              <a:defRPr sz="18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sp>
        <p:nvSpPr>
          <p:cNvPr id="5" name="Platshållare för datum 4"/>
          <p:cNvSpPr>
            <a:spLocks noGrp="1"/>
          </p:cNvSpPr>
          <p:nvPr>
            <p:ph type="dt" sz="half" idx="10"/>
          </p:nvPr>
        </p:nvSpPr>
        <p:spPr/>
        <p:txBody>
          <a:bodyPr/>
          <a:lstStyle/>
          <a:p>
            <a:fld id="{C16BD0C5-E018-444F-92A8-3020608CA0C4}" type="datetimeFigureOut">
              <a:rPr lang="sv-SE" smtClean="0"/>
              <a:t>2023-05-23</a:t>
            </a:fld>
            <a:endParaRPr lang="sv-SE"/>
          </a:p>
        </p:txBody>
      </p:sp>
      <p:sp>
        <p:nvSpPr>
          <p:cNvPr id="7" name="Platshållare för bildnummer 6"/>
          <p:cNvSpPr>
            <a:spLocks noGrp="1"/>
          </p:cNvSpPr>
          <p:nvPr>
            <p:ph type="sldNum" sz="quarter" idx="12"/>
          </p:nvPr>
        </p:nvSpPr>
        <p:spPr/>
        <p:txBody>
          <a:bodyPr/>
          <a:lstStyle/>
          <a:p>
            <a:fld id="{3EC3C013-F727-4E01-878A-1532BF0324A3}" type="slidenum">
              <a:rPr lang="sv-SE" smtClean="0"/>
              <a:t>‹#›</a:t>
            </a:fld>
            <a:endParaRPr lang="sv-SE"/>
          </a:p>
        </p:txBody>
      </p:sp>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04852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text 2"/>
          <p:cNvSpPr>
            <a:spLocks noGrp="1"/>
          </p:cNvSpPr>
          <p:nvPr>
            <p:ph type="body" idx="1" hasCustomPrompt="1"/>
          </p:nvPr>
        </p:nvSpPr>
        <p:spPr>
          <a:xfrm>
            <a:off x="468000" y="1215000"/>
            <a:ext cx="3996000" cy="540000"/>
          </a:xfrm>
          <a:prstGeom prst="rect">
            <a:avLst/>
          </a:prstGeom>
          <a:solidFill>
            <a:srgbClr val="C10B25"/>
          </a:solidFill>
        </p:spPr>
        <p:txBody>
          <a:bodyPr anchor="ctr">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7" name="Platshållare för datum 6"/>
          <p:cNvSpPr>
            <a:spLocks noGrp="1"/>
          </p:cNvSpPr>
          <p:nvPr>
            <p:ph type="dt" sz="half" idx="10"/>
          </p:nvPr>
        </p:nvSpPr>
        <p:spPr/>
        <p:txBody>
          <a:bodyPr/>
          <a:lstStyle/>
          <a:p>
            <a:fld id="{C16BD0C5-E018-444F-92A8-3020608CA0C4}" type="datetimeFigureOut">
              <a:rPr lang="sv-SE" smtClean="0"/>
              <a:t>2023-05-23</a:t>
            </a:fld>
            <a:endParaRPr lang="sv-SE"/>
          </a:p>
        </p:txBody>
      </p:sp>
      <p:sp>
        <p:nvSpPr>
          <p:cNvPr id="9" name="Platshållare för bildnummer 8"/>
          <p:cNvSpPr>
            <a:spLocks noGrp="1"/>
          </p:cNvSpPr>
          <p:nvPr>
            <p:ph type="sldNum" sz="quarter" idx="12"/>
          </p:nvPr>
        </p:nvSpPr>
        <p:spPr/>
        <p:txBody>
          <a:bodyPr/>
          <a:lstStyle/>
          <a:p>
            <a:fld id="{3EC3C013-F727-4E01-878A-1532BF0324A3}" type="slidenum">
              <a:rPr lang="sv-SE" smtClean="0"/>
              <a:t>‹#›</a:t>
            </a:fld>
            <a:endParaRPr lang="sv-SE"/>
          </a:p>
        </p:txBody>
      </p:sp>
      <p:sp>
        <p:nvSpPr>
          <p:cNvPr id="11" name="Rektangel 10"/>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2"/>
          <p:cNvSpPr>
            <a:spLocks noGrp="1"/>
          </p:cNvSpPr>
          <p:nvPr>
            <p:ph type="body" idx="13" hasCustomPrompt="1"/>
          </p:nvPr>
        </p:nvSpPr>
        <p:spPr>
          <a:xfrm>
            <a:off x="4680000" y="1215000"/>
            <a:ext cx="4040188" cy="540000"/>
          </a:xfrm>
          <a:prstGeom prst="rect">
            <a:avLst/>
          </a:prstGeom>
          <a:solidFill>
            <a:srgbClr val="C10B25"/>
          </a:solidFill>
        </p:spPr>
        <p:txBody>
          <a:bodyPr anchor="ctr">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14" name="Platshållare för innehåll 2"/>
          <p:cNvSpPr>
            <a:spLocks noGrp="1"/>
          </p:cNvSpPr>
          <p:nvPr>
            <p:ph sz="half" idx="15" hasCustomPrompt="1"/>
          </p:nvPr>
        </p:nvSpPr>
        <p:spPr>
          <a:xfrm>
            <a:off x="468000" y="1811443"/>
            <a:ext cx="3960000" cy="2920547"/>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sp>
        <p:nvSpPr>
          <p:cNvPr id="15" name="Platshållare för innehåll 2"/>
          <p:cNvSpPr>
            <a:spLocks noGrp="1"/>
          </p:cNvSpPr>
          <p:nvPr>
            <p:ph sz="half" idx="16" hasCustomPrompt="1"/>
          </p:nvPr>
        </p:nvSpPr>
        <p:spPr>
          <a:xfrm>
            <a:off x="4704981" y="1818538"/>
            <a:ext cx="4015207" cy="2920547"/>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pic>
        <p:nvPicPr>
          <p:cNvPr id="13" name="Bildobjekt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12551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270000"/>
            <a:ext cx="6660000" cy="810000"/>
          </a:xfrm>
          <a:prstGeom prst="rect">
            <a:avLst/>
          </a:prstGeom>
        </p:spPr>
        <p:txBody>
          <a:bodyPr anchor="t">
            <a:normAutofit/>
          </a:bodyPr>
          <a:lstStyle>
            <a:lvl1pPr algn="l">
              <a:defRPr sz="3000" baseline="0">
                <a:latin typeface="Arial" panose="020B0604020202020204" pitchFamily="34" charset="0"/>
                <a:cs typeface="Arial" panose="020B0604020202020204" pitchFamily="34" charset="0"/>
              </a:defRPr>
            </a:lvl1pPr>
          </a:lstStyle>
          <a:p>
            <a:r>
              <a:rPr lang="sv-SE" dirty="0"/>
              <a:t>Här skriver du rubriken</a:t>
            </a:r>
          </a:p>
        </p:txBody>
      </p:sp>
      <p:sp>
        <p:nvSpPr>
          <p:cNvPr id="3" name="Platshållare för datum 2"/>
          <p:cNvSpPr>
            <a:spLocks noGrp="1"/>
          </p:cNvSpPr>
          <p:nvPr>
            <p:ph type="dt" sz="half" idx="10"/>
          </p:nvPr>
        </p:nvSpPr>
        <p:spPr/>
        <p:txBody>
          <a:bodyPr/>
          <a:lstStyle/>
          <a:p>
            <a:fld id="{C16BD0C5-E018-444F-92A8-3020608CA0C4}" type="datetimeFigureOut">
              <a:rPr lang="sv-SE" smtClean="0"/>
              <a:t>2023-05-23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164427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C16BD0C5-E018-444F-92A8-3020608CA0C4}" type="datetimeFigureOut">
              <a:rPr lang="sv-SE" smtClean="0"/>
              <a:t>2023-05-23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innehåll 9"/>
          <p:cNvSpPr>
            <a:spLocks noGrp="1"/>
          </p:cNvSpPr>
          <p:nvPr>
            <p:ph sz="quarter" idx="16" hasCustomPrompt="1"/>
          </p:nvPr>
        </p:nvSpPr>
        <p:spPr>
          <a:xfrm>
            <a:off x="108000" y="0"/>
            <a:ext cx="9144000" cy="51435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Helsidesbild</a:t>
            </a:r>
          </a:p>
        </p:txBody>
      </p:sp>
      <p:sp>
        <p:nvSpPr>
          <p:cNvPr id="4" name="Rektangel 3"/>
          <p:cNvSpPr/>
          <p:nvPr userDrawn="1"/>
        </p:nvSpPr>
        <p:spPr>
          <a:xfrm>
            <a:off x="5919766" y="3975906"/>
            <a:ext cx="3240000" cy="405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3"/>
          <p:cNvSpPr>
            <a:spLocks noGrp="1"/>
          </p:cNvSpPr>
          <p:nvPr>
            <p:ph sz="half" idx="15" hasCustomPrompt="1"/>
          </p:nvPr>
        </p:nvSpPr>
        <p:spPr>
          <a:xfrm>
            <a:off x="5919766" y="3975906"/>
            <a:ext cx="3044722" cy="405000"/>
          </a:xfrm>
          <a:prstGeom prst="rect">
            <a:avLst/>
          </a:prstGeom>
        </p:spPr>
        <p:txBody>
          <a:bodyPr anchor="ct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baseline="0">
                <a:solidFill>
                  <a:schemeClr val="bg1"/>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rubrik eller värdeord.</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160663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C16BD0C5-E018-444F-92A8-3020608CA0C4}" type="datetimeFigureOut">
              <a:rPr lang="sv-SE" smtClean="0"/>
              <a:pPr/>
              <a:t>2023-05-23</a:t>
            </a:fld>
            <a:endParaRPr lang="sv-SE" dirty="0"/>
          </a:p>
        </p:txBody>
      </p:sp>
      <p:sp>
        <p:nvSpPr>
          <p:cNvPr id="6" name="Platshållare för bild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3EC3C013-F727-4E01-878A-1532BF0324A3}" type="slidenum">
              <a:rPr lang="sv-SE" smtClean="0"/>
              <a:pPr/>
              <a:t>‹#›</a:t>
            </a:fld>
            <a:endParaRPr lang="sv-SE" dirty="0"/>
          </a:p>
        </p:txBody>
      </p:sp>
      <p:sp>
        <p:nvSpPr>
          <p:cNvPr id="2" name="Platshållare för text 1"/>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50634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4" r:id="rId5"/>
    <p:sldLayoutId id="2147483652" r:id="rId6"/>
    <p:sldLayoutId id="2147483653" r:id="rId7"/>
    <p:sldLayoutId id="2147483655"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a:t>Återbruk av bärande byggnadsdelar </a:t>
            </a:r>
          </a:p>
        </p:txBody>
      </p:sp>
      <p:sp>
        <p:nvSpPr>
          <p:cNvPr id="3" name="Underrubrik 2"/>
          <p:cNvSpPr>
            <a:spLocks noGrp="1"/>
          </p:cNvSpPr>
          <p:nvPr>
            <p:ph type="subTitle" idx="1"/>
          </p:nvPr>
        </p:nvSpPr>
        <p:spPr/>
        <p:txBody>
          <a:bodyPr>
            <a:normAutofit/>
          </a:bodyPr>
          <a:lstStyle/>
          <a:p>
            <a:r>
              <a:rPr lang="sv-SE" dirty="0"/>
              <a:t>Oskar Larsson Ivanov</a:t>
            </a:r>
          </a:p>
        </p:txBody>
      </p:sp>
    </p:spTree>
    <p:extLst>
      <p:ext uri="{BB962C8B-B14F-4D97-AF65-F5344CB8AC3E}">
        <p14:creationId xmlns:p14="http://schemas.microsoft.com/office/powerpoint/2010/main" val="110326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5C1296-387C-4CB4-9503-DD186DFB6DC3}"/>
              </a:ext>
            </a:extLst>
          </p:cNvPr>
          <p:cNvSpPr>
            <a:spLocks noGrp="1"/>
          </p:cNvSpPr>
          <p:nvPr>
            <p:ph type="title"/>
          </p:nvPr>
        </p:nvSpPr>
        <p:spPr/>
        <p:txBody>
          <a:bodyPr/>
          <a:lstStyle/>
          <a:p>
            <a:r>
              <a:rPr lang="sv-SE" dirty="0"/>
              <a:t>Vad innebär det?</a:t>
            </a:r>
          </a:p>
        </p:txBody>
      </p:sp>
      <p:sp>
        <p:nvSpPr>
          <p:cNvPr id="3" name="Platshållare för innehåll 2">
            <a:extLst>
              <a:ext uri="{FF2B5EF4-FFF2-40B4-BE49-F238E27FC236}">
                <a16:creationId xmlns:a16="http://schemas.microsoft.com/office/drawing/2014/main" id="{B57BD676-549B-4D0F-86B6-7D42F44C71A9}"/>
              </a:ext>
            </a:extLst>
          </p:cNvPr>
          <p:cNvSpPr>
            <a:spLocks noGrp="1"/>
          </p:cNvSpPr>
          <p:nvPr>
            <p:ph idx="1"/>
          </p:nvPr>
        </p:nvSpPr>
        <p:spPr>
          <a:xfrm>
            <a:off x="468000" y="1215000"/>
            <a:ext cx="3887976" cy="3375000"/>
          </a:xfrm>
        </p:spPr>
        <p:txBody>
          <a:bodyPr>
            <a:normAutofit/>
          </a:bodyPr>
          <a:lstStyle/>
          <a:p>
            <a:pPr marL="342900" indent="-342900">
              <a:buFont typeface="Arial" panose="020B0604020202020204" pitchFamily="34" charset="0"/>
              <a:buChar char="•"/>
            </a:pPr>
            <a:r>
              <a:rPr lang="sv-SE" dirty="0"/>
              <a:t>Lämpliga egenskaper är Byggherrens ansvar</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Mottagningskontroll</a:t>
            </a:r>
          </a:p>
          <a:p>
            <a:pPr marL="342900" indent="-342900">
              <a:buFont typeface="Arial" panose="020B0604020202020204" pitchFamily="34" charset="0"/>
              <a:buChar char="•"/>
            </a:pPr>
            <a:endParaRPr lang="sv-SE" dirty="0"/>
          </a:p>
          <a:p>
            <a:endParaRPr lang="sv-SE" dirty="0"/>
          </a:p>
        </p:txBody>
      </p:sp>
      <p:pic>
        <p:nvPicPr>
          <p:cNvPr id="7" name="Bildobjekt 6">
            <a:extLst>
              <a:ext uri="{FF2B5EF4-FFF2-40B4-BE49-F238E27FC236}">
                <a16:creationId xmlns:a16="http://schemas.microsoft.com/office/drawing/2014/main" id="{10DC3F72-FEC0-4172-ABED-1359CE950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03280"/>
            <a:ext cx="4197660" cy="2798440"/>
          </a:xfrm>
          <a:prstGeom prst="rect">
            <a:avLst/>
          </a:prstGeom>
        </p:spPr>
      </p:pic>
      <p:sp>
        <p:nvSpPr>
          <p:cNvPr id="8" name="textruta 7">
            <a:extLst>
              <a:ext uri="{FF2B5EF4-FFF2-40B4-BE49-F238E27FC236}">
                <a16:creationId xmlns:a16="http://schemas.microsoft.com/office/drawing/2014/main" id="{E33917F5-857F-4D63-961E-B79F8FCBD184}"/>
              </a:ext>
            </a:extLst>
          </p:cNvPr>
          <p:cNvSpPr txBox="1"/>
          <p:nvPr/>
        </p:nvSpPr>
        <p:spPr>
          <a:xfrm>
            <a:off x="689095" y="2902500"/>
            <a:ext cx="3445786" cy="1754326"/>
          </a:xfrm>
          <a:prstGeom prst="rect">
            <a:avLst/>
          </a:prstGeom>
          <a:noFill/>
        </p:spPr>
        <p:txBody>
          <a:bodyPr wrap="square">
            <a:spAutoFit/>
          </a:bodyPr>
          <a:lstStyle/>
          <a:p>
            <a:r>
              <a:rPr lang="sv-SE" sz="1800" dirty="0">
                <a:solidFill>
                  <a:srgbClr val="00B050"/>
                </a:solidFill>
                <a:latin typeface="Arial" panose="020B0604020202020204" pitchFamily="34" charset="0"/>
                <a:cs typeface="Arial" panose="020B0604020202020204" pitchFamily="34" charset="0"/>
              </a:rPr>
              <a:t>Byggprodukter med bedömda egenskaper = inte lika omfattande kontroll</a:t>
            </a:r>
          </a:p>
          <a:p>
            <a:endParaRPr lang="sv-SE" sz="1800" dirty="0">
              <a:solidFill>
                <a:srgbClr val="00B050"/>
              </a:solidFill>
              <a:latin typeface="Arial" panose="020B0604020202020204" pitchFamily="34" charset="0"/>
              <a:cs typeface="Arial" panose="020B0604020202020204" pitchFamily="34" charset="0"/>
            </a:endParaRPr>
          </a:p>
          <a:p>
            <a:r>
              <a:rPr lang="sv-SE" sz="1800" dirty="0">
                <a:solidFill>
                  <a:srgbClr val="00B050"/>
                </a:solidFill>
                <a:latin typeface="Arial" panose="020B0604020202020204" pitchFamily="34" charset="0"/>
                <a:cs typeface="Arial" panose="020B0604020202020204" pitchFamily="34" charset="0"/>
              </a:rPr>
              <a:t>Andra byggprodukter = mer omfattande kontroll</a:t>
            </a:r>
          </a:p>
        </p:txBody>
      </p:sp>
      <p:sp>
        <p:nvSpPr>
          <p:cNvPr id="6" name="textruta 5">
            <a:extLst>
              <a:ext uri="{FF2B5EF4-FFF2-40B4-BE49-F238E27FC236}">
                <a16:creationId xmlns:a16="http://schemas.microsoft.com/office/drawing/2014/main" id="{9C9774E5-2465-4754-8DA4-227CF02BE6B4}"/>
              </a:ext>
            </a:extLst>
          </p:cNvPr>
          <p:cNvSpPr txBox="1"/>
          <p:nvPr/>
        </p:nvSpPr>
        <p:spPr>
          <a:xfrm>
            <a:off x="7446793" y="4395193"/>
            <a:ext cx="2016224" cy="246221"/>
          </a:xfrm>
          <a:prstGeom prst="rect">
            <a:avLst/>
          </a:prstGeom>
          <a:noFill/>
        </p:spPr>
        <p:txBody>
          <a:bodyPr wrap="square" rtlCol="0">
            <a:spAutoFit/>
          </a:bodyPr>
          <a:lstStyle/>
          <a:p>
            <a:r>
              <a:rPr lang="sv-SE" sz="1000" dirty="0">
                <a:latin typeface="Arial" panose="020B0604020202020204" pitchFamily="34" charset="0"/>
                <a:cs typeface="Arial" panose="020B0604020202020204" pitchFamily="34" charset="0"/>
              </a:rPr>
              <a:t>Foto: Hans </a:t>
            </a:r>
            <a:r>
              <a:rPr lang="sv-SE" sz="1000" dirty="0" err="1">
                <a:latin typeface="Arial" panose="020B0604020202020204" pitchFamily="34" charset="0"/>
                <a:cs typeface="Arial" panose="020B0604020202020204" pitchFamily="34" charset="0"/>
              </a:rPr>
              <a:t>Ekestang</a:t>
            </a:r>
            <a:endParaRPr lang="sv-S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4B63D8-AB54-4258-9F0B-37DFB1ABFA30}"/>
              </a:ext>
            </a:extLst>
          </p:cNvPr>
          <p:cNvSpPr>
            <a:spLocks noGrp="1"/>
          </p:cNvSpPr>
          <p:nvPr>
            <p:ph type="title"/>
          </p:nvPr>
        </p:nvSpPr>
        <p:spPr/>
        <p:txBody>
          <a:bodyPr/>
          <a:lstStyle/>
          <a:p>
            <a:r>
              <a:rPr lang="sv-SE" dirty="0"/>
              <a:t>Vad är viktigt att bedöma?</a:t>
            </a:r>
          </a:p>
        </p:txBody>
      </p:sp>
      <p:sp>
        <p:nvSpPr>
          <p:cNvPr id="3" name="Platshållare för innehåll 2">
            <a:extLst>
              <a:ext uri="{FF2B5EF4-FFF2-40B4-BE49-F238E27FC236}">
                <a16:creationId xmlns:a16="http://schemas.microsoft.com/office/drawing/2014/main" id="{14572862-FB47-4BB4-AEA0-5FE434B05CEE}"/>
              </a:ext>
            </a:extLst>
          </p:cNvPr>
          <p:cNvSpPr>
            <a:spLocks noGrp="1"/>
          </p:cNvSpPr>
          <p:nvPr>
            <p:ph sz="half" idx="1"/>
          </p:nvPr>
        </p:nvSpPr>
        <p:spPr/>
        <p:txBody>
          <a:bodyPr>
            <a:normAutofit/>
          </a:bodyPr>
          <a:lstStyle/>
          <a:p>
            <a:pPr algn="l"/>
            <a:r>
              <a:rPr lang="sv-SE" sz="1800" b="0" i="0" u="none" strike="noStrike" baseline="0" dirty="0">
                <a:solidFill>
                  <a:srgbClr val="000000"/>
                </a:solidFill>
              </a:rPr>
              <a:t>Beror</a:t>
            </a:r>
            <a:r>
              <a:rPr lang="sv-SE" sz="1800" b="0" i="0" u="none" strike="noStrike" dirty="0">
                <a:solidFill>
                  <a:srgbClr val="000000"/>
                </a:solidFill>
              </a:rPr>
              <a:t> på användningen</a:t>
            </a:r>
          </a:p>
          <a:p>
            <a:pPr algn="l"/>
            <a:endParaRPr lang="sv-SE" sz="1800" b="0" i="0" u="none" strike="noStrike" dirty="0">
              <a:solidFill>
                <a:srgbClr val="000000"/>
              </a:solidFill>
            </a:endParaRPr>
          </a:p>
          <a:p>
            <a:pPr algn="l"/>
            <a:r>
              <a:rPr lang="sv-SE" baseline="0" dirty="0">
                <a:solidFill>
                  <a:srgbClr val="000000"/>
                </a:solidFill>
              </a:rPr>
              <a:t>Lämplighet</a:t>
            </a:r>
          </a:p>
          <a:p>
            <a:pPr algn="l"/>
            <a:endParaRPr lang="sv-SE" baseline="0" dirty="0">
              <a:solidFill>
                <a:srgbClr val="000000"/>
              </a:solidFill>
            </a:endParaRPr>
          </a:p>
          <a:p>
            <a:pPr algn="l"/>
            <a:r>
              <a:rPr lang="sv-SE" sz="1800" b="0" i="0" u="none" strike="noStrike" dirty="0">
                <a:solidFill>
                  <a:srgbClr val="000000"/>
                </a:solidFill>
              </a:rPr>
              <a:t>Möjlighet till demontering</a:t>
            </a:r>
          </a:p>
          <a:p>
            <a:pPr algn="l"/>
            <a:endParaRPr lang="sv-SE" dirty="0">
              <a:solidFill>
                <a:srgbClr val="000000"/>
              </a:solidFill>
            </a:endParaRPr>
          </a:p>
          <a:p>
            <a:pPr algn="l"/>
            <a:r>
              <a:rPr lang="sv-SE" sz="1800" b="0" i="0" u="none" strike="noStrike" dirty="0">
                <a:solidFill>
                  <a:srgbClr val="000000"/>
                </a:solidFill>
              </a:rPr>
              <a:t>Skick/skador</a:t>
            </a:r>
          </a:p>
        </p:txBody>
      </p:sp>
      <p:pic>
        <p:nvPicPr>
          <p:cNvPr id="8" name="Bildobjekt 7">
            <a:extLst>
              <a:ext uri="{FF2B5EF4-FFF2-40B4-BE49-F238E27FC236}">
                <a16:creationId xmlns:a16="http://schemas.microsoft.com/office/drawing/2014/main" id="{99D7664E-DC06-4413-A44D-2280034A5C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895" y="1491630"/>
            <a:ext cx="3857625" cy="2571750"/>
          </a:xfrm>
          <a:prstGeom prst="rect">
            <a:avLst/>
          </a:prstGeom>
        </p:spPr>
      </p:pic>
      <p:sp>
        <p:nvSpPr>
          <p:cNvPr id="5" name="textruta 4">
            <a:extLst>
              <a:ext uri="{FF2B5EF4-FFF2-40B4-BE49-F238E27FC236}">
                <a16:creationId xmlns:a16="http://schemas.microsoft.com/office/drawing/2014/main" id="{B8455966-6626-4660-AB7B-4CA0CBE82D4C}"/>
              </a:ext>
            </a:extLst>
          </p:cNvPr>
          <p:cNvSpPr txBox="1"/>
          <p:nvPr/>
        </p:nvSpPr>
        <p:spPr>
          <a:xfrm>
            <a:off x="6876256" y="4155926"/>
            <a:ext cx="2102296" cy="261610"/>
          </a:xfrm>
          <a:prstGeom prst="rect">
            <a:avLst/>
          </a:prstGeom>
          <a:noFill/>
        </p:spPr>
        <p:txBody>
          <a:bodyPr wrap="square" rtlCol="0">
            <a:spAutoFit/>
          </a:bodyPr>
          <a:lstStyle/>
          <a:p>
            <a:r>
              <a:rPr lang="sv-SE" sz="1050" dirty="0">
                <a:latin typeface="Arial" panose="020B0604020202020204" pitchFamily="34" charset="0"/>
                <a:cs typeface="Arial" panose="020B0604020202020204" pitchFamily="34" charset="0"/>
              </a:rPr>
              <a:t>Foto: </a:t>
            </a:r>
            <a:r>
              <a:rPr lang="sv-SE" sz="1050" dirty="0" err="1">
                <a:latin typeface="Arial" panose="020B0604020202020204" pitchFamily="34" charset="0"/>
                <a:cs typeface="Arial" panose="020B0604020202020204" pitchFamily="34" charset="0"/>
              </a:rPr>
              <a:t>Caluvafoto</a:t>
            </a:r>
            <a:r>
              <a:rPr lang="sv-SE" sz="1050" dirty="0">
                <a:latin typeface="Arial" panose="020B0604020202020204" pitchFamily="34" charset="0"/>
                <a:cs typeface="Arial" panose="020B0604020202020204" pitchFamily="34" charset="0"/>
              </a:rPr>
              <a:t> / </a:t>
            </a:r>
            <a:r>
              <a:rPr lang="sv-SE" sz="1050" dirty="0" err="1">
                <a:latin typeface="Arial" panose="020B0604020202020204" pitchFamily="34" charset="0"/>
                <a:cs typeface="Arial" panose="020B0604020202020204" pitchFamily="34" charset="0"/>
              </a:rPr>
              <a:t>Scandinav</a:t>
            </a:r>
            <a:endParaRPr lang="sv-S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22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D970BF-1582-4282-8774-B6D74C410F54}"/>
              </a:ext>
            </a:extLst>
          </p:cNvPr>
          <p:cNvSpPr>
            <a:spLocks noGrp="1"/>
          </p:cNvSpPr>
          <p:nvPr>
            <p:ph type="title"/>
          </p:nvPr>
        </p:nvSpPr>
        <p:spPr/>
        <p:txBody>
          <a:bodyPr>
            <a:normAutofit fontScale="90000"/>
          </a:bodyPr>
          <a:lstStyle/>
          <a:p>
            <a:r>
              <a:rPr lang="sv-SE" sz="3200" dirty="0"/>
              <a:t>Vad är viktigt att bedöma?</a:t>
            </a:r>
            <a:br>
              <a:rPr lang="sv-SE" sz="3200" dirty="0"/>
            </a:br>
            <a:endParaRPr lang="sv-SE" dirty="0"/>
          </a:p>
        </p:txBody>
      </p:sp>
      <p:sp>
        <p:nvSpPr>
          <p:cNvPr id="3" name="Platshållare för innehåll 2">
            <a:extLst>
              <a:ext uri="{FF2B5EF4-FFF2-40B4-BE49-F238E27FC236}">
                <a16:creationId xmlns:a16="http://schemas.microsoft.com/office/drawing/2014/main" id="{F7D47A8A-1E2F-4D9D-A944-A2306EA6BC30}"/>
              </a:ext>
            </a:extLst>
          </p:cNvPr>
          <p:cNvSpPr>
            <a:spLocks noGrp="1"/>
          </p:cNvSpPr>
          <p:nvPr>
            <p:ph sz="half" idx="1"/>
          </p:nvPr>
        </p:nvSpPr>
        <p:spPr/>
        <p:txBody>
          <a:bodyPr/>
          <a:lstStyle/>
          <a:p>
            <a:pPr marL="285750" indent="-285750">
              <a:buFont typeface="Arial" panose="020B0604020202020204" pitchFamily="34" charset="0"/>
              <a:buChar char="•"/>
            </a:pPr>
            <a:endParaRPr lang="sv-SE" dirty="0"/>
          </a:p>
          <a:p>
            <a:endParaRPr lang="sv-SE" dirty="0"/>
          </a:p>
        </p:txBody>
      </p:sp>
      <p:pic>
        <p:nvPicPr>
          <p:cNvPr id="1026" name="Picture 2">
            <a:extLst>
              <a:ext uri="{FF2B5EF4-FFF2-40B4-BE49-F238E27FC236}">
                <a16:creationId xmlns:a16="http://schemas.microsoft.com/office/drawing/2014/main" id="{75ED5D72-4302-4D05-9B03-B5DB5C0A7FCB}"/>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10277" y="987574"/>
            <a:ext cx="2566366"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D7C79544-F003-4E97-8617-740A079129D9}"/>
              </a:ext>
            </a:extLst>
          </p:cNvPr>
          <p:cNvSpPr txBox="1"/>
          <p:nvPr/>
        </p:nvSpPr>
        <p:spPr>
          <a:xfrm>
            <a:off x="4716016" y="2967960"/>
            <a:ext cx="1584176" cy="246221"/>
          </a:xfrm>
          <a:prstGeom prst="rect">
            <a:avLst/>
          </a:prstGeom>
          <a:noFill/>
        </p:spPr>
        <p:txBody>
          <a:bodyPr wrap="square" rtlCol="0">
            <a:spAutoFit/>
          </a:bodyPr>
          <a:lstStyle/>
          <a:p>
            <a:r>
              <a:rPr lang="sv-SE" sz="1000" dirty="0">
                <a:latin typeface="Arial" panose="020B0604020202020204" pitchFamily="34" charset="0"/>
                <a:cs typeface="Arial" panose="020B0604020202020204" pitchFamily="34" charset="0"/>
              </a:rPr>
              <a:t>Foto: Ieva </a:t>
            </a:r>
            <a:r>
              <a:rPr lang="sv-SE" sz="1000" dirty="0" err="1">
                <a:latin typeface="Arial" panose="020B0604020202020204" pitchFamily="34" charset="0"/>
                <a:cs typeface="Arial" panose="020B0604020202020204" pitchFamily="34" charset="0"/>
              </a:rPr>
              <a:t>Kisleliute</a:t>
            </a:r>
            <a:endParaRPr lang="sv-SE" sz="1000" dirty="0">
              <a:latin typeface="Arial" panose="020B0604020202020204" pitchFamily="34" charset="0"/>
              <a:cs typeface="Arial" panose="020B0604020202020204" pitchFamily="34" charset="0"/>
            </a:endParaRPr>
          </a:p>
        </p:txBody>
      </p:sp>
      <p:pic>
        <p:nvPicPr>
          <p:cNvPr id="7" name="Bildobjekt 6">
            <a:extLst>
              <a:ext uri="{FF2B5EF4-FFF2-40B4-BE49-F238E27FC236}">
                <a16:creationId xmlns:a16="http://schemas.microsoft.com/office/drawing/2014/main" id="{74F5AD9C-3155-4E84-AA51-63B2C3105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1052406"/>
            <a:ext cx="2711090" cy="1950177"/>
          </a:xfrm>
          <a:prstGeom prst="rect">
            <a:avLst/>
          </a:prstGeom>
        </p:spPr>
      </p:pic>
      <p:pic>
        <p:nvPicPr>
          <p:cNvPr id="9" name="Bildobjekt 8">
            <a:extLst>
              <a:ext uri="{FF2B5EF4-FFF2-40B4-BE49-F238E27FC236}">
                <a16:creationId xmlns:a16="http://schemas.microsoft.com/office/drawing/2014/main" id="{B93FCB7F-47EA-42A6-91C5-59D70657D6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597" y="2449083"/>
            <a:ext cx="1424423" cy="2140917"/>
          </a:xfrm>
          <a:prstGeom prst="rect">
            <a:avLst/>
          </a:prstGeom>
        </p:spPr>
      </p:pic>
      <p:sp>
        <p:nvSpPr>
          <p:cNvPr id="11" name="textruta 10">
            <a:extLst>
              <a:ext uri="{FF2B5EF4-FFF2-40B4-BE49-F238E27FC236}">
                <a16:creationId xmlns:a16="http://schemas.microsoft.com/office/drawing/2014/main" id="{6E07A2CB-A6C2-45CA-A691-E4F2FB0C3413}"/>
              </a:ext>
            </a:extLst>
          </p:cNvPr>
          <p:cNvSpPr txBox="1"/>
          <p:nvPr/>
        </p:nvSpPr>
        <p:spPr>
          <a:xfrm>
            <a:off x="1251763" y="4596501"/>
            <a:ext cx="1584176" cy="246221"/>
          </a:xfrm>
          <a:prstGeom prst="rect">
            <a:avLst/>
          </a:prstGeom>
          <a:noFill/>
        </p:spPr>
        <p:txBody>
          <a:bodyPr wrap="square" rtlCol="0">
            <a:spAutoFit/>
          </a:bodyPr>
          <a:lstStyle/>
          <a:p>
            <a:r>
              <a:rPr lang="sv-SE" sz="1000" dirty="0">
                <a:latin typeface="Arial" panose="020B0604020202020204" pitchFamily="34" charset="0"/>
                <a:cs typeface="Arial" panose="020B0604020202020204" pitchFamily="34" charset="0"/>
              </a:rPr>
              <a:t>Foto: Mats Alm</a:t>
            </a:r>
          </a:p>
        </p:txBody>
      </p:sp>
      <p:pic>
        <p:nvPicPr>
          <p:cNvPr id="12" name="Bildobjekt 11">
            <a:extLst>
              <a:ext uri="{FF2B5EF4-FFF2-40B4-BE49-F238E27FC236}">
                <a16:creationId xmlns:a16="http://schemas.microsoft.com/office/drawing/2014/main" id="{D3EABAD9-D4C5-4D45-A4AB-0870A78C00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6539" y="2522732"/>
            <a:ext cx="2745501" cy="2073769"/>
          </a:xfrm>
          <a:prstGeom prst="rect">
            <a:avLst/>
          </a:prstGeom>
        </p:spPr>
      </p:pic>
      <p:sp>
        <p:nvSpPr>
          <p:cNvPr id="14" name="textruta 13">
            <a:extLst>
              <a:ext uri="{FF2B5EF4-FFF2-40B4-BE49-F238E27FC236}">
                <a16:creationId xmlns:a16="http://schemas.microsoft.com/office/drawing/2014/main" id="{0F5CE31B-DECB-4ECD-85A6-837FBDCC57DC}"/>
              </a:ext>
            </a:extLst>
          </p:cNvPr>
          <p:cNvSpPr txBox="1"/>
          <p:nvPr/>
        </p:nvSpPr>
        <p:spPr>
          <a:xfrm>
            <a:off x="6126393" y="4632671"/>
            <a:ext cx="1584176" cy="246221"/>
          </a:xfrm>
          <a:prstGeom prst="rect">
            <a:avLst/>
          </a:prstGeom>
          <a:noFill/>
        </p:spPr>
        <p:txBody>
          <a:bodyPr wrap="square" rtlCol="0">
            <a:spAutoFit/>
          </a:bodyPr>
          <a:lstStyle/>
          <a:p>
            <a:r>
              <a:rPr lang="sv-SE" sz="1000" dirty="0">
                <a:latin typeface="Arial" panose="020B0604020202020204" pitchFamily="34" charset="0"/>
                <a:cs typeface="Arial" panose="020B0604020202020204" pitchFamily="34" charset="0"/>
              </a:rPr>
              <a:t>Foto: Peter Kroon</a:t>
            </a:r>
          </a:p>
        </p:txBody>
      </p:sp>
      <p:sp>
        <p:nvSpPr>
          <p:cNvPr id="13" name="textruta 12">
            <a:extLst>
              <a:ext uri="{FF2B5EF4-FFF2-40B4-BE49-F238E27FC236}">
                <a16:creationId xmlns:a16="http://schemas.microsoft.com/office/drawing/2014/main" id="{AAE502C9-C75F-440B-86EC-525D839E891F}"/>
              </a:ext>
            </a:extLst>
          </p:cNvPr>
          <p:cNvSpPr txBox="1"/>
          <p:nvPr/>
        </p:nvSpPr>
        <p:spPr>
          <a:xfrm>
            <a:off x="2464804" y="3014472"/>
            <a:ext cx="1584176" cy="246221"/>
          </a:xfrm>
          <a:prstGeom prst="rect">
            <a:avLst/>
          </a:prstGeom>
          <a:noFill/>
        </p:spPr>
        <p:txBody>
          <a:bodyPr wrap="square" rtlCol="0">
            <a:spAutoFit/>
          </a:bodyPr>
          <a:lstStyle/>
          <a:p>
            <a:r>
              <a:rPr lang="sv-SE" sz="1000" dirty="0">
                <a:latin typeface="Arial" panose="020B0604020202020204" pitchFamily="34" charset="0"/>
                <a:cs typeface="Arial" panose="020B0604020202020204" pitchFamily="34" charset="0"/>
              </a:rPr>
              <a:t>Foto: Elliot/</a:t>
            </a:r>
            <a:r>
              <a:rPr lang="sv-SE" sz="1000" dirty="0" err="1">
                <a:latin typeface="Arial" panose="020B0604020202020204" pitchFamily="34" charset="0"/>
                <a:cs typeface="Arial" panose="020B0604020202020204" pitchFamily="34" charset="0"/>
              </a:rPr>
              <a:t>Johnér</a:t>
            </a:r>
            <a:endParaRPr lang="sv-S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16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4B63D8-AB54-4258-9F0B-37DFB1ABFA30}"/>
              </a:ext>
            </a:extLst>
          </p:cNvPr>
          <p:cNvSpPr>
            <a:spLocks noGrp="1"/>
          </p:cNvSpPr>
          <p:nvPr>
            <p:ph type="title"/>
          </p:nvPr>
        </p:nvSpPr>
        <p:spPr/>
        <p:txBody>
          <a:bodyPr/>
          <a:lstStyle/>
          <a:p>
            <a:r>
              <a:rPr lang="sv-SE" dirty="0"/>
              <a:t>Hur kan det bedömas?</a:t>
            </a:r>
          </a:p>
        </p:txBody>
      </p:sp>
      <p:sp>
        <p:nvSpPr>
          <p:cNvPr id="3" name="Platshållare för innehåll 2">
            <a:extLst>
              <a:ext uri="{FF2B5EF4-FFF2-40B4-BE49-F238E27FC236}">
                <a16:creationId xmlns:a16="http://schemas.microsoft.com/office/drawing/2014/main" id="{14572862-FB47-4BB4-AEA0-5FE434B05CEE}"/>
              </a:ext>
            </a:extLst>
          </p:cNvPr>
          <p:cNvSpPr>
            <a:spLocks noGrp="1"/>
          </p:cNvSpPr>
          <p:nvPr>
            <p:ph idx="1"/>
          </p:nvPr>
        </p:nvSpPr>
        <p:spPr>
          <a:xfrm>
            <a:off x="468000" y="1215000"/>
            <a:ext cx="3959985" cy="3375000"/>
          </a:xfrm>
        </p:spPr>
        <p:txBody>
          <a:bodyPr/>
          <a:lstStyle/>
          <a:p>
            <a:r>
              <a:rPr lang="sv-SE" dirty="0"/>
              <a:t>Finns verifierade metoder</a:t>
            </a:r>
          </a:p>
          <a:p>
            <a:endParaRPr lang="sv-SE" dirty="0"/>
          </a:p>
          <a:p>
            <a:r>
              <a:rPr lang="sv-SE" dirty="0"/>
              <a:t>Oförstörande och förstörande provning</a:t>
            </a:r>
          </a:p>
          <a:p>
            <a:endParaRPr lang="sv-SE" dirty="0"/>
          </a:p>
          <a:p>
            <a:r>
              <a:rPr lang="sv-SE" dirty="0"/>
              <a:t>Hur många element behöver provas?</a:t>
            </a:r>
          </a:p>
        </p:txBody>
      </p:sp>
      <p:pic>
        <p:nvPicPr>
          <p:cNvPr id="5" name="Bildobjekt 4">
            <a:extLst>
              <a:ext uri="{FF2B5EF4-FFF2-40B4-BE49-F238E27FC236}">
                <a16:creationId xmlns:a16="http://schemas.microsoft.com/office/drawing/2014/main" id="{41474884-CC6C-4DF1-A899-BED8F5AB1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428758"/>
            <a:ext cx="3749613" cy="2499742"/>
          </a:xfrm>
          <a:prstGeom prst="rect">
            <a:avLst/>
          </a:prstGeom>
        </p:spPr>
      </p:pic>
      <p:sp>
        <p:nvSpPr>
          <p:cNvPr id="6" name="textruta 5">
            <a:extLst>
              <a:ext uri="{FF2B5EF4-FFF2-40B4-BE49-F238E27FC236}">
                <a16:creationId xmlns:a16="http://schemas.microsoft.com/office/drawing/2014/main" id="{FE9F437D-8A79-4239-B8BB-02210E1F04F5}"/>
              </a:ext>
            </a:extLst>
          </p:cNvPr>
          <p:cNvSpPr txBox="1"/>
          <p:nvPr/>
        </p:nvSpPr>
        <p:spPr>
          <a:xfrm>
            <a:off x="7091824" y="3981713"/>
            <a:ext cx="1584176" cy="246221"/>
          </a:xfrm>
          <a:prstGeom prst="rect">
            <a:avLst/>
          </a:prstGeom>
          <a:noFill/>
        </p:spPr>
        <p:txBody>
          <a:bodyPr wrap="square" rtlCol="0">
            <a:spAutoFit/>
          </a:bodyPr>
          <a:lstStyle/>
          <a:p>
            <a:r>
              <a:rPr lang="sv-SE" sz="1000" dirty="0">
                <a:latin typeface="Arial" panose="020B0604020202020204" pitchFamily="34" charset="0"/>
                <a:cs typeface="Arial" panose="020B0604020202020204" pitchFamily="34" charset="0"/>
              </a:rPr>
              <a:t>Foto: Andreas </a:t>
            </a:r>
            <a:r>
              <a:rPr lang="sv-SE" sz="1000" dirty="0" err="1">
                <a:latin typeface="Arial" panose="020B0604020202020204" pitchFamily="34" charset="0"/>
                <a:cs typeface="Arial" panose="020B0604020202020204" pitchFamily="34" charset="0"/>
              </a:rPr>
              <a:t>Blomlöf</a:t>
            </a:r>
            <a:endParaRPr lang="sv-S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468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999C73-0EFA-405A-B435-9F2F38BAB49B}"/>
              </a:ext>
            </a:extLst>
          </p:cNvPr>
          <p:cNvSpPr>
            <a:spLocks noGrp="1"/>
          </p:cNvSpPr>
          <p:nvPr>
            <p:ph type="title"/>
          </p:nvPr>
        </p:nvSpPr>
        <p:spPr/>
        <p:txBody>
          <a:bodyPr/>
          <a:lstStyle/>
          <a:p>
            <a:r>
              <a:rPr lang="sv-SE" dirty="0"/>
              <a:t>Hinder för återbruk</a:t>
            </a:r>
          </a:p>
        </p:txBody>
      </p:sp>
      <p:sp>
        <p:nvSpPr>
          <p:cNvPr id="3" name="Platshållare för innehåll 2">
            <a:extLst>
              <a:ext uri="{FF2B5EF4-FFF2-40B4-BE49-F238E27FC236}">
                <a16:creationId xmlns:a16="http://schemas.microsoft.com/office/drawing/2014/main" id="{170A2323-E97F-48B0-AAF1-EB181C24D5B5}"/>
              </a:ext>
            </a:extLst>
          </p:cNvPr>
          <p:cNvSpPr>
            <a:spLocks noGrp="1"/>
          </p:cNvSpPr>
          <p:nvPr>
            <p:ph sz="half" idx="1"/>
          </p:nvPr>
        </p:nvSpPr>
        <p:spPr>
          <a:xfrm>
            <a:off x="468000" y="1215000"/>
            <a:ext cx="4896088" cy="3375000"/>
          </a:xfrm>
        </p:spPr>
        <p:txBody>
          <a:bodyPr>
            <a:normAutofit/>
          </a:bodyPr>
          <a:lstStyle/>
          <a:p>
            <a:pPr marL="342900" indent="-342900">
              <a:buFont typeface="Arial" panose="020B0604020202020204" pitchFamily="34" charset="0"/>
              <a:buChar char="•"/>
            </a:pPr>
            <a:r>
              <a:rPr lang="sv-SE" sz="2200" dirty="0"/>
              <a:t>Inte så stora tekniska hinder</a:t>
            </a:r>
          </a:p>
          <a:p>
            <a:pPr marL="342900" indent="-342900">
              <a:buFont typeface="Arial" panose="020B0604020202020204" pitchFamily="34" charset="0"/>
              <a:buChar char="•"/>
            </a:pPr>
            <a:endParaRPr lang="sv-SE" sz="2200" dirty="0"/>
          </a:p>
          <a:p>
            <a:pPr marL="342900" indent="-342900">
              <a:buFont typeface="Arial" panose="020B0604020202020204" pitchFamily="34" charset="0"/>
              <a:buChar char="•"/>
            </a:pPr>
            <a:r>
              <a:rPr lang="sv-SE" sz="2200" dirty="0"/>
              <a:t>Process</a:t>
            </a:r>
          </a:p>
          <a:p>
            <a:pPr marL="342900" indent="-342900">
              <a:buFont typeface="Arial" panose="020B0604020202020204" pitchFamily="34" charset="0"/>
              <a:buChar char="•"/>
            </a:pPr>
            <a:endParaRPr lang="sv-SE" sz="2200" dirty="0"/>
          </a:p>
          <a:p>
            <a:pPr marL="342900" indent="-342900">
              <a:buFont typeface="Arial" panose="020B0604020202020204" pitchFamily="34" charset="0"/>
              <a:buChar char="•"/>
            </a:pPr>
            <a:r>
              <a:rPr lang="sv-SE" sz="2200" dirty="0"/>
              <a:t>Lönsamhet</a:t>
            </a:r>
          </a:p>
          <a:p>
            <a:pPr marL="342900" indent="-342900">
              <a:buFont typeface="Arial" panose="020B0604020202020204" pitchFamily="34" charset="0"/>
              <a:buChar char="•"/>
            </a:pPr>
            <a:endParaRPr lang="sv-SE" sz="2200" dirty="0"/>
          </a:p>
          <a:p>
            <a:pPr marL="342900" indent="-342900">
              <a:buFont typeface="Arial" panose="020B0604020202020204" pitchFamily="34" charset="0"/>
              <a:buChar char="•"/>
            </a:pPr>
            <a:r>
              <a:rPr lang="sv-SE" sz="2200" dirty="0"/>
              <a:t>Logistik</a:t>
            </a:r>
          </a:p>
        </p:txBody>
      </p:sp>
      <p:sp>
        <p:nvSpPr>
          <p:cNvPr id="4" name="Platshållare för innehåll 3">
            <a:extLst>
              <a:ext uri="{FF2B5EF4-FFF2-40B4-BE49-F238E27FC236}">
                <a16:creationId xmlns:a16="http://schemas.microsoft.com/office/drawing/2014/main" id="{154692DE-D7B0-45B4-A958-6F50296FB877}"/>
              </a:ext>
            </a:extLst>
          </p:cNvPr>
          <p:cNvSpPr>
            <a:spLocks noGrp="1"/>
          </p:cNvSpPr>
          <p:nvPr>
            <p:ph sz="half" idx="2"/>
          </p:nvPr>
        </p:nvSpPr>
        <p:spPr/>
        <p:txBody>
          <a:bodyPr/>
          <a:lstStyle/>
          <a:p>
            <a:endParaRPr lang="sv-SE"/>
          </a:p>
        </p:txBody>
      </p:sp>
    </p:spTree>
    <p:extLst>
      <p:ext uri="{BB962C8B-B14F-4D97-AF65-F5344CB8AC3E}">
        <p14:creationId xmlns:p14="http://schemas.microsoft.com/office/powerpoint/2010/main" val="371597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924EAE-75C8-42C2-B7FA-31DD03B6AA20}"/>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EE877DD1-FA77-408B-BF3D-70F66142DE48}"/>
              </a:ext>
            </a:extLst>
          </p:cNvPr>
          <p:cNvSpPr>
            <a:spLocks noGrp="1"/>
          </p:cNvSpPr>
          <p:nvPr>
            <p:ph sz="half" idx="1"/>
          </p:nvPr>
        </p:nvSpPr>
        <p:spPr/>
        <p:txBody>
          <a:bodyPr/>
          <a:lstStyle/>
          <a:p>
            <a:r>
              <a:rPr lang="sv-SE" dirty="0"/>
              <a:t>Återbruk av bärverksdelar fullt möjligt</a:t>
            </a:r>
          </a:p>
          <a:p>
            <a:endParaRPr lang="sv-SE" dirty="0"/>
          </a:p>
          <a:p>
            <a:r>
              <a:rPr lang="sv-SE" dirty="0"/>
              <a:t>Bedöma egenskaper, lämplighet</a:t>
            </a:r>
          </a:p>
          <a:p>
            <a:endParaRPr lang="sv-SE" dirty="0"/>
          </a:p>
          <a:p>
            <a:r>
              <a:rPr lang="sv-SE" dirty="0"/>
              <a:t>Ingen CE-märkning i nuläget</a:t>
            </a:r>
          </a:p>
          <a:p>
            <a:endParaRPr lang="sv-SE" dirty="0"/>
          </a:p>
          <a:p>
            <a:r>
              <a:rPr lang="sv-SE" dirty="0"/>
              <a:t>Utmaning i lönsamhet och logistik</a:t>
            </a:r>
          </a:p>
          <a:p>
            <a:endParaRPr lang="sv-SE" dirty="0"/>
          </a:p>
          <a:p>
            <a:r>
              <a:rPr lang="sv-SE" dirty="0"/>
              <a:t>Vägledning på gång</a:t>
            </a:r>
          </a:p>
        </p:txBody>
      </p:sp>
      <p:pic>
        <p:nvPicPr>
          <p:cNvPr id="8" name="Picture 6">
            <a:extLst>
              <a:ext uri="{FF2B5EF4-FFF2-40B4-BE49-F238E27FC236}">
                <a16:creationId xmlns:a16="http://schemas.microsoft.com/office/drawing/2014/main" id="{FDEED312-68DE-47F5-8CC7-7A5B7FED85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3301" y="1635646"/>
            <a:ext cx="4012699" cy="2295805"/>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7C3BE38B-67A9-46A1-83E8-94550EB94FD8}"/>
              </a:ext>
            </a:extLst>
          </p:cNvPr>
          <p:cNvSpPr txBox="1"/>
          <p:nvPr/>
        </p:nvSpPr>
        <p:spPr>
          <a:xfrm>
            <a:off x="7020272" y="4011910"/>
            <a:ext cx="1908496" cy="246221"/>
          </a:xfrm>
          <a:prstGeom prst="rect">
            <a:avLst/>
          </a:prstGeom>
          <a:noFill/>
        </p:spPr>
        <p:txBody>
          <a:bodyPr wrap="square" rtlCol="0">
            <a:spAutoFit/>
          </a:bodyPr>
          <a:lstStyle/>
          <a:p>
            <a:r>
              <a:rPr lang="sv-SE" sz="1000" dirty="0">
                <a:latin typeface="Arial" panose="020B0604020202020204" pitchFamily="34" charset="0"/>
                <a:cs typeface="Arial" panose="020B0604020202020204" pitchFamily="34" charset="0"/>
              </a:rPr>
              <a:t>Foto: Otto Ryding / Boverket</a:t>
            </a:r>
          </a:p>
        </p:txBody>
      </p:sp>
    </p:spTree>
    <p:extLst>
      <p:ext uri="{BB962C8B-B14F-4D97-AF65-F5344CB8AC3E}">
        <p14:creationId xmlns:p14="http://schemas.microsoft.com/office/powerpoint/2010/main" val="262726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A1289A-A34E-490C-B0FD-7CF4A622D2B7}"/>
              </a:ext>
            </a:extLst>
          </p:cNvPr>
          <p:cNvSpPr>
            <a:spLocks noGrp="1"/>
          </p:cNvSpPr>
          <p:nvPr>
            <p:ph type="title"/>
          </p:nvPr>
        </p:nvSpPr>
        <p:spPr/>
        <p:txBody>
          <a:bodyPr/>
          <a:lstStyle/>
          <a:p>
            <a:r>
              <a:rPr lang="sv-SE" dirty="0"/>
              <a:t>Bakgrund</a:t>
            </a:r>
          </a:p>
        </p:txBody>
      </p:sp>
      <p:sp>
        <p:nvSpPr>
          <p:cNvPr id="3" name="Platshållare för innehåll 2">
            <a:extLst>
              <a:ext uri="{FF2B5EF4-FFF2-40B4-BE49-F238E27FC236}">
                <a16:creationId xmlns:a16="http://schemas.microsoft.com/office/drawing/2014/main" id="{37AF456C-B56B-4F10-8929-B5D94527008F}"/>
              </a:ext>
            </a:extLst>
          </p:cNvPr>
          <p:cNvSpPr>
            <a:spLocks noGrp="1"/>
          </p:cNvSpPr>
          <p:nvPr>
            <p:ph idx="1"/>
          </p:nvPr>
        </p:nvSpPr>
        <p:spPr>
          <a:xfrm>
            <a:off x="468000" y="1215000"/>
            <a:ext cx="3383920" cy="3375000"/>
          </a:xfrm>
        </p:spPr>
        <p:txBody>
          <a:bodyPr>
            <a:normAutofit lnSpcReduction="10000"/>
          </a:bodyPr>
          <a:lstStyle/>
          <a:p>
            <a:r>
              <a:rPr lang="sv-SE" dirty="0"/>
              <a:t>Omställning till mer cirkulärt byggande</a:t>
            </a:r>
          </a:p>
          <a:p>
            <a:r>
              <a:rPr lang="sv-SE" dirty="0"/>
              <a:t>Större tryck i samhället på återbruk, återvinning </a:t>
            </a:r>
          </a:p>
          <a:p>
            <a:r>
              <a:rPr lang="sv-SE" dirty="0"/>
              <a:t>Oklarheter</a:t>
            </a:r>
          </a:p>
          <a:p>
            <a:pPr marL="342900" indent="-342900">
              <a:buFont typeface="Arial" panose="020B0604020202020204" pitchFamily="34" charset="0"/>
              <a:buChar char="•"/>
            </a:pPr>
            <a:r>
              <a:rPr lang="sv-SE" dirty="0"/>
              <a:t>Hur bedöma egenskaper?</a:t>
            </a:r>
          </a:p>
          <a:p>
            <a:pPr marL="342900" indent="-342900">
              <a:buFont typeface="Arial" panose="020B0604020202020204" pitchFamily="34" charset="0"/>
              <a:buChar char="•"/>
            </a:pPr>
            <a:r>
              <a:rPr lang="sv-SE" dirty="0"/>
              <a:t>Krävs CE-märkning?</a:t>
            </a:r>
          </a:p>
          <a:p>
            <a:pPr marL="342900" indent="-342900">
              <a:buFont typeface="Arial" panose="020B0604020202020204" pitchFamily="34" charset="0"/>
              <a:buChar char="•"/>
            </a:pPr>
            <a:r>
              <a:rPr lang="sv-SE" dirty="0"/>
              <a:t>Är återbruk även ändrad användning?</a:t>
            </a:r>
          </a:p>
        </p:txBody>
      </p:sp>
      <p:pic>
        <p:nvPicPr>
          <p:cNvPr id="1030" name="Picture 6">
            <a:extLst>
              <a:ext uri="{FF2B5EF4-FFF2-40B4-BE49-F238E27FC236}">
                <a16:creationId xmlns:a16="http://schemas.microsoft.com/office/drawing/2014/main" id="{8D88B1AB-1E08-4432-8589-15DBAD5D97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248134"/>
            <a:ext cx="4815866" cy="2755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18F28FE5-8966-4A6C-89D0-2BD7C1D1CEA4}"/>
              </a:ext>
            </a:extLst>
          </p:cNvPr>
          <p:cNvSpPr txBox="1"/>
          <p:nvPr/>
        </p:nvSpPr>
        <p:spPr>
          <a:xfrm>
            <a:off x="7128000" y="4040788"/>
            <a:ext cx="1908496" cy="261610"/>
          </a:xfrm>
          <a:prstGeom prst="rect">
            <a:avLst/>
          </a:prstGeom>
          <a:noFill/>
        </p:spPr>
        <p:txBody>
          <a:bodyPr wrap="square" rtlCol="0">
            <a:spAutoFit/>
          </a:bodyPr>
          <a:lstStyle/>
          <a:p>
            <a:r>
              <a:rPr lang="sv-SE" sz="1050" dirty="0">
                <a:latin typeface="Arial" panose="020B0604020202020204" pitchFamily="34" charset="0"/>
                <a:cs typeface="Arial" panose="020B0604020202020204" pitchFamily="34" charset="0"/>
              </a:rPr>
              <a:t>Foto: Otto Ryding / Boverket</a:t>
            </a:r>
          </a:p>
        </p:txBody>
      </p:sp>
    </p:spTree>
    <p:extLst>
      <p:ext uri="{BB962C8B-B14F-4D97-AF65-F5344CB8AC3E}">
        <p14:creationId xmlns:p14="http://schemas.microsoft.com/office/powerpoint/2010/main" val="423239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CD2F24-2DCB-47EF-A803-77AA21994A97}"/>
              </a:ext>
            </a:extLst>
          </p:cNvPr>
          <p:cNvSpPr>
            <a:spLocks noGrp="1"/>
          </p:cNvSpPr>
          <p:nvPr>
            <p:ph type="title"/>
          </p:nvPr>
        </p:nvSpPr>
        <p:spPr/>
        <p:txBody>
          <a:bodyPr/>
          <a:lstStyle/>
          <a:p>
            <a:r>
              <a:rPr lang="sv-SE" dirty="0"/>
              <a:t>Uppdraget Cirkulär ekonomi</a:t>
            </a:r>
          </a:p>
        </p:txBody>
      </p:sp>
      <p:sp>
        <p:nvSpPr>
          <p:cNvPr id="7" name="Platshållare för innehåll 6">
            <a:extLst>
              <a:ext uri="{FF2B5EF4-FFF2-40B4-BE49-F238E27FC236}">
                <a16:creationId xmlns:a16="http://schemas.microsoft.com/office/drawing/2014/main" id="{347E1837-6EA3-430B-8393-0F49AD56A5EF}"/>
              </a:ext>
            </a:extLst>
          </p:cNvPr>
          <p:cNvSpPr>
            <a:spLocks noGrp="1"/>
          </p:cNvSpPr>
          <p:nvPr>
            <p:ph sz="half" idx="2"/>
          </p:nvPr>
        </p:nvSpPr>
        <p:spPr/>
        <p:txBody>
          <a:bodyPr>
            <a:normAutofit fontScale="92500" lnSpcReduction="10000"/>
          </a:bodyPr>
          <a:lstStyle/>
          <a:p>
            <a:r>
              <a:rPr lang="sv-SE" dirty="0"/>
              <a:t>Regeringsuppdrag</a:t>
            </a:r>
          </a:p>
          <a:p>
            <a:pPr marL="457200" indent="-457200">
              <a:buFont typeface="+mj-lt"/>
              <a:buAutoNum type="arabicPeriod"/>
            </a:pPr>
            <a:r>
              <a:rPr lang="sv-SE" dirty="0"/>
              <a:t>Cirkulär ekonomi inom byggsektorn idag </a:t>
            </a:r>
          </a:p>
          <a:p>
            <a:pPr marL="457200" indent="-457200">
              <a:buFont typeface="+mj-lt"/>
              <a:buAutoNum type="arabicPeriod"/>
            </a:pPr>
            <a:r>
              <a:rPr lang="sv-SE" dirty="0"/>
              <a:t>Hur främjar vi cirkulär ekonomi i byggsektorn?</a:t>
            </a:r>
          </a:p>
          <a:p>
            <a:pPr marL="457200" indent="-457200">
              <a:buFont typeface="+mj-lt"/>
              <a:buAutoNum type="arabicPeriod"/>
            </a:pPr>
            <a:r>
              <a:rPr lang="sv-SE" dirty="0"/>
              <a:t>Vad behöver göras? Krävs regelförändringar? </a:t>
            </a:r>
          </a:p>
          <a:p>
            <a:pPr marL="457200" indent="-457200">
              <a:buFont typeface="+mj-lt"/>
              <a:buAutoNum type="arabicPeriod"/>
            </a:pPr>
            <a:r>
              <a:rPr lang="sv-SE" dirty="0"/>
              <a:t>Kritiska byggmaterial </a:t>
            </a:r>
          </a:p>
          <a:p>
            <a:pPr marL="457200" indent="-457200">
              <a:buFont typeface="+mj-lt"/>
              <a:buAutoNum type="arabicPeriod" startAt="5"/>
            </a:pPr>
            <a:r>
              <a:rPr lang="sv-SE" dirty="0"/>
              <a:t>Digitaliseringens roll </a:t>
            </a:r>
          </a:p>
          <a:p>
            <a:pPr marL="457200" indent="-457200">
              <a:buFont typeface="+mj-lt"/>
              <a:buAutoNum type="arabicPeriod" startAt="5"/>
            </a:pPr>
            <a:r>
              <a:rPr lang="sv-SE" dirty="0"/>
              <a:t>Indikatorer för att följa utvecklingen av cirkulär ekonomi </a:t>
            </a:r>
          </a:p>
          <a:p>
            <a:pPr marL="457200" indent="-457200">
              <a:buFont typeface="+mj-lt"/>
              <a:buAutoNum type="arabicPeriod" startAt="5"/>
            </a:pPr>
            <a:r>
              <a:rPr lang="sv-SE" dirty="0"/>
              <a:t>Information och vägledning </a:t>
            </a:r>
          </a:p>
          <a:p>
            <a:endParaRPr lang="sv-SE" dirty="0"/>
          </a:p>
        </p:txBody>
      </p:sp>
      <p:sp>
        <p:nvSpPr>
          <p:cNvPr id="9" name="textruta 8">
            <a:extLst>
              <a:ext uri="{FF2B5EF4-FFF2-40B4-BE49-F238E27FC236}">
                <a16:creationId xmlns:a16="http://schemas.microsoft.com/office/drawing/2014/main" id="{289E0BC8-CC52-4D82-A94D-7BDB7383FD45}"/>
              </a:ext>
            </a:extLst>
          </p:cNvPr>
          <p:cNvSpPr txBox="1"/>
          <p:nvPr/>
        </p:nvSpPr>
        <p:spPr>
          <a:xfrm rot="10800000" flipV="1">
            <a:off x="251520" y="4750390"/>
            <a:ext cx="406679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Illustration: Karin </a:t>
            </a:r>
            <a:r>
              <a:rPr kumimoji="0" lang="sv-SE" sz="1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Weandin</a:t>
            </a:r>
            <a:r>
              <a:rPr kumimoji="0" lang="sv-SE"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1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Infab</a:t>
            </a:r>
            <a:endParaRPr kumimoji="0" lang="sv-SE"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latshållare för innehåll 5">
            <a:extLst>
              <a:ext uri="{FF2B5EF4-FFF2-40B4-BE49-F238E27FC236}">
                <a16:creationId xmlns:a16="http://schemas.microsoft.com/office/drawing/2014/main" id="{0A7B8E28-39B7-41F2-AAF0-409106AB40E9}"/>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6012" t="14700" r="26509" b="14952"/>
          <a:stretch/>
        </p:blipFill>
        <p:spPr>
          <a:xfrm>
            <a:off x="837187" y="1214438"/>
            <a:ext cx="3221477" cy="3375025"/>
          </a:xfrm>
          <a:prstGeom prst="rect">
            <a:avLst/>
          </a:prstGeom>
        </p:spPr>
      </p:pic>
    </p:spTree>
    <p:extLst>
      <p:ext uri="{BB962C8B-B14F-4D97-AF65-F5344CB8AC3E}">
        <p14:creationId xmlns:p14="http://schemas.microsoft.com/office/powerpoint/2010/main" val="132567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F8F38C-AD12-4F42-AF1F-791A8C9369C7}"/>
              </a:ext>
            </a:extLst>
          </p:cNvPr>
          <p:cNvSpPr>
            <a:spLocks noGrp="1"/>
          </p:cNvSpPr>
          <p:nvPr>
            <p:ph type="title"/>
          </p:nvPr>
        </p:nvSpPr>
        <p:spPr/>
        <p:txBody>
          <a:bodyPr/>
          <a:lstStyle/>
          <a:p>
            <a:r>
              <a:rPr lang="sv-SE" dirty="0"/>
              <a:t>EU:s avfallstrappa</a:t>
            </a:r>
          </a:p>
        </p:txBody>
      </p:sp>
      <p:pic>
        <p:nvPicPr>
          <p:cNvPr id="5" name="Platshållare för innehåll 4">
            <a:extLst>
              <a:ext uri="{FF2B5EF4-FFF2-40B4-BE49-F238E27FC236}">
                <a16:creationId xmlns:a16="http://schemas.microsoft.com/office/drawing/2014/main" id="{9200EA7C-804F-442C-B7B9-1ABD5E86C26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3954" y="1214438"/>
            <a:ext cx="6000750" cy="3375422"/>
          </a:xfrm>
        </p:spPr>
      </p:pic>
      <p:sp>
        <p:nvSpPr>
          <p:cNvPr id="6" name="Ellips 5">
            <a:extLst>
              <a:ext uri="{FF2B5EF4-FFF2-40B4-BE49-F238E27FC236}">
                <a16:creationId xmlns:a16="http://schemas.microsoft.com/office/drawing/2014/main" id="{72981973-5B4D-474A-BF38-4AD510F7F03C}"/>
              </a:ext>
            </a:extLst>
          </p:cNvPr>
          <p:cNvSpPr/>
          <p:nvPr/>
        </p:nvSpPr>
        <p:spPr>
          <a:xfrm>
            <a:off x="997527" y="1645921"/>
            <a:ext cx="3472642" cy="21135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Ellips 6">
            <a:extLst>
              <a:ext uri="{FF2B5EF4-FFF2-40B4-BE49-F238E27FC236}">
                <a16:creationId xmlns:a16="http://schemas.microsoft.com/office/drawing/2014/main" id="{344BD8CB-8C28-4320-A5E6-AD357E2EA68A}"/>
              </a:ext>
            </a:extLst>
          </p:cNvPr>
          <p:cNvSpPr/>
          <p:nvPr/>
        </p:nvSpPr>
        <p:spPr>
          <a:xfrm>
            <a:off x="2267745" y="1969011"/>
            <a:ext cx="1152128" cy="1205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4" name="textruta 3">
            <a:extLst>
              <a:ext uri="{FF2B5EF4-FFF2-40B4-BE49-F238E27FC236}">
                <a16:creationId xmlns:a16="http://schemas.microsoft.com/office/drawing/2014/main" id="{7B2D2401-4E2F-D236-CAD8-D40B57695C4F}"/>
              </a:ext>
            </a:extLst>
          </p:cNvPr>
          <p:cNvSpPr txBox="1"/>
          <p:nvPr/>
        </p:nvSpPr>
        <p:spPr>
          <a:xfrm rot="10800000" flipV="1">
            <a:off x="251520" y="4750390"/>
            <a:ext cx="406679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Illustration: Karin </a:t>
            </a:r>
            <a:r>
              <a:rPr kumimoji="0" lang="sv-SE" sz="1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Weandin</a:t>
            </a:r>
            <a:r>
              <a:rPr kumimoji="0" lang="sv-SE"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sv-SE" sz="1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Infab</a:t>
            </a:r>
            <a:endParaRPr kumimoji="0" lang="sv-SE"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32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4C8E6B4F-0986-4E60-A5BA-91BC29261584}"/>
              </a:ext>
            </a:extLst>
          </p:cNvPr>
          <p:cNvSpPr txBox="1">
            <a:spLocks/>
          </p:cNvSpPr>
          <p:nvPr/>
        </p:nvSpPr>
        <p:spPr>
          <a:xfrm>
            <a:off x="4737514" y="1215000"/>
            <a:ext cx="3960000" cy="36585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C10B25"/>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Byggprodukter som är del av bärande stommen</a:t>
            </a:r>
          </a:p>
        </p:txBody>
      </p:sp>
      <p:sp>
        <p:nvSpPr>
          <p:cNvPr id="2" name="Rubrik 1">
            <a:extLst>
              <a:ext uri="{FF2B5EF4-FFF2-40B4-BE49-F238E27FC236}">
                <a16:creationId xmlns:a16="http://schemas.microsoft.com/office/drawing/2014/main" id="{8955DB23-4927-4179-A217-D82978B4C45D}"/>
              </a:ext>
            </a:extLst>
          </p:cNvPr>
          <p:cNvSpPr>
            <a:spLocks noGrp="1"/>
          </p:cNvSpPr>
          <p:nvPr>
            <p:ph type="title"/>
          </p:nvPr>
        </p:nvSpPr>
        <p:spPr/>
        <p:txBody>
          <a:bodyPr/>
          <a:lstStyle/>
          <a:p>
            <a:r>
              <a:rPr lang="sv-SE" dirty="0"/>
              <a:t>Byggprodukter - Bärverksdelar</a:t>
            </a:r>
          </a:p>
        </p:txBody>
      </p:sp>
      <p:sp>
        <p:nvSpPr>
          <p:cNvPr id="3" name="Platshållare för innehåll 2">
            <a:extLst>
              <a:ext uri="{FF2B5EF4-FFF2-40B4-BE49-F238E27FC236}">
                <a16:creationId xmlns:a16="http://schemas.microsoft.com/office/drawing/2014/main" id="{52339382-7DCA-42B4-92BF-AB5BCB060C80}"/>
              </a:ext>
            </a:extLst>
          </p:cNvPr>
          <p:cNvSpPr>
            <a:spLocks noGrp="1"/>
          </p:cNvSpPr>
          <p:nvPr>
            <p:ph sz="half" idx="1"/>
          </p:nvPr>
        </p:nvSpPr>
        <p:spPr>
          <a:xfrm>
            <a:off x="468000" y="1080000"/>
            <a:ext cx="3960000" cy="3375000"/>
          </a:xfrm>
        </p:spPr>
        <p:txBody>
          <a:bodyPr>
            <a:normAutofit fontScale="92500" lnSpcReduction="10000"/>
          </a:bodyPr>
          <a:lstStyle/>
          <a:p>
            <a:pPr marL="342900" indent="-342900">
              <a:buFont typeface="Arial" panose="020B0604020202020204" pitchFamily="34" charset="0"/>
              <a:buChar char="•"/>
            </a:pPr>
            <a:r>
              <a:rPr lang="sv-SE" dirty="0"/>
              <a:t>Produkt som är avsedd att stadigvarande ingå i ett byggnadsverk.</a:t>
            </a:r>
          </a:p>
        </p:txBody>
      </p:sp>
      <p:sp>
        <p:nvSpPr>
          <p:cNvPr id="4" name="Platshållare för innehåll 3">
            <a:extLst>
              <a:ext uri="{FF2B5EF4-FFF2-40B4-BE49-F238E27FC236}">
                <a16:creationId xmlns:a16="http://schemas.microsoft.com/office/drawing/2014/main" id="{23248D62-6768-46E0-85DD-AF2E8EA50B94}"/>
              </a:ext>
            </a:extLst>
          </p:cNvPr>
          <p:cNvSpPr>
            <a:spLocks noGrp="1"/>
          </p:cNvSpPr>
          <p:nvPr>
            <p:ph sz="half" idx="2"/>
          </p:nvPr>
        </p:nvSpPr>
        <p:spPr>
          <a:xfrm>
            <a:off x="489488" y="2067694"/>
            <a:ext cx="4089822" cy="2880320"/>
          </a:xfrm>
          <a:solidFill>
            <a:schemeClr val="bg1">
              <a:lumMod val="85000"/>
            </a:schemeClr>
          </a:solidFill>
        </p:spPr>
        <p:txBody>
          <a:bodyPr>
            <a:normAutofit fontScale="92500" lnSpcReduction="10000"/>
          </a:bodyPr>
          <a:lstStyle/>
          <a:p>
            <a:pPr algn="l"/>
            <a:r>
              <a:rPr lang="sv-SE" sz="1400" b="1" i="0" u="none" strike="noStrike" dirty="0">
                <a:solidFill>
                  <a:srgbClr val="333333"/>
                </a:solidFill>
                <a:effectLst/>
                <a:latin typeface="Arial" panose="020B0604020202020204" pitchFamily="34" charset="0"/>
              </a:rPr>
              <a:t>Byggnadsverks tekniska egenskaper</a:t>
            </a:r>
            <a:endParaRPr lang="sv-SE" sz="1400" b="1" i="0" dirty="0">
              <a:solidFill>
                <a:srgbClr val="222222"/>
              </a:solidFill>
              <a:effectLst/>
              <a:latin typeface="Arial" panose="020B0604020202020204" pitchFamily="34" charset="0"/>
            </a:endParaRPr>
          </a:p>
          <a:p>
            <a:pPr algn="l">
              <a:tabLst>
                <a:tab pos="360363" algn="l"/>
                <a:tab pos="623888" algn="l"/>
              </a:tabLst>
            </a:pPr>
            <a:r>
              <a:rPr lang="sv-SE" sz="1300" b="1" i="0" u="none" strike="noStrike" dirty="0">
                <a:solidFill>
                  <a:srgbClr val="333333"/>
                </a:solidFill>
                <a:effectLst/>
                <a:latin typeface="Arial" panose="020B0604020202020204" pitchFamily="34" charset="0"/>
              </a:rPr>
              <a:t>4 §</a:t>
            </a:r>
            <a:r>
              <a:rPr lang="sv-SE" sz="1300" b="0" i="0" dirty="0">
                <a:solidFill>
                  <a:srgbClr val="000000"/>
                </a:solidFill>
                <a:effectLst/>
                <a:latin typeface="Arial" panose="020B0604020202020204" pitchFamily="34" charset="0"/>
              </a:rPr>
              <a:t>   Ett byggnadsverk ska ha de tekniska egenskaper 	som är väsentliga i fråga om</a:t>
            </a:r>
            <a:br>
              <a:rPr lang="sv-SE" sz="1300" b="0" i="0" dirty="0">
                <a:solidFill>
                  <a:srgbClr val="000000"/>
                </a:solidFill>
                <a:effectLst/>
                <a:latin typeface="Arial" panose="020B0604020202020204" pitchFamily="34" charset="0"/>
              </a:rPr>
            </a:br>
            <a:r>
              <a:rPr lang="sv-SE" sz="1300" b="0" i="0" dirty="0">
                <a:solidFill>
                  <a:srgbClr val="000000"/>
                </a:solidFill>
                <a:effectLst/>
                <a:latin typeface="Arial" panose="020B0604020202020204" pitchFamily="34" charset="0"/>
              </a:rPr>
              <a:t>  	1. 	bärförmåga, stadga och beständighet,</a:t>
            </a:r>
            <a:br>
              <a:rPr lang="sv-SE" sz="1300" b="0" i="0" dirty="0">
                <a:solidFill>
                  <a:srgbClr val="000000"/>
                </a:solidFill>
                <a:effectLst/>
                <a:latin typeface="Arial" panose="020B0604020202020204" pitchFamily="34" charset="0"/>
              </a:rPr>
            </a:br>
            <a:r>
              <a:rPr lang="sv-SE" sz="1300" b="0" i="0" dirty="0">
                <a:solidFill>
                  <a:srgbClr val="000000"/>
                </a:solidFill>
                <a:effectLst/>
                <a:latin typeface="Arial" panose="020B0604020202020204" pitchFamily="34" charset="0"/>
              </a:rPr>
              <a:t>   	2. 	säkerhet i händelse av brand,</a:t>
            </a:r>
            <a:br>
              <a:rPr lang="sv-SE" sz="1300" b="0" i="0" dirty="0">
                <a:solidFill>
                  <a:srgbClr val="000000"/>
                </a:solidFill>
                <a:effectLst/>
                <a:latin typeface="Arial" panose="020B0604020202020204" pitchFamily="34" charset="0"/>
              </a:rPr>
            </a:br>
            <a:r>
              <a:rPr lang="sv-SE" sz="1300" b="0" i="0" dirty="0">
                <a:solidFill>
                  <a:srgbClr val="000000"/>
                </a:solidFill>
                <a:effectLst/>
                <a:latin typeface="Arial" panose="020B0604020202020204" pitchFamily="34" charset="0"/>
              </a:rPr>
              <a:t>   	3. 	skydd med hänsyn till hygien, hälsa och 			miljön,</a:t>
            </a:r>
            <a:br>
              <a:rPr lang="sv-SE" sz="1300" b="0" i="0" dirty="0">
                <a:solidFill>
                  <a:srgbClr val="000000"/>
                </a:solidFill>
                <a:effectLst/>
                <a:latin typeface="Arial" panose="020B0604020202020204" pitchFamily="34" charset="0"/>
              </a:rPr>
            </a:br>
            <a:r>
              <a:rPr lang="sv-SE" sz="1300" b="0" i="0" dirty="0">
                <a:solidFill>
                  <a:srgbClr val="000000"/>
                </a:solidFill>
                <a:effectLst/>
                <a:latin typeface="Arial" panose="020B0604020202020204" pitchFamily="34" charset="0"/>
              </a:rPr>
              <a:t>   	4. 	säkerhet vid användning,</a:t>
            </a:r>
            <a:br>
              <a:rPr lang="sv-SE" sz="1300" b="0" i="0" dirty="0">
                <a:solidFill>
                  <a:srgbClr val="000000"/>
                </a:solidFill>
                <a:effectLst/>
                <a:latin typeface="Arial" panose="020B0604020202020204" pitchFamily="34" charset="0"/>
              </a:rPr>
            </a:br>
            <a:r>
              <a:rPr lang="sv-SE" sz="1300" b="0" i="0" dirty="0">
                <a:solidFill>
                  <a:srgbClr val="000000"/>
                </a:solidFill>
                <a:effectLst/>
                <a:latin typeface="Arial" panose="020B0604020202020204" pitchFamily="34" charset="0"/>
              </a:rPr>
              <a:t>	5. 	skydd mot buller,</a:t>
            </a:r>
            <a:br>
              <a:rPr lang="sv-SE" sz="1300" b="0" i="0" dirty="0">
                <a:solidFill>
                  <a:srgbClr val="000000"/>
                </a:solidFill>
                <a:effectLst/>
                <a:latin typeface="Arial" panose="020B0604020202020204" pitchFamily="34" charset="0"/>
              </a:rPr>
            </a:br>
            <a:r>
              <a:rPr lang="sv-SE" sz="1300" b="0" i="0" dirty="0">
                <a:solidFill>
                  <a:srgbClr val="000000"/>
                </a:solidFill>
                <a:effectLst/>
                <a:latin typeface="Arial" panose="020B0604020202020204" pitchFamily="34" charset="0"/>
              </a:rPr>
              <a:t>   	6. 	energihushållning och värmeisolering,</a:t>
            </a:r>
            <a:br>
              <a:rPr lang="sv-SE" sz="1300" b="0" i="0" dirty="0">
                <a:solidFill>
                  <a:srgbClr val="000000"/>
                </a:solidFill>
                <a:effectLst/>
                <a:latin typeface="Arial" panose="020B0604020202020204" pitchFamily="34" charset="0"/>
              </a:rPr>
            </a:br>
            <a:r>
              <a:rPr lang="sv-SE" sz="1300" b="0" i="0" dirty="0">
                <a:solidFill>
                  <a:srgbClr val="000000"/>
                </a:solidFill>
                <a:effectLst/>
                <a:latin typeface="Arial" panose="020B0604020202020204" pitchFamily="34" charset="0"/>
              </a:rPr>
              <a:t>  	7. 	lämplighet för det avsedda ändamålet,</a:t>
            </a:r>
            <a:br>
              <a:rPr lang="sv-SE" sz="1300" b="0" i="0" dirty="0">
                <a:solidFill>
                  <a:srgbClr val="000000"/>
                </a:solidFill>
                <a:effectLst/>
                <a:latin typeface="Arial" panose="020B0604020202020204" pitchFamily="34" charset="0"/>
              </a:rPr>
            </a:br>
            <a:r>
              <a:rPr lang="sv-SE" sz="1300" b="0" i="0" dirty="0">
                <a:solidFill>
                  <a:srgbClr val="000000"/>
                </a:solidFill>
                <a:effectLst/>
                <a:latin typeface="Arial" panose="020B0604020202020204" pitchFamily="34" charset="0"/>
              </a:rPr>
              <a:t>   	8. 	tillgänglighet och användbarhet för personer </a:t>
            </a:r>
            <a:br>
              <a:rPr lang="sv-SE" sz="1300" b="0" i="0" dirty="0">
                <a:solidFill>
                  <a:srgbClr val="000000"/>
                </a:solidFill>
                <a:effectLst/>
                <a:latin typeface="Arial" panose="020B0604020202020204" pitchFamily="34" charset="0"/>
              </a:rPr>
            </a:br>
            <a:r>
              <a:rPr lang="sv-SE" sz="1300" b="0" i="0" dirty="0">
                <a:solidFill>
                  <a:srgbClr val="000000"/>
                </a:solidFill>
                <a:effectLst/>
                <a:latin typeface="Arial" panose="020B0604020202020204" pitchFamily="34" charset="0"/>
              </a:rPr>
              <a:t>		med nedsatt rörelse- eller orienteringsförmåga,</a:t>
            </a:r>
            <a:br>
              <a:rPr lang="sv-SE" sz="1300" b="0" i="0" dirty="0">
                <a:solidFill>
                  <a:srgbClr val="000000"/>
                </a:solidFill>
                <a:effectLst/>
                <a:latin typeface="Arial" panose="020B0604020202020204" pitchFamily="34" charset="0"/>
              </a:rPr>
            </a:br>
            <a:r>
              <a:rPr lang="sv-SE" sz="1300" b="0" i="0" dirty="0">
                <a:solidFill>
                  <a:srgbClr val="000000"/>
                </a:solidFill>
                <a:effectLst/>
                <a:latin typeface="Arial" panose="020B0604020202020204" pitchFamily="34" charset="0"/>
              </a:rPr>
              <a:t>  	9. 	hushållning med vatten och avfall,</a:t>
            </a:r>
            <a:br>
              <a:rPr lang="sv-SE" sz="1300" b="0" i="0" dirty="0">
                <a:solidFill>
                  <a:srgbClr val="000000"/>
                </a:solidFill>
                <a:effectLst/>
                <a:latin typeface="Arial" panose="020B0604020202020204" pitchFamily="34" charset="0"/>
              </a:rPr>
            </a:br>
            <a:r>
              <a:rPr lang="sv-SE" sz="1300" b="0" i="0" dirty="0">
                <a:solidFill>
                  <a:srgbClr val="000000"/>
                </a:solidFill>
                <a:effectLst/>
                <a:latin typeface="Arial" panose="020B0604020202020204" pitchFamily="34" charset="0"/>
              </a:rPr>
              <a:t>   	10. 	bredbandsanslutning, och</a:t>
            </a:r>
            <a:br>
              <a:rPr lang="sv-SE" sz="1300" b="0" i="0" dirty="0">
                <a:solidFill>
                  <a:srgbClr val="000000"/>
                </a:solidFill>
                <a:effectLst/>
                <a:latin typeface="Arial" panose="020B0604020202020204" pitchFamily="34" charset="0"/>
              </a:rPr>
            </a:br>
            <a:r>
              <a:rPr lang="sv-SE" sz="1300" b="0" i="0" dirty="0">
                <a:solidFill>
                  <a:srgbClr val="000000"/>
                </a:solidFill>
                <a:effectLst/>
                <a:latin typeface="Arial" panose="020B0604020202020204" pitchFamily="34" charset="0"/>
              </a:rPr>
              <a:t>	11. 	laddning av elfordon.</a:t>
            </a:r>
          </a:p>
          <a:p>
            <a:endParaRPr lang="sv-SE" dirty="0"/>
          </a:p>
        </p:txBody>
      </p:sp>
      <p:pic>
        <p:nvPicPr>
          <p:cNvPr id="8" name="Bildobjekt 7">
            <a:extLst>
              <a:ext uri="{FF2B5EF4-FFF2-40B4-BE49-F238E27FC236}">
                <a16:creationId xmlns:a16="http://schemas.microsoft.com/office/drawing/2014/main" id="{205A92C4-235F-4B6D-A0B8-6DC0216BC0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800" b="3801"/>
          <a:stretch/>
        </p:blipFill>
        <p:spPr>
          <a:xfrm>
            <a:off x="5076057" y="1215000"/>
            <a:ext cx="2757290" cy="2652894"/>
          </a:xfrm>
          <a:prstGeom prst="rect">
            <a:avLst/>
          </a:prstGeom>
        </p:spPr>
      </p:pic>
      <p:sp>
        <p:nvSpPr>
          <p:cNvPr id="7" name="textruta 6">
            <a:extLst>
              <a:ext uri="{FF2B5EF4-FFF2-40B4-BE49-F238E27FC236}">
                <a16:creationId xmlns:a16="http://schemas.microsoft.com/office/drawing/2014/main" id="{7159C6CE-43A1-471B-AAE0-5CC7D63509DA}"/>
              </a:ext>
            </a:extLst>
          </p:cNvPr>
          <p:cNvSpPr txBox="1"/>
          <p:nvPr/>
        </p:nvSpPr>
        <p:spPr>
          <a:xfrm>
            <a:off x="6745918" y="3867894"/>
            <a:ext cx="1584176" cy="246221"/>
          </a:xfrm>
          <a:prstGeom prst="rect">
            <a:avLst/>
          </a:prstGeom>
          <a:noFill/>
        </p:spPr>
        <p:txBody>
          <a:bodyPr wrap="square" rtlCol="0">
            <a:spAutoFit/>
          </a:bodyPr>
          <a:lstStyle/>
          <a:p>
            <a:r>
              <a:rPr lang="sv-SE" sz="1000" dirty="0">
                <a:latin typeface="Arial" panose="020B0604020202020204" pitchFamily="34" charset="0"/>
                <a:cs typeface="Arial" panose="020B0604020202020204" pitchFamily="34" charset="0"/>
              </a:rPr>
              <a:t>Foto: Mats Alm</a:t>
            </a:r>
          </a:p>
        </p:txBody>
      </p:sp>
    </p:spTree>
    <p:extLst>
      <p:ext uri="{BB962C8B-B14F-4D97-AF65-F5344CB8AC3E}">
        <p14:creationId xmlns:p14="http://schemas.microsoft.com/office/powerpoint/2010/main" val="39915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DEB0E0-5B16-4F77-872D-685B0291D13B}"/>
              </a:ext>
            </a:extLst>
          </p:cNvPr>
          <p:cNvSpPr>
            <a:spLocks noGrp="1"/>
          </p:cNvSpPr>
          <p:nvPr>
            <p:ph type="title"/>
          </p:nvPr>
        </p:nvSpPr>
        <p:spPr/>
        <p:txBody>
          <a:bodyPr/>
          <a:lstStyle/>
          <a:p>
            <a:r>
              <a:rPr lang="sv-SE" dirty="0"/>
              <a:t>Återbruk av bärverksdelar</a:t>
            </a:r>
          </a:p>
        </p:txBody>
      </p:sp>
      <p:sp>
        <p:nvSpPr>
          <p:cNvPr id="3" name="Platshållare för innehåll 2">
            <a:extLst>
              <a:ext uri="{FF2B5EF4-FFF2-40B4-BE49-F238E27FC236}">
                <a16:creationId xmlns:a16="http://schemas.microsoft.com/office/drawing/2014/main" id="{DB01DC36-0278-45B6-8ADE-D9A825997C24}"/>
              </a:ext>
            </a:extLst>
          </p:cNvPr>
          <p:cNvSpPr>
            <a:spLocks noGrp="1"/>
          </p:cNvSpPr>
          <p:nvPr>
            <p:ph idx="1"/>
          </p:nvPr>
        </p:nvSpPr>
        <p:spPr>
          <a:xfrm>
            <a:off x="468000" y="1215000"/>
            <a:ext cx="4320024" cy="3375000"/>
          </a:xfrm>
        </p:spPr>
        <p:txBody>
          <a:bodyPr/>
          <a:lstStyle/>
          <a:p>
            <a:pPr marL="342900" indent="-342900">
              <a:buFont typeface="Arial" panose="020B0604020202020204" pitchFamily="34" charset="0"/>
              <a:buChar char="•"/>
            </a:pPr>
            <a:r>
              <a:rPr lang="sv-SE" dirty="0"/>
              <a:t>Vilka är kraven?</a:t>
            </a:r>
          </a:p>
          <a:p>
            <a:pPr marL="342900" indent="-342900">
              <a:buFont typeface="Arial" panose="020B0604020202020204" pitchFamily="34" charset="0"/>
              <a:buChar char="•"/>
            </a:pPr>
            <a:r>
              <a:rPr lang="sv-SE" dirty="0"/>
              <a:t>Vilka egenskaper måste bedömas?</a:t>
            </a:r>
          </a:p>
          <a:p>
            <a:pPr marL="342900" indent="-342900">
              <a:buFont typeface="Arial" panose="020B0604020202020204" pitchFamily="34" charset="0"/>
              <a:buChar char="•"/>
            </a:pPr>
            <a:r>
              <a:rPr lang="sv-SE" dirty="0"/>
              <a:t>Vilka metoder kan användas för bedömning?</a:t>
            </a:r>
          </a:p>
          <a:p>
            <a:pPr marL="342900" indent="-342900">
              <a:buFont typeface="Arial" panose="020B0604020202020204" pitchFamily="34" charset="0"/>
              <a:buChar char="•"/>
            </a:pPr>
            <a:r>
              <a:rPr lang="sv-SE" dirty="0"/>
              <a:t>Hur mycket måste provas?</a:t>
            </a:r>
          </a:p>
          <a:p>
            <a:pPr marL="342900" indent="-342900">
              <a:buFont typeface="Arial" panose="020B0604020202020204" pitchFamily="34" charset="0"/>
              <a:buChar char="•"/>
            </a:pPr>
            <a:r>
              <a:rPr lang="sv-SE" dirty="0"/>
              <a:t>Hur beakta eventuell åverkan?</a:t>
            </a:r>
          </a:p>
          <a:p>
            <a:pPr marL="342900" indent="-342900">
              <a:buFont typeface="Arial" panose="020B0604020202020204" pitchFamily="34" charset="0"/>
              <a:buChar char="•"/>
            </a:pPr>
            <a:endParaRPr lang="sv-SE" dirty="0"/>
          </a:p>
        </p:txBody>
      </p:sp>
      <p:grpSp>
        <p:nvGrpSpPr>
          <p:cNvPr id="5" name="Grupp 4">
            <a:extLst>
              <a:ext uri="{FF2B5EF4-FFF2-40B4-BE49-F238E27FC236}">
                <a16:creationId xmlns:a16="http://schemas.microsoft.com/office/drawing/2014/main" id="{B9D50CBF-6833-46A1-8546-88F89607F798}"/>
              </a:ext>
            </a:extLst>
          </p:cNvPr>
          <p:cNvGrpSpPr/>
          <p:nvPr/>
        </p:nvGrpSpPr>
        <p:grpSpPr>
          <a:xfrm>
            <a:off x="5148064" y="1215000"/>
            <a:ext cx="3527936" cy="3375000"/>
            <a:chOff x="3635896" y="1635646"/>
            <a:chExt cx="2880320" cy="2808312"/>
          </a:xfrm>
        </p:grpSpPr>
        <p:sp>
          <p:nvSpPr>
            <p:cNvPr id="6" name="Ellips 5">
              <a:extLst>
                <a:ext uri="{FF2B5EF4-FFF2-40B4-BE49-F238E27FC236}">
                  <a16:creationId xmlns:a16="http://schemas.microsoft.com/office/drawing/2014/main" id="{ABC38C3D-6130-40C8-8024-1C9AC0E98323}"/>
                </a:ext>
              </a:extLst>
            </p:cNvPr>
            <p:cNvSpPr/>
            <p:nvPr/>
          </p:nvSpPr>
          <p:spPr>
            <a:xfrm>
              <a:off x="3635896" y="1635646"/>
              <a:ext cx="2880320" cy="2808312"/>
            </a:xfrm>
            <a:prstGeom prst="ellips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dirty="0"/>
                <a:t>!</a:t>
              </a:r>
            </a:p>
          </p:txBody>
        </p:sp>
        <p:sp>
          <p:nvSpPr>
            <p:cNvPr id="7" name="Pratbubbla: oval 6">
              <a:extLst>
                <a:ext uri="{FF2B5EF4-FFF2-40B4-BE49-F238E27FC236}">
                  <a16:creationId xmlns:a16="http://schemas.microsoft.com/office/drawing/2014/main" id="{920EC353-0DCB-402C-8258-0323D4B69FB2}"/>
                </a:ext>
              </a:extLst>
            </p:cNvPr>
            <p:cNvSpPr/>
            <p:nvPr/>
          </p:nvSpPr>
          <p:spPr>
            <a:xfrm flipH="1">
              <a:off x="4932040" y="2715766"/>
              <a:ext cx="1224136" cy="1080120"/>
            </a:xfrm>
            <a:prstGeom prst="wedgeEllipseCallout">
              <a:avLst/>
            </a:prstGeom>
            <a:solidFill>
              <a:schemeClr val="accent6"/>
            </a:solidFill>
            <a:ln w="28575" cap="flat" cmpd="sng" algn="ctr">
              <a:solidFill>
                <a:schemeClr val="accent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sv-SE" sz="7000" dirty="0">
                  <a:solidFill>
                    <a:schemeClr val="accent2">
                      <a:lumMod val="50000"/>
                    </a:schemeClr>
                  </a:solidFill>
                </a:rPr>
                <a:t>!</a:t>
              </a:r>
            </a:p>
          </p:txBody>
        </p:sp>
        <p:sp>
          <p:nvSpPr>
            <p:cNvPr id="8" name="Pratbubbla: oval 7">
              <a:extLst>
                <a:ext uri="{FF2B5EF4-FFF2-40B4-BE49-F238E27FC236}">
                  <a16:creationId xmlns:a16="http://schemas.microsoft.com/office/drawing/2014/main" id="{6FD58BA5-8010-43EC-AD04-3EAD91E2B433}"/>
                </a:ext>
              </a:extLst>
            </p:cNvPr>
            <p:cNvSpPr/>
            <p:nvPr/>
          </p:nvSpPr>
          <p:spPr>
            <a:xfrm>
              <a:off x="3923928" y="2283718"/>
              <a:ext cx="1296144" cy="1080120"/>
            </a:xfrm>
            <a:prstGeom prst="wedgeEllipseCallout">
              <a:avLst/>
            </a:prstGeom>
            <a:solidFill>
              <a:schemeClr val="accent6"/>
            </a:solidFill>
            <a:ln w="28575" cap="flat" cmpd="sng" algn="ctr">
              <a:solidFill>
                <a:schemeClr val="accent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sv-SE" sz="7000" b="1" dirty="0"/>
                <a:t>?</a:t>
              </a:r>
            </a:p>
          </p:txBody>
        </p:sp>
      </p:grpSp>
    </p:spTree>
    <p:extLst>
      <p:ext uri="{BB962C8B-B14F-4D97-AF65-F5344CB8AC3E}">
        <p14:creationId xmlns:p14="http://schemas.microsoft.com/office/powerpoint/2010/main" val="368451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4B63D8-AB54-4258-9F0B-37DFB1ABFA30}"/>
              </a:ext>
            </a:extLst>
          </p:cNvPr>
          <p:cNvSpPr>
            <a:spLocks noGrp="1"/>
          </p:cNvSpPr>
          <p:nvPr>
            <p:ph type="title"/>
          </p:nvPr>
        </p:nvSpPr>
        <p:spPr/>
        <p:txBody>
          <a:bodyPr/>
          <a:lstStyle/>
          <a:p>
            <a:r>
              <a:rPr lang="sv-SE" dirty="0"/>
              <a:t>Vägledning</a:t>
            </a:r>
          </a:p>
        </p:txBody>
      </p:sp>
      <p:sp>
        <p:nvSpPr>
          <p:cNvPr id="3" name="Platshållare för innehåll 2">
            <a:extLst>
              <a:ext uri="{FF2B5EF4-FFF2-40B4-BE49-F238E27FC236}">
                <a16:creationId xmlns:a16="http://schemas.microsoft.com/office/drawing/2014/main" id="{14572862-FB47-4BB4-AEA0-5FE434B05CEE}"/>
              </a:ext>
            </a:extLst>
          </p:cNvPr>
          <p:cNvSpPr>
            <a:spLocks noGrp="1"/>
          </p:cNvSpPr>
          <p:nvPr>
            <p:ph sz="half" idx="1"/>
          </p:nvPr>
        </p:nvSpPr>
        <p:spPr/>
        <p:txBody>
          <a:bodyPr>
            <a:normAutofit/>
          </a:bodyPr>
          <a:lstStyle/>
          <a:p>
            <a:r>
              <a:rPr lang="sv-SE" dirty="0"/>
              <a:t>WSP uppdrag ta fram utkast på vägledning</a:t>
            </a:r>
          </a:p>
          <a:p>
            <a:endParaRPr lang="sv-SE" dirty="0"/>
          </a:p>
          <a:p>
            <a:pPr marL="342900" indent="-342900">
              <a:buFont typeface="+mj-lt"/>
              <a:buAutoNum type="arabicPeriod"/>
            </a:pPr>
            <a:r>
              <a:rPr lang="sv-SE" dirty="0"/>
              <a:t>Övergripande information</a:t>
            </a:r>
          </a:p>
          <a:p>
            <a:pPr marL="342900" indent="-342900">
              <a:buFont typeface="+mj-lt"/>
              <a:buAutoNum type="arabicPeriod"/>
            </a:pPr>
            <a:r>
              <a:rPr lang="sv-SE" dirty="0"/>
              <a:t>Regler och ansvar</a:t>
            </a:r>
          </a:p>
          <a:p>
            <a:pPr marL="342900" indent="-342900">
              <a:buFont typeface="+mj-lt"/>
              <a:buAutoNum type="arabicPeriod"/>
            </a:pPr>
            <a:r>
              <a:rPr lang="sv-SE" dirty="0"/>
              <a:t>Bedömning av skick</a:t>
            </a:r>
          </a:p>
          <a:p>
            <a:pPr marL="342900" indent="-342900">
              <a:buFont typeface="+mj-lt"/>
              <a:buAutoNum type="arabicPeriod"/>
            </a:pPr>
            <a:r>
              <a:rPr lang="sv-SE" dirty="0"/>
              <a:t>Verifiera kvalitet</a:t>
            </a:r>
          </a:p>
          <a:p>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pic>
        <p:nvPicPr>
          <p:cNvPr id="8" name="Platshållare för innehåll 7">
            <a:extLst>
              <a:ext uri="{FF2B5EF4-FFF2-40B4-BE49-F238E27FC236}">
                <a16:creationId xmlns:a16="http://schemas.microsoft.com/office/drawing/2014/main" id="{6BBF6D20-C93B-49B9-83DC-BD9CBF316235}"/>
              </a:ext>
            </a:extLst>
          </p:cNvPr>
          <p:cNvPicPr>
            <a:picLocks noGrp="1" noChangeAspect="1"/>
          </p:cNvPicPr>
          <p:nvPr>
            <p:ph sz="half" idx="2"/>
          </p:nvPr>
        </p:nvPicPr>
        <p:blipFill rotWithShape="1">
          <a:blip r:embed="rId3"/>
          <a:srcRect l="24559" t="10481" r="39081" b="5162"/>
          <a:stretch/>
        </p:blipFill>
        <p:spPr>
          <a:xfrm>
            <a:off x="5076056" y="987574"/>
            <a:ext cx="2592288" cy="3758818"/>
          </a:xfrm>
        </p:spPr>
      </p:pic>
      <p:sp>
        <p:nvSpPr>
          <p:cNvPr id="5" name="textruta 4">
            <a:extLst>
              <a:ext uri="{FF2B5EF4-FFF2-40B4-BE49-F238E27FC236}">
                <a16:creationId xmlns:a16="http://schemas.microsoft.com/office/drawing/2014/main" id="{85A59CC7-C493-4C54-AE68-311FA654B2A8}"/>
              </a:ext>
            </a:extLst>
          </p:cNvPr>
          <p:cNvSpPr txBox="1"/>
          <p:nvPr/>
        </p:nvSpPr>
        <p:spPr>
          <a:xfrm>
            <a:off x="6876256" y="4803998"/>
            <a:ext cx="1584176" cy="246221"/>
          </a:xfrm>
          <a:prstGeom prst="rect">
            <a:avLst/>
          </a:prstGeom>
          <a:noFill/>
        </p:spPr>
        <p:txBody>
          <a:bodyPr wrap="square" rtlCol="0">
            <a:spAutoFit/>
          </a:bodyPr>
          <a:lstStyle/>
          <a:p>
            <a:r>
              <a:rPr lang="sv-SE" sz="1000" dirty="0">
                <a:latin typeface="Arial" panose="020B0604020202020204" pitchFamily="34" charset="0"/>
                <a:cs typeface="Arial" panose="020B0604020202020204" pitchFamily="34" charset="0"/>
              </a:rPr>
              <a:t>Källa: WSP</a:t>
            </a:r>
          </a:p>
        </p:txBody>
      </p:sp>
    </p:spTree>
    <p:extLst>
      <p:ext uri="{BB962C8B-B14F-4D97-AF65-F5344CB8AC3E}">
        <p14:creationId xmlns:p14="http://schemas.microsoft.com/office/powerpoint/2010/main" val="179396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3C5D3-BCE7-453B-8E9A-4C676261635D}"/>
              </a:ext>
            </a:extLst>
          </p:cNvPr>
          <p:cNvSpPr>
            <a:spLocks noGrp="1"/>
          </p:cNvSpPr>
          <p:nvPr>
            <p:ph type="title"/>
          </p:nvPr>
        </p:nvSpPr>
        <p:spPr/>
        <p:txBody>
          <a:bodyPr/>
          <a:lstStyle/>
          <a:p>
            <a:r>
              <a:rPr lang="sv-SE" dirty="0"/>
              <a:t>Vilka är kraven?</a:t>
            </a:r>
          </a:p>
        </p:txBody>
      </p:sp>
      <p:sp>
        <p:nvSpPr>
          <p:cNvPr id="3" name="Platshållare för innehåll 2">
            <a:extLst>
              <a:ext uri="{FF2B5EF4-FFF2-40B4-BE49-F238E27FC236}">
                <a16:creationId xmlns:a16="http://schemas.microsoft.com/office/drawing/2014/main" id="{80E44FB8-D34C-41A3-9078-7411DA40671A}"/>
              </a:ext>
            </a:extLst>
          </p:cNvPr>
          <p:cNvSpPr>
            <a:spLocks noGrp="1"/>
          </p:cNvSpPr>
          <p:nvPr>
            <p:ph idx="1"/>
          </p:nvPr>
        </p:nvSpPr>
        <p:spPr>
          <a:xfrm>
            <a:off x="3203848" y="1275606"/>
            <a:ext cx="5544160" cy="3375000"/>
          </a:xfrm>
        </p:spPr>
        <p:txBody>
          <a:bodyPr>
            <a:normAutofit fontScale="92500" lnSpcReduction="10000"/>
          </a:bodyPr>
          <a:lstStyle/>
          <a:p>
            <a:pPr algn="l"/>
            <a:r>
              <a:rPr lang="sv-SE" sz="1800" b="1" i="0" u="none" strike="noStrike" baseline="0" dirty="0">
                <a:latin typeface="TimesNewRomanPS-BoldMT"/>
              </a:rPr>
              <a:t>17 § </a:t>
            </a:r>
            <a:r>
              <a:rPr lang="sv-SE" sz="1800" b="0" i="0" u="none" strike="noStrike" baseline="0" dirty="0">
                <a:latin typeface="TimesNewRomanPSMT"/>
              </a:rPr>
              <a:t>Material till bärande konstruktioner, inklusive jord och berg, ska ha </a:t>
            </a:r>
            <a:r>
              <a:rPr lang="sv-SE" sz="1800" b="1" i="0" u="none" strike="noStrike" baseline="0" dirty="0">
                <a:latin typeface="TimesNewRomanPSMT"/>
              </a:rPr>
              <a:t>kända</a:t>
            </a:r>
            <a:r>
              <a:rPr lang="sv-SE" sz="1800" b="0" i="0" u="none" strike="noStrike" baseline="0" dirty="0">
                <a:latin typeface="TimesNewRomanPSMT"/>
              </a:rPr>
              <a:t>, </a:t>
            </a:r>
            <a:r>
              <a:rPr lang="sv-SE" sz="1800" b="1" i="0" u="none" strike="noStrike" baseline="0" dirty="0">
                <a:latin typeface="TimesNewRomanPSMT"/>
              </a:rPr>
              <a:t>lämpliga</a:t>
            </a:r>
            <a:r>
              <a:rPr lang="sv-SE" sz="1800" b="0" i="0" u="none" strike="noStrike" baseline="0" dirty="0">
                <a:latin typeface="TimesNewRomanPSMT"/>
              </a:rPr>
              <a:t> och </a:t>
            </a:r>
            <a:r>
              <a:rPr lang="sv-SE" sz="1800" b="1" i="0" u="none" strike="noStrike" baseline="0" dirty="0">
                <a:latin typeface="TimesNewRomanPSMT"/>
              </a:rPr>
              <a:t>dokumenterade</a:t>
            </a:r>
            <a:r>
              <a:rPr lang="sv-SE" sz="1800" b="0" i="0" u="none" strike="noStrike" baseline="0" dirty="0">
                <a:latin typeface="TimesNewRomanPSMT"/>
              </a:rPr>
              <a:t> egenskaper i de avseenden som har betydelse för deras användning.</a:t>
            </a:r>
          </a:p>
          <a:p>
            <a:r>
              <a:rPr lang="sv-SE" sz="1800" dirty="0">
                <a:solidFill>
                  <a:srgbClr val="00B050"/>
                </a:solidFill>
              </a:rPr>
              <a:t>Säger inget om de ska vara nytillverkade eller inte</a:t>
            </a:r>
          </a:p>
          <a:p>
            <a:pPr algn="l"/>
            <a:endParaRPr lang="sv-SE" sz="1800" dirty="0">
              <a:latin typeface="TimesNewRomanPSMT"/>
            </a:endParaRPr>
          </a:p>
          <a:p>
            <a:pPr algn="l"/>
            <a:r>
              <a:rPr lang="sv-SE" sz="1800" b="0" i="1" u="none" strike="noStrike" baseline="0" dirty="0">
                <a:latin typeface="TimesNewRomanPS-ItalicMT"/>
              </a:rPr>
              <a:t>Byggprodukter med bedömda egenskaper</a:t>
            </a:r>
          </a:p>
          <a:p>
            <a:pPr marL="342900" indent="-342900" algn="l">
              <a:buFont typeface="+mj-lt"/>
              <a:buAutoNum type="alphaLcParenR"/>
            </a:pPr>
            <a:r>
              <a:rPr lang="sv-SE" sz="1800" b="0" i="0" u="none" strike="noStrike" baseline="0" dirty="0">
                <a:latin typeface="TimesNewRomanPSMT"/>
              </a:rPr>
              <a:t>CE-märkta,</a:t>
            </a:r>
          </a:p>
          <a:p>
            <a:pPr marL="342900" indent="-342900" algn="l">
              <a:buAutoNum type="alphaLcParenR" startAt="2"/>
            </a:pPr>
            <a:r>
              <a:rPr lang="sv-SE" sz="1800" b="0" i="0" u="none" strike="noStrike" baseline="0" dirty="0">
                <a:latin typeface="TimesNewRomanPSMT"/>
              </a:rPr>
              <a:t>typgodkända och/eller tillverkningskontrollerade </a:t>
            </a:r>
          </a:p>
          <a:p>
            <a:pPr marL="342900" indent="-342900" algn="l">
              <a:buAutoNum type="alphaLcParenR" startAt="2"/>
            </a:pPr>
            <a:r>
              <a:rPr lang="sv-SE" sz="1800" b="0" i="0" u="none" strike="noStrike" baseline="0" dirty="0">
                <a:latin typeface="TimesNewRomanPSMT"/>
              </a:rPr>
              <a:t>har certifierats av ett certifieringsorgan</a:t>
            </a:r>
          </a:p>
          <a:p>
            <a:pPr marL="342900" indent="-342900" algn="l">
              <a:buAutoNum type="alphaLcParenR" startAt="2"/>
            </a:pPr>
            <a:r>
              <a:rPr lang="sv-SE" sz="1800" b="0" i="0" u="none" strike="noStrike" baseline="0" dirty="0">
                <a:latin typeface="TimesNewRomanPSMT"/>
              </a:rPr>
              <a:t>har tillverkats i en fabrik som godkänts av certifieringsorgan</a:t>
            </a:r>
          </a:p>
          <a:p>
            <a:pPr algn="l"/>
            <a:endParaRPr lang="sv-SE" sz="1800" b="0" i="0" u="none" strike="noStrike" baseline="0" dirty="0">
              <a:latin typeface="TimesNewRomanPSMT"/>
            </a:endParaRPr>
          </a:p>
          <a:p>
            <a:pPr marL="342900" indent="-342900" algn="l">
              <a:buAutoNum type="alphaLcParenR" startAt="2"/>
            </a:pPr>
            <a:endParaRPr lang="sv-SE" sz="1800" dirty="0">
              <a:latin typeface="TimesNewRomanPSMT"/>
            </a:endParaRPr>
          </a:p>
        </p:txBody>
      </p:sp>
      <p:sp>
        <p:nvSpPr>
          <p:cNvPr id="4" name="textruta 3">
            <a:extLst>
              <a:ext uri="{FF2B5EF4-FFF2-40B4-BE49-F238E27FC236}">
                <a16:creationId xmlns:a16="http://schemas.microsoft.com/office/drawing/2014/main" id="{6F384630-85AF-445E-8EEC-593F669CB51E}"/>
              </a:ext>
            </a:extLst>
          </p:cNvPr>
          <p:cNvSpPr txBox="1"/>
          <p:nvPr/>
        </p:nvSpPr>
        <p:spPr>
          <a:xfrm>
            <a:off x="7128000" y="4371950"/>
            <a:ext cx="2376264" cy="369332"/>
          </a:xfrm>
          <a:prstGeom prst="rect">
            <a:avLst/>
          </a:prstGeom>
          <a:noFill/>
        </p:spPr>
        <p:txBody>
          <a:bodyPr wrap="square" rtlCol="0">
            <a:spAutoFit/>
          </a:bodyPr>
          <a:lstStyle/>
          <a:p>
            <a:r>
              <a:rPr lang="sv-SE" dirty="0">
                <a:solidFill>
                  <a:srgbClr val="00B050"/>
                </a:solidFill>
                <a:latin typeface="Arial" panose="020B0604020202020204" pitchFamily="34" charset="0"/>
                <a:cs typeface="Arial" panose="020B0604020202020204" pitchFamily="34" charset="0"/>
              </a:rPr>
              <a:t>Specifikt begrepp</a:t>
            </a:r>
          </a:p>
        </p:txBody>
      </p:sp>
      <p:sp>
        <p:nvSpPr>
          <p:cNvPr id="11" name="Båge 10">
            <a:extLst>
              <a:ext uri="{FF2B5EF4-FFF2-40B4-BE49-F238E27FC236}">
                <a16:creationId xmlns:a16="http://schemas.microsoft.com/office/drawing/2014/main" id="{5FBA48B7-0B31-4A4C-923E-733AA02EF99D}"/>
              </a:ext>
            </a:extLst>
          </p:cNvPr>
          <p:cNvSpPr/>
          <p:nvPr/>
        </p:nvSpPr>
        <p:spPr>
          <a:xfrm>
            <a:off x="6804248" y="2931790"/>
            <a:ext cx="2088232" cy="2369274"/>
          </a:xfrm>
          <a:prstGeom prst="arc">
            <a:avLst>
              <a:gd name="adj1" fmla="val 16003756"/>
              <a:gd name="adj2" fmla="val 334173"/>
            </a:avLst>
          </a:prstGeom>
          <a:ln>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 name="Platshållare för innehåll 2">
            <a:extLst>
              <a:ext uri="{FF2B5EF4-FFF2-40B4-BE49-F238E27FC236}">
                <a16:creationId xmlns:a16="http://schemas.microsoft.com/office/drawing/2014/main" id="{5E30D59A-9199-EEF8-4C2B-7B0AFBC9F64F}"/>
              </a:ext>
            </a:extLst>
          </p:cNvPr>
          <p:cNvSpPr txBox="1">
            <a:spLocks/>
          </p:cNvSpPr>
          <p:nvPr/>
        </p:nvSpPr>
        <p:spPr>
          <a:xfrm>
            <a:off x="323528" y="1276836"/>
            <a:ext cx="2808312" cy="3464446"/>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C10B25"/>
              </a:buClr>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1800" b="1" dirty="0">
                <a:latin typeface="TimesNewRomanPS-BoldMT"/>
              </a:rPr>
              <a:t>PBL</a:t>
            </a:r>
          </a:p>
          <a:p>
            <a:r>
              <a:rPr lang="sv-SE" sz="1800" b="1" dirty="0">
                <a:latin typeface="TimesNewRomanPSMT"/>
              </a:rPr>
              <a:t>19 §   </a:t>
            </a:r>
            <a:r>
              <a:rPr lang="sv-SE" sz="1800" dirty="0">
                <a:latin typeface="TimesNewRomanPSMT"/>
              </a:rPr>
              <a:t>En byggprodukt får ingå i ett byggnadsverk endast om den är lämplig för den avsedda användningen.</a:t>
            </a:r>
          </a:p>
          <a:p>
            <a:endParaRPr lang="sv-SE" sz="1800" dirty="0">
              <a:latin typeface="TimesNewRomanPSMT"/>
            </a:endParaRPr>
          </a:p>
          <a:p>
            <a:pPr marL="342900" indent="-342900">
              <a:buFont typeface="Arial" panose="020B0604020202020204" pitchFamily="34" charset="0"/>
              <a:buAutoNum type="alphaLcParenR" startAt="2"/>
            </a:pPr>
            <a:endParaRPr lang="sv-SE" sz="1800" dirty="0">
              <a:latin typeface="TimesNewRomanPSMT"/>
            </a:endParaRPr>
          </a:p>
        </p:txBody>
      </p:sp>
    </p:spTree>
    <p:extLst>
      <p:ext uri="{BB962C8B-B14F-4D97-AF65-F5344CB8AC3E}">
        <p14:creationId xmlns:p14="http://schemas.microsoft.com/office/powerpoint/2010/main" val="344168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5C1296-387C-4CB4-9503-DD186DFB6DC3}"/>
              </a:ext>
            </a:extLst>
          </p:cNvPr>
          <p:cNvSpPr>
            <a:spLocks noGrp="1"/>
          </p:cNvSpPr>
          <p:nvPr>
            <p:ph type="title"/>
          </p:nvPr>
        </p:nvSpPr>
        <p:spPr/>
        <p:txBody>
          <a:bodyPr/>
          <a:lstStyle/>
          <a:p>
            <a:r>
              <a:rPr lang="sv-SE" dirty="0"/>
              <a:t>Vad innebär det?</a:t>
            </a:r>
          </a:p>
        </p:txBody>
      </p:sp>
      <p:sp>
        <p:nvSpPr>
          <p:cNvPr id="3" name="Platshållare för innehåll 2">
            <a:extLst>
              <a:ext uri="{FF2B5EF4-FFF2-40B4-BE49-F238E27FC236}">
                <a16:creationId xmlns:a16="http://schemas.microsoft.com/office/drawing/2014/main" id="{B57BD676-549B-4D0F-86B6-7D42F44C71A9}"/>
              </a:ext>
            </a:extLst>
          </p:cNvPr>
          <p:cNvSpPr>
            <a:spLocks noGrp="1"/>
          </p:cNvSpPr>
          <p:nvPr>
            <p:ph idx="1"/>
          </p:nvPr>
        </p:nvSpPr>
        <p:spPr/>
        <p:txBody>
          <a:bodyPr/>
          <a:lstStyle/>
          <a:p>
            <a:pPr marL="342900" indent="-342900">
              <a:buFont typeface="Arial" panose="020B0604020202020204" pitchFamily="34" charset="0"/>
              <a:buChar char="•"/>
            </a:pPr>
            <a:r>
              <a:rPr lang="sv-SE" dirty="0"/>
              <a:t>Krävs inte CE-märkning, men</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Egenskaper ska vara</a:t>
            </a:r>
          </a:p>
          <a:p>
            <a:pPr marL="1085850" lvl="1" indent="-342900">
              <a:buFont typeface="Arial" panose="020B0604020202020204" pitchFamily="34" charset="0"/>
              <a:buChar char="•"/>
            </a:pPr>
            <a:r>
              <a:rPr lang="sv-SE" dirty="0"/>
              <a:t>Kända</a:t>
            </a:r>
          </a:p>
          <a:p>
            <a:pPr marL="1085850" lvl="1" indent="-342900">
              <a:buFont typeface="Arial" panose="020B0604020202020204" pitchFamily="34" charset="0"/>
              <a:buChar char="•"/>
            </a:pPr>
            <a:r>
              <a:rPr lang="sv-SE" dirty="0"/>
              <a:t>Lämpliga</a:t>
            </a:r>
          </a:p>
          <a:p>
            <a:pPr marL="1085850" lvl="1" indent="-342900">
              <a:buFont typeface="Arial" panose="020B0604020202020204" pitchFamily="34" charset="0"/>
              <a:buChar char="•"/>
            </a:pPr>
            <a:r>
              <a:rPr lang="sv-SE" dirty="0"/>
              <a:t>Dokumenterade</a:t>
            </a:r>
          </a:p>
          <a:p>
            <a:pPr marL="1085850" lvl="1"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Dvs, även om märkning inte behövs (eller ens kan göras), så krävs information om egenskaper</a:t>
            </a:r>
          </a:p>
          <a:p>
            <a:endParaRPr lang="sv-SE" dirty="0"/>
          </a:p>
        </p:txBody>
      </p:sp>
      <p:pic>
        <p:nvPicPr>
          <p:cNvPr id="1026" name="Picture 2" descr="CE-märkning – Wikipedia">
            <a:extLst>
              <a:ext uri="{FF2B5EF4-FFF2-40B4-BE49-F238E27FC236}">
                <a16:creationId xmlns:a16="http://schemas.microsoft.com/office/drawing/2014/main" id="{57A052DE-2F09-44EF-B9BD-7BC5431BED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707654"/>
            <a:ext cx="720079" cy="514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nderande kille | Funderande kille">
            <a:extLst>
              <a:ext uri="{FF2B5EF4-FFF2-40B4-BE49-F238E27FC236}">
                <a16:creationId xmlns:a16="http://schemas.microsoft.com/office/drawing/2014/main" id="{4C39B815-9282-4DC4-8D94-AA401327A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390" y="2067694"/>
            <a:ext cx="1441610" cy="18888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E-märkning – Wikipedia">
            <a:extLst>
              <a:ext uri="{FF2B5EF4-FFF2-40B4-BE49-F238E27FC236}">
                <a16:creationId xmlns:a16="http://schemas.microsoft.com/office/drawing/2014/main" id="{43171C0C-EAC2-4754-96E7-A1843E7DDF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714537"/>
            <a:ext cx="720079" cy="51422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koppling 5">
            <a:extLst>
              <a:ext uri="{FF2B5EF4-FFF2-40B4-BE49-F238E27FC236}">
                <a16:creationId xmlns:a16="http://schemas.microsoft.com/office/drawing/2014/main" id="{45A3B5BA-1978-4B9D-9C6E-72A999D890DA}"/>
              </a:ext>
            </a:extLst>
          </p:cNvPr>
          <p:cNvCxnSpPr/>
          <p:nvPr/>
        </p:nvCxnSpPr>
        <p:spPr>
          <a:xfrm>
            <a:off x="5652120" y="2571750"/>
            <a:ext cx="1169036"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988A33BE-D2B6-48F3-8996-429AC46799D0}"/>
              </a:ext>
            </a:extLst>
          </p:cNvPr>
          <p:cNvCxnSpPr>
            <a:cxnSpLocks/>
          </p:cNvCxnSpPr>
          <p:nvPr/>
        </p:nvCxnSpPr>
        <p:spPr>
          <a:xfrm flipV="1">
            <a:off x="5698130" y="2556263"/>
            <a:ext cx="1123026" cy="8307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verket">
  <a:themeElements>
    <a:clrScheme name="Boverket">
      <a:dk1>
        <a:sysClr val="windowText" lastClr="000000"/>
      </a:dk1>
      <a:lt1>
        <a:sysClr val="window" lastClr="FFFFFF"/>
      </a:lt1>
      <a:dk2>
        <a:srgbClr val="6C5545"/>
      </a:dk2>
      <a:lt2>
        <a:srgbClr val="F6E9C7"/>
      </a:lt2>
      <a:accent1>
        <a:srgbClr val="C4122F"/>
      </a:accent1>
      <a:accent2>
        <a:srgbClr val="BCBEC0"/>
      </a:accent2>
      <a:accent3>
        <a:srgbClr val="E8C453"/>
      </a:accent3>
      <a:accent4>
        <a:srgbClr val="F79548"/>
      </a:accent4>
      <a:accent5>
        <a:srgbClr val="6C5545"/>
      </a:accent5>
      <a:accent6>
        <a:srgbClr val="F6E9C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overket grundmall 2015 - ny.potx" id="{1EE593AD-7A47-434F-93B6-D24B51616B4F}" vid="{B0131E19-2216-4475-9465-8AD7ACCABB7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neh_x00e5_ll_x0020_och_x0020_kontaktperson xmlns="400e6d5f-7712-4e0f-8df9-955a231b499b">
      <UserInfo>
        <DisplayName/>
        <AccountId xsi:nil="true"/>
        <AccountType/>
      </UserInfo>
    </Inneh_x00e5_ll_x0020_och_x0020_kontaktperson>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4CB72C91482BB4AA39FAC6A4989C895" ma:contentTypeVersion="3" ma:contentTypeDescription="Skapa ett nytt dokument." ma:contentTypeScope="" ma:versionID="ee7e63fcab247ca9a3739b645d92d446">
  <xsd:schema xmlns:xsd="http://www.w3.org/2001/XMLSchema" xmlns:xs="http://www.w3.org/2001/XMLSchema" xmlns:p="http://schemas.microsoft.com/office/2006/metadata/properties" xmlns:ns2="400e6d5f-7712-4e0f-8df9-955a231b499b" xmlns:ns3="0b22c22f-bc10-4bca-9d1e-ed71fbdd04cd" targetNamespace="http://schemas.microsoft.com/office/2006/metadata/properties" ma:root="true" ma:fieldsID="bc967b803c6da486800dbdfcc8a309d4" ns2:_="" ns3:_="">
    <xsd:import namespace="400e6d5f-7712-4e0f-8df9-955a231b499b"/>
    <xsd:import namespace="0b22c22f-bc10-4bca-9d1e-ed71fbdd04cd"/>
    <xsd:element name="properties">
      <xsd:complexType>
        <xsd:sequence>
          <xsd:element name="documentManagement">
            <xsd:complexType>
              <xsd:all>
                <xsd:element ref="ns2:Inneh_x00e5_ll_x0020_och_x0020_kontaktpers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e6d5f-7712-4e0f-8df9-955a231b499b" elementFormDefault="qualified">
    <xsd:import namespace="http://schemas.microsoft.com/office/2006/documentManagement/types"/>
    <xsd:import namespace="http://schemas.microsoft.com/office/infopath/2007/PartnerControls"/>
    <xsd:element name="Inneh_x00e5_ll_x0020_och_x0020_kontaktperson" ma:index="8" nillable="true" ma:displayName="Innehåll och kontaktperson" ma:list="UserInfo" ma:SharePointGroup="0" ma:internalName="Inneh_x00e5_ll_x0020_och_x0020_kontakt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22c22f-bc10-4bca-9d1e-ed71fbdd04cd" elementFormDefault="qualified">
    <xsd:import namespace="http://schemas.microsoft.com/office/2006/documentManagement/types"/>
    <xsd:import namespace="http://schemas.microsoft.com/office/infopath/2007/PartnerControls"/>
    <xsd:element name="SharedWithUsers" ma:index="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353673-9EE7-4872-B8B7-9C6CAB71AF3B}">
  <ds:schemaRefs>
    <ds:schemaRef ds:uri="0b22c22f-bc10-4bca-9d1e-ed71fbdd04cd"/>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400e6d5f-7712-4e0f-8df9-955a231b499b"/>
    <ds:schemaRef ds:uri="http://purl.org/dc/dcmitype/"/>
    <ds:schemaRef ds:uri="http://purl.org/dc/elements/1.1/"/>
  </ds:schemaRefs>
</ds:datastoreItem>
</file>

<file path=customXml/itemProps2.xml><?xml version="1.0" encoding="utf-8"?>
<ds:datastoreItem xmlns:ds="http://schemas.openxmlformats.org/officeDocument/2006/customXml" ds:itemID="{B77540BF-87C8-4518-9E07-8ADBE83248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0e6d5f-7712-4e0f-8df9-955a231b499b"/>
    <ds:schemaRef ds:uri="0b22c22f-bc10-4bca-9d1e-ed71fbdd0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9910B-CECD-4F35-87BB-8D3B3561BD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Boverket 16-9</Template>
  <TotalTime>3671</TotalTime>
  <Words>1411</Words>
  <Application>Microsoft Office PowerPoint</Application>
  <PresentationFormat>Bildspel på skärmen (16:9)</PresentationFormat>
  <Paragraphs>217</Paragraphs>
  <Slides>15</Slides>
  <Notes>11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15</vt:i4>
      </vt:variant>
    </vt:vector>
  </HeadingPairs>
  <TitlesOfParts>
    <vt:vector size="22" baseType="lpstr">
      <vt:lpstr>Arial</vt:lpstr>
      <vt:lpstr>Calibri</vt:lpstr>
      <vt:lpstr>Gentium Basic</vt:lpstr>
      <vt:lpstr>TimesNewRomanPS-BoldMT</vt:lpstr>
      <vt:lpstr>TimesNewRomanPS-ItalicMT</vt:lpstr>
      <vt:lpstr>TimesNewRomanPSMT</vt:lpstr>
      <vt:lpstr>Boverket</vt:lpstr>
      <vt:lpstr>Återbruk av bärande byggnadsdelar </vt:lpstr>
      <vt:lpstr>Bakgrund</vt:lpstr>
      <vt:lpstr>Uppdraget Cirkulär ekonomi</vt:lpstr>
      <vt:lpstr>EU:s avfallstrappa</vt:lpstr>
      <vt:lpstr>Byggprodukter - Bärverksdelar</vt:lpstr>
      <vt:lpstr>Återbruk av bärverksdelar</vt:lpstr>
      <vt:lpstr>Vägledning</vt:lpstr>
      <vt:lpstr>Vilka är kraven?</vt:lpstr>
      <vt:lpstr>Vad innebär det?</vt:lpstr>
      <vt:lpstr>Vad innebär det?</vt:lpstr>
      <vt:lpstr>Vad är viktigt att bedöma?</vt:lpstr>
      <vt:lpstr>Vad är viktigt att bedöma? </vt:lpstr>
      <vt:lpstr>Hur kan det bedömas?</vt:lpstr>
      <vt:lpstr>Hinder för återbruk</vt:lpstr>
      <vt:lpstr>Sammanfattning</vt:lpstr>
    </vt:vector>
  </TitlesOfParts>
  <Company>Boverket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Återbruk av bärverksdelar (ev om byggnader)</dc:title>
  <dc:creator>Larsson Ivanov Oskar</dc:creator>
  <cp:lastModifiedBy>Larsson Ivanov Oskar</cp:lastModifiedBy>
  <cp:revision>47</cp:revision>
  <dcterms:created xsi:type="dcterms:W3CDTF">2021-09-17T12:11:30Z</dcterms:created>
  <dcterms:modified xsi:type="dcterms:W3CDTF">2023-05-23T13:28:40Z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0x01010074CB72C91482BB4AA39FAC6A4989C895</vt:lpwstr>
  </property>
</Properties>
</file>