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89" r:id="rId5"/>
    <p:sldId id="260" r:id="rId6"/>
    <p:sldId id="274" r:id="rId7"/>
    <p:sldId id="268" r:id="rId8"/>
    <p:sldId id="285" r:id="rId9"/>
    <p:sldId id="267" r:id="rId10"/>
    <p:sldId id="270" r:id="rId11"/>
    <p:sldId id="262" r:id="rId12"/>
    <p:sldId id="261" r:id="rId13"/>
    <p:sldId id="263" r:id="rId14"/>
    <p:sldId id="264" r:id="rId15"/>
    <p:sldId id="272" r:id="rId16"/>
    <p:sldId id="276" r:id="rId17"/>
    <p:sldId id="273" r:id="rId18"/>
    <p:sldId id="282" r:id="rId19"/>
    <p:sldId id="287" r:id="rId20"/>
    <p:sldId id="280" r:id="rId21"/>
    <p:sldId id="271" r:id="rId22"/>
    <p:sldId id="279" r:id="rId23"/>
    <p:sldId id="265" r:id="rId24"/>
    <p:sldId id="277" r:id="rId25"/>
    <p:sldId id="275" r:id="rId26"/>
    <p:sldId id="269" r:id="rId27"/>
    <p:sldId id="278" r:id="rId28"/>
    <p:sldId id="284" r:id="rId29"/>
    <p:sldId id="292" r:id="rId30"/>
    <p:sldId id="290" r:id="rId31"/>
    <p:sldId id="291" r:id="rId3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Bernelius Cronsioe" initials="CBC" lastIdx="6" clrIdx="0">
    <p:extLst>
      <p:ext uri="{19B8F6BF-5375-455C-9EA6-DF929625EA0E}">
        <p15:presenceInfo xmlns:p15="http://schemas.microsoft.com/office/powerpoint/2012/main" userId="Caroline Bernelius Cronsioe" providerId="None"/>
      </p:ext>
    </p:extLst>
  </p:cmAuthor>
  <p:cmAuthor id="2" name="Henrik Alling" initials="HA" lastIdx="15" clrIdx="1">
    <p:extLst>
      <p:ext uri="{19B8F6BF-5375-455C-9EA6-DF929625EA0E}">
        <p15:presenceInfo xmlns:p15="http://schemas.microsoft.com/office/powerpoint/2012/main" userId="S-1-5-21-645761944-2827415107-3276251047-1171" providerId="AD"/>
      </p:ext>
    </p:extLst>
  </p:cmAuthor>
  <p:cmAuthor id="3" name="Kalle Håkansson" initials="KH" lastIdx="12" clrIdx="2">
    <p:extLst>
      <p:ext uri="{19B8F6BF-5375-455C-9EA6-DF929625EA0E}">
        <p15:presenceInfo xmlns:p15="http://schemas.microsoft.com/office/powerpoint/2012/main" userId="v2wfrHAzj2j33bqwgE39oLvrQBkreJJBMXlOK9wvoDw=" providerId="None"/>
      </p:ext>
    </p:extLst>
  </p:cmAuthor>
  <p:cmAuthor id="4" name="Caroline Cronsioe" initials="CC" lastIdx="1" clrIdx="3">
    <p:extLst>
      <p:ext uri="{19B8F6BF-5375-455C-9EA6-DF929625EA0E}">
        <p15:presenceInfo xmlns:p15="http://schemas.microsoft.com/office/powerpoint/2012/main" userId="q9vvbiYTKaRQdBmFw556Eep4kVPsaGfOAgTiOreFdug=" providerId="None"/>
      </p:ext>
    </p:extLst>
  </p:cmAuthor>
  <p:cmAuthor id="5" name="Malin Vester" initials="MV" lastIdx="15" clrIdx="4">
    <p:extLst>
      <p:ext uri="{19B8F6BF-5375-455C-9EA6-DF929625EA0E}">
        <p15:presenceInfo xmlns:p15="http://schemas.microsoft.com/office/powerpoint/2012/main" userId="S::malin.vester@bengtdahlgren.se::ee277169-39fe-4ca9-bf35-e1ba44fb07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203"/>
    <a:srgbClr val="FFFFFF"/>
    <a:srgbClr val="80B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4820" autoAdjust="0"/>
  </p:normalViewPr>
  <p:slideViewPr>
    <p:cSldViewPr snapToGrid="0">
      <p:cViewPr varScale="1">
        <p:scale>
          <a:sx n="51" d="100"/>
          <a:sy n="51" d="100"/>
        </p:scale>
        <p:origin x="291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Bernelius Cronsioe" userId="3f40d8d1-6040-488f-8130-5d854984d892" providerId="ADAL" clId="{56E77F5E-4C78-410D-955C-7E0BF53F5A4F}"/>
    <pc:docChg chg="modSld">
      <pc:chgData name="Caroline Bernelius Cronsioe" userId="3f40d8d1-6040-488f-8130-5d854984d892" providerId="ADAL" clId="{56E77F5E-4C78-410D-955C-7E0BF53F5A4F}" dt="2023-05-23T11:05:34.959" v="23" actId="20577"/>
      <pc:docMkLst>
        <pc:docMk/>
      </pc:docMkLst>
      <pc:sldChg chg="modNotesTx">
        <pc:chgData name="Caroline Bernelius Cronsioe" userId="3f40d8d1-6040-488f-8130-5d854984d892" providerId="ADAL" clId="{56E77F5E-4C78-410D-955C-7E0BF53F5A4F}" dt="2023-05-23T11:03:44.406" v="0" actId="20577"/>
        <pc:sldMkLst>
          <pc:docMk/>
          <pc:sldMk cId="1293133421" sldId="260"/>
        </pc:sldMkLst>
      </pc:sldChg>
      <pc:sldChg chg="modNotesTx">
        <pc:chgData name="Caroline Bernelius Cronsioe" userId="3f40d8d1-6040-488f-8130-5d854984d892" providerId="ADAL" clId="{56E77F5E-4C78-410D-955C-7E0BF53F5A4F}" dt="2023-05-23T11:04:16.012" v="7" actId="20577"/>
        <pc:sldMkLst>
          <pc:docMk/>
          <pc:sldMk cId="1528098191" sldId="261"/>
        </pc:sldMkLst>
      </pc:sldChg>
      <pc:sldChg chg="modNotesTx">
        <pc:chgData name="Caroline Bernelius Cronsioe" userId="3f40d8d1-6040-488f-8130-5d854984d892" providerId="ADAL" clId="{56E77F5E-4C78-410D-955C-7E0BF53F5A4F}" dt="2023-05-23T11:04:12.318" v="6" actId="20577"/>
        <pc:sldMkLst>
          <pc:docMk/>
          <pc:sldMk cId="1915549145" sldId="262"/>
        </pc:sldMkLst>
      </pc:sldChg>
      <pc:sldChg chg="modNotesTx">
        <pc:chgData name="Caroline Bernelius Cronsioe" userId="3f40d8d1-6040-488f-8130-5d854984d892" providerId="ADAL" clId="{56E77F5E-4C78-410D-955C-7E0BF53F5A4F}" dt="2023-05-23T11:04:21.850" v="8" actId="20577"/>
        <pc:sldMkLst>
          <pc:docMk/>
          <pc:sldMk cId="126984998" sldId="263"/>
        </pc:sldMkLst>
      </pc:sldChg>
      <pc:sldChg chg="modNotesTx">
        <pc:chgData name="Caroline Bernelius Cronsioe" userId="3f40d8d1-6040-488f-8130-5d854984d892" providerId="ADAL" clId="{56E77F5E-4C78-410D-955C-7E0BF53F5A4F}" dt="2023-05-23T11:04:27.214" v="9" actId="20577"/>
        <pc:sldMkLst>
          <pc:docMk/>
          <pc:sldMk cId="2097418168" sldId="264"/>
        </pc:sldMkLst>
      </pc:sldChg>
      <pc:sldChg chg="modNotesTx">
        <pc:chgData name="Caroline Bernelius Cronsioe" userId="3f40d8d1-6040-488f-8130-5d854984d892" providerId="ADAL" clId="{56E77F5E-4C78-410D-955C-7E0BF53F5A4F}" dt="2023-05-23T11:05:12.534" v="18" actId="20577"/>
        <pc:sldMkLst>
          <pc:docMk/>
          <pc:sldMk cId="1872637943" sldId="265"/>
        </pc:sldMkLst>
      </pc:sldChg>
      <pc:sldChg chg="modNotesTx">
        <pc:chgData name="Caroline Bernelius Cronsioe" userId="3f40d8d1-6040-488f-8130-5d854984d892" providerId="ADAL" clId="{56E77F5E-4C78-410D-955C-7E0BF53F5A4F}" dt="2023-05-23T11:04:02.795" v="4" actId="20577"/>
        <pc:sldMkLst>
          <pc:docMk/>
          <pc:sldMk cId="1449086261" sldId="267"/>
        </pc:sldMkLst>
      </pc:sldChg>
      <pc:sldChg chg="modNotesTx">
        <pc:chgData name="Caroline Bernelius Cronsioe" userId="3f40d8d1-6040-488f-8130-5d854984d892" providerId="ADAL" clId="{56E77F5E-4C78-410D-955C-7E0BF53F5A4F}" dt="2023-05-23T11:03:52.381" v="2" actId="20577"/>
        <pc:sldMkLst>
          <pc:docMk/>
          <pc:sldMk cId="2009560780" sldId="268"/>
        </pc:sldMkLst>
      </pc:sldChg>
      <pc:sldChg chg="modNotesTx">
        <pc:chgData name="Caroline Bernelius Cronsioe" userId="3f40d8d1-6040-488f-8130-5d854984d892" providerId="ADAL" clId="{56E77F5E-4C78-410D-955C-7E0BF53F5A4F}" dt="2023-05-23T11:05:21.880" v="21" actId="20577"/>
        <pc:sldMkLst>
          <pc:docMk/>
          <pc:sldMk cId="2867355752" sldId="269"/>
        </pc:sldMkLst>
      </pc:sldChg>
      <pc:sldChg chg="modNotesTx">
        <pc:chgData name="Caroline Bernelius Cronsioe" userId="3f40d8d1-6040-488f-8130-5d854984d892" providerId="ADAL" clId="{56E77F5E-4C78-410D-955C-7E0BF53F5A4F}" dt="2023-05-23T11:04:08.636" v="5" actId="20577"/>
        <pc:sldMkLst>
          <pc:docMk/>
          <pc:sldMk cId="1808257814" sldId="270"/>
        </pc:sldMkLst>
      </pc:sldChg>
      <pc:sldChg chg="modNotesTx">
        <pc:chgData name="Caroline Bernelius Cronsioe" userId="3f40d8d1-6040-488f-8130-5d854984d892" providerId="ADAL" clId="{56E77F5E-4C78-410D-955C-7E0BF53F5A4F}" dt="2023-05-23T11:05:01.705" v="16" actId="20577"/>
        <pc:sldMkLst>
          <pc:docMk/>
          <pc:sldMk cId="236127978" sldId="271"/>
        </pc:sldMkLst>
      </pc:sldChg>
      <pc:sldChg chg="modNotesTx">
        <pc:chgData name="Caroline Bernelius Cronsioe" userId="3f40d8d1-6040-488f-8130-5d854984d892" providerId="ADAL" clId="{56E77F5E-4C78-410D-955C-7E0BF53F5A4F}" dt="2023-05-23T11:04:36.387" v="10" actId="20577"/>
        <pc:sldMkLst>
          <pc:docMk/>
          <pc:sldMk cId="749020977" sldId="272"/>
        </pc:sldMkLst>
      </pc:sldChg>
      <pc:sldChg chg="modNotesTx">
        <pc:chgData name="Caroline Bernelius Cronsioe" userId="3f40d8d1-6040-488f-8130-5d854984d892" providerId="ADAL" clId="{56E77F5E-4C78-410D-955C-7E0BF53F5A4F}" dt="2023-05-23T11:04:45.282" v="12" actId="20577"/>
        <pc:sldMkLst>
          <pc:docMk/>
          <pc:sldMk cId="129857737" sldId="273"/>
        </pc:sldMkLst>
      </pc:sldChg>
      <pc:sldChg chg="modNotesTx">
        <pc:chgData name="Caroline Bernelius Cronsioe" userId="3f40d8d1-6040-488f-8130-5d854984d892" providerId="ADAL" clId="{56E77F5E-4C78-410D-955C-7E0BF53F5A4F}" dt="2023-05-23T11:03:48.093" v="1" actId="20577"/>
        <pc:sldMkLst>
          <pc:docMk/>
          <pc:sldMk cId="1804326904" sldId="274"/>
        </pc:sldMkLst>
      </pc:sldChg>
      <pc:sldChg chg="modNotesTx">
        <pc:chgData name="Caroline Bernelius Cronsioe" userId="3f40d8d1-6040-488f-8130-5d854984d892" providerId="ADAL" clId="{56E77F5E-4C78-410D-955C-7E0BF53F5A4F}" dt="2023-05-23T11:05:18.433" v="20" actId="20577"/>
        <pc:sldMkLst>
          <pc:docMk/>
          <pc:sldMk cId="1804954203" sldId="275"/>
        </pc:sldMkLst>
      </pc:sldChg>
      <pc:sldChg chg="modNotesTx">
        <pc:chgData name="Caroline Bernelius Cronsioe" userId="3f40d8d1-6040-488f-8130-5d854984d892" providerId="ADAL" clId="{56E77F5E-4C78-410D-955C-7E0BF53F5A4F}" dt="2023-05-23T11:04:41.377" v="11" actId="20577"/>
        <pc:sldMkLst>
          <pc:docMk/>
          <pc:sldMk cId="3625285709" sldId="276"/>
        </pc:sldMkLst>
      </pc:sldChg>
      <pc:sldChg chg="modNotesTx">
        <pc:chgData name="Caroline Bernelius Cronsioe" userId="3f40d8d1-6040-488f-8130-5d854984d892" providerId="ADAL" clId="{56E77F5E-4C78-410D-955C-7E0BF53F5A4F}" dt="2023-05-23T11:05:15.662" v="19" actId="20577"/>
        <pc:sldMkLst>
          <pc:docMk/>
          <pc:sldMk cId="1347134676" sldId="277"/>
        </pc:sldMkLst>
      </pc:sldChg>
      <pc:sldChg chg="modNotesTx">
        <pc:chgData name="Caroline Bernelius Cronsioe" userId="3f40d8d1-6040-488f-8130-5d854984d892" providerId="ADAL" clId="{56E77F5E-4C78-410D-955C-7E0BF53F5A4F}" dt="2023-05-23T11:05:25.943" v="22" actId="20577"/>
        <pc:sldMkLst>
          <pc:docMk/>
          <pc:sldMk cId="3547534053" sldId="278"/>
        </pc:sldMkLst>
      </pc:sldChg>
      <pc:sldChg chg="modNotesTx">
        <pc:chgData name="Caroline Bernelius Cronsioe" userId="3f40d8d1-6040-488f-8130-5d854984d892" providerId="ADAL" clId="{56E77F5E-4C78-410D-955C-7E0BF53F5A4F}" dt="2023-05-23T11:05:08.330" v="17" actId="20577"/>
        <pc:sldMkLst>
          <pc:docMk/>
          <pc:sldMk cId="480643655" sldId="279"/>
        </pc:sldMkLst>
      </pc:sldChg>
      <pc:sldChg chg="modNotesTx">
        <pc:chgData name="Caroline Bernelius Cronsioe" userId="3f40d8d1-6040-488f-8130-5d854984d892" providerId="ADAL" clId="{56E77F5E-4C78-410D-955C-7E0BF53F5A4F}" dt="2023-05-23T11:04:58.204" v="15" actId="20577"/>
        <pc:sldMkLst>
          <pc:docMk/>
          <pc:sldMk cId="4158566791" sldId="280"/>
        </pc:sldMkLst>
      </pc:sldChg>
      <pc:sldChg chg="modNotesTx">
        <pc:chgData name="Caroline Bernelius Cronsioe" userId="3f40d8d1-6040-488f-8130-5d854984d892" providerId="ADAL" clId="{56E77F5E-4C78-410D-955C-7E0BF53F5A4F}" dt="2023-05-23T11:04:51.258" v="13" actId="20577"/>
        <pc:sldMkLst>
          <pc:docMk/>
          <pc:sldMk cId="2329701052" sldId="282"/>
        </pc:sldMkLst>
      </pc:sldChg>
      <pc:sldChg chg="modNotesTx">
        <pc:chgData name="Caroline Bernelius Cronsioe" userId="3f40d8d1-6040-488f-8130-5d854984d892" providerId="ADAL" clId="{56E77F5E-4C78-410D-955C-7E0BF53F5A4F}" dt="2023-05-23T11:05:34.959" v="23" actId="20577"/>
        <pc:sldMkLst>
          <pc:docMk/>
          <pc:sldMk cId="1525777607" sldId="284"/>
        </pc:sldMkLst>
      </pc:sldChg>
      <pc:sldChg chg="modNotesTx">
        <pc:chgData name="Caroline Bernelius Cronsioe" userId="3f40d8d1-6040-488f-8130-5d854984d892" providerId="ADAL" clId="{56E77F5E-4C78-410D-955C-7E0BF53F5A4F}" dt="2023-05-23T11:03:58.171" v="3" actId="20577"/>
        <pc:sldMkLst>
          <pc:docMk/>
          <pc:sldMk cId="2126998464" sldId="285"/>
        </pc:sldMkLst>
      </pc:sldChg>
      <pc:sldChg chg="modNotesTx">
        <pc:chgData name="Caroline Bernelius Cronsioe" userId="3f40d8d1-6040-488f-8130-5d854984d892" providerId="ADAL" clId="{56E77F5E-4C78-410D-955C-7E0BF53F5A4F}" dt="2023-05-23T11:04:54.544" v="14" actId="20577"/>
        <pc:sldMkLst>
          <pc:docMk/>
          <pc:sldMk cId="1105209074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6FD52-215C-45BF-A9E4-285BEA656883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B269B-6BFA-4C57-A915-496FBE9C18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040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555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3147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i="1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098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 panose="020F0502020204030204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383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587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140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4433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569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3708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767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81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8200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6808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7260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39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059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4067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60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 panose="020F0502020204030204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555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4931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959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8710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232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6074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B269B-6BFA-4C57-A915-496FBE9C184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498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4328C5-27E6-44C7-93C5-1E944B6CD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432" y="1214438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EE7203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F4C7480-5DE5-404A-8E16-FA59B2530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3432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4388D66-1B02-D18E-7949-E62DA0FCFB37}"/>
              </a:ext>
            </a:extLst>
          </p:cNvPr>
          <p:cNvSpPr/>
          <p:nvPr userDrawn="1"/>
        </p:nvSpPr>
        <p:spPr>
          <a:xfrm>
            <a:off x="0" y="0"/>
            <a:ext cx="1034041" cy="6858000"/>
          </a:xfrm>
          <a:prstGeom prst="rect">
            <a:avLst/>
          </a:prstGeom>
          <a:solidFill>
            <a:srgbClr val="EE7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CF71775-226C-D233-A8B9-4E565AC0B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3" y="5469924"/>
            <a:ext cx="947113" cy="13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16DA80-3523-4B85-B170-D3F743446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180" y="1825625"/>
            <a:ext cx="9957619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4F0C853-3DCC-4728-87F9-A98A3770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79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EE7203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870584E-5838-4960-B3EF-E71D5EF1F02A}"/>
              </a:ext>
            </a:extLst>
          </p:cNvPr>
          <p:cNvSpPr/>
          <p:nvPr userDrawn="1"/>
        </p:nvSpPr>
        <p:spPr>
          <a:xfrm>
            <a:off x="0" y="0"/>
            <a:ext cx="1034041" cy="6858000"/>
          </a:xfrm>
          <a:prstGeom prst="rect">
            <a:avLst/>
          </a:prstGeom>
          <a:solidFill>
            <a:srgbClr val="EE7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65A3103-990F-79A8-6201-8541B3359B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3" y="5469924"/>
            <a:ext cx="947113" cy="13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9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34F58C-B94C-4773-A9B5-AA449A79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87" y="1709738"/>
            <a:ext cx="10010263" cy="2852737"/>
          </a:xfrm>
        </p:spPr>
        <p:txBody>
          <a:bodyPr anchor="b"/>
          <a:lstStyle>
            <a:lvl1pPr>
              <a:defRPr sz="6000" b="1">
                <a:solidFill>
                  <a:srgbClr val="EE7203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B3A3A0F-8FCA-45F3-BA7F-4CAE19C8F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186" y="4589463"/>
            <a:ext cx="1001026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1D5FC9B-4622-ADFD-64C0-6C36B4F76563}"/>
              </a:ext>
            </a:extLst>
          </p:cNvPr>
          <p:cNvSpPr/>
          <p:nvPr userDrawn="1"/>
        </p:nvSpPr>
        <p:spPr>
          <a:xfrm>
            <a:off x="0" y="0"/>
            <a:ext cx="1034041" cy="6858000"/>
          </a:xfrm>
          <a:prstGeom prst="rect">
            <a:avLst/>
          </a:prstGeom>
          <a:solidFill>
            <a:srgbClr val="EE7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627AEC2-76D8-4BB1-8839-3259E8416D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3" y="5469924"/>
            <a:ext cx="947113" cy="13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3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9F8825-65C3-4608-96DD-DB39ADD5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30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EE7203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2EF22E-25DD-4259-9301-64C8120D0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9308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770033B-51DC-463A-A729-CA71C2CAA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3308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4653959-CC32-BCA9-A389-312759FA989F}"/>
              </a:ext>
            </a:extLst>
          </p:cNvPr>
          <p:cNvSpPr/>
          <p:nvPr userDrawn="1"/>
        </p:nvSpPr>
        <p:spPr>
          <a:xfrm>
            <a:off x="0" y="0"/>
            <a:ext cx="1034041" cy="6858000"/>
          </a:xfrm>
          <a:prstGeom prst="rect">
            <a:avLst/>
          </a:prstGeom>
          <a:solidFill>
            <a:srgbClr val="EE7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805DDD3-948B-F98F-AC66-045BCB1D9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3" y="5469924"/>
            <a:ext cx="947113" cy="13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5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998F2E-E918-4805-94FB-07AF5719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899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EE7203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561D14-B4BA-473E-8135-B18F9F1DD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089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B459A9-36B5-4377-A0BE-2E8ED24D2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899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A7F8EE3-1F4A-4FDB-89F9-3AE7C0018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9331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F9A4C43-582F-4602-A534-28BF563052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93311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753B236-1E10-8651-2F0F-B567B11995EB}"/>
              </a:ext>
            </a:extLst>
          </p:cNvPr>
          <p:cNvSpPr/>
          <p:nvPr userDrawn="1"/>
        </p:nvSpPr>
        <p:spPr>
          <a:xfrm>
            <a:off x="0" y="0"/>
            <a:ext cx="1034041" cy="6858000"/>
          </a:xfrm>
          <a:prstGeom prst="rect">
            <a:avLst/>
          </a:prstGeom>
          <a:solidFill>
            <a:srgbClr val="EE7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D90E238-E02D-024C-7A0D-CB9A8D586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3" y="5469924"/>
            <a:ext cx="947113" cy="13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9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6C7E1C98-09B9-4CD6-A78E-E69362BF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644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EE7203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E8B6D7A-3F00-F1AF-30A6-701F12F7C5C3}"/>
              </a:ext>
            </a:extLst>
          </p:cNvPr>
          <p:cNvSpPr/>
          <p:nvPr userDrawn="1"/>
        </p:nvSpPr>
        <p:spPr>
          <a:xfrm>
            <a:off x="0" y="0"/>
            <a:ext cx="1034041" cy="6858000"/>
          </a:xfrm>
          <a:prstGeom prst="rect">
            <a:avLst/>
          </a:prstGeom>
          <a:solidFill>
            <a:srgbClr val="EE7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2BEE455-3733-8ADC-2BB2-B26C21519B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3" y="5469924"/>
            <a:ext cx="947113" cy="13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B80A230-97EE-9224-5C06-768123C702C7}"/>
              </a:ext>
            </a:extLst>
          </p:cNvPr>
          <p:cNvSpPr/>
          <p:nvPr userDrawn="1"/>
        </p:nvSpPr>
        <p:spPr>
          <a:xfrm>
            <a:off x="0" y="0"/>
            <a:ext cx="1034041" cy="6858000"/>
          </a:xfrm>
          <a:prstGeom prst="rect">
            <a:avLst/>
          </a:prstGeom>
          <a:solidFill>
            <a:srgbClr val="EE7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D0B358E-B1FD-7342-BEA1-8DFA7F6DA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3" y="5469924"/>
            <a:ext cx="947113" cy="13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0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49D7A71E-B57E-49A8-9D0F-1F59F421F264}"/>
              </a:ext>
            </a:extLst>
          </p:cNvPr>
          <p:cNvSpPr/>
          <p:nvPr userDrawn="1"/>
        </p:nvSpPr>
        <p:spPr>
          <a:xfrm>
            <a:off x="1034041" y="0"/>
            <a:ext cx="11157959" cy="6858000"/>
          </a:xfrm>
          <a:prstGeom prst="rect">
            <a:avLst/>
          </a:prstGeom>
          <a:solidFill>
            <a:srgbClr val="EE7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6">
            <a:extLst>
              <a:ext uri="{FF2B5EF4-FFF2-40B4-BE49-F238E27FC236}">
                <a16:creationId xmlns:a16="http://schemas.microsoft.com/office/drawing/2014/main" id="{DB93C72A-7477-4A24-B0B7-40AFD0D95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298" y="4235288"/>
            <a:ext cx="9976701" cy="1325563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2" name="Bildobjekt 1" descr="Briab-symbol-CMYK.eps">
            <a:extLst>
              <a:ext uri="{FF2B5EF4-FFF2-40B4-BE49-F238E27FC236}">
                <a16:creationId xmlns:a16="http://schemas.microsoft.com/office/drawing/2014/main" id="{F7B1E77E-66F5-3BBA-836A-A35EF29B9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8" y="5428735"/>
            <a:ext cx="975219" cy="14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4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ningssida (MÖ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13E7E86-332E-413E-8778-99D915492D6B}"/>
              </a:ext>
            </a:extLst>
          </p:cNvPr>
          <p:cNvSpPr/>
          <p:nvPr userDrawn="1"/>
        </p:nvSpPr>
        <p:spPr>
          <a:xfrm>
            <a:off x="3646616" y="1372973"/>
            <a:ext cx="4887784" cy="2755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311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E7331AB-25CD-4C9E-9C7F-9C94968E14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65" y="1885909"/>
            <a:ext cx="3561721" cy="16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BEC1F0A-CC0A-4837-AC26-C85A70813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94C9C5-FEDF-4379-AA75-089BA8CC8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0AC5A0-D5AE-43B4-B5C3-CD8447325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EA09-A9CF-4942-A80A-BD66D47BE70D}" type="datetimeFigureOut">
              <a:rPr lang="sv-SE" smtClean="0"/>
              <a:t>2023-05-23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FD0497-02CE-4084-927A-4F0367A68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2D4D21-BB8B-473D-B5B8-1EFBEC99D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67269-2D1D-4ADC-B874-FBF95C2406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452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4345406-6E96-B316-704D-3297795CC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3432" y="1488940"/>
            <a:ext cx="9144000" cy="2387600"/>
          </a:xfrm>
        </p:spPr>
        <p:txBody>
          <a:bodyPr/>
          <a:lstStyle/>
          <a:p>
            <a:r>
              <a:rPr lang="sv-SE" dirty="0"/>
              <a:t>BRANDSKYDD I BYGGPROCESSEN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4AC16F-B1D4-5FCD-2348-795FF5F25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3432" y="3987801"/>
            <a:ext cx="9144000" cy="1381259"/>
          </a:xfrm>
        </p:spPr>
        <p:txBody>
          <a:bodyPr/>
          <a:lstStyle/>
          <a:p>
            <a:r>
              <a:rPr lang="sv-SE" dirty="0"/>
              <a:t>Caroline Bernelius Cronsioe</a:t>
            </a:r>
          </a:p>
          <a:p>
            <a:r>
              <a:rPr lang="sv-SE" dirty="0"/>
              <a:t>Briab - brand och riskingenjörerna</a:t>
            </a:r>
          </a:p>
        </p:txBody>
      </p:sp>
    </p:spTree>
    <p:extLst>
      <p:ext uri="{BB962C8B-B14F-4D97-AF65-F5344CB8AC3E}">
        <p14:creationId xmlns:p14="http://schemas.microsoft.com/office/powerpoint/2010/main" val="1033451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D0A6AAD-A197-4FF4-BA54-C7176EB8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Brandskydd i lov- &amp; byggprocessen </a:t>
            </a: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C9AAB00F-55F2-4AD4-83DB-C0C9B009B728}"/>
              </a:ext>
            </a:extLst>
          </p:cNvPr>
          <p:cNvSpPr/>
          <p:nvPr/>
        </p:nvSpPr>
        <p:spPr>
          <a:xfrm>
            <a:off x="3317359" y="3067493"/>
            <a:ext cx="8732610" cy="361507"/>
          </a:xfrm>
          <a:prstGeom prst="rightArrow">
            <a:avLst/>
          </a:prstGeom>
          <a:noFill/>
          <a:ln>
            <a:solidFill>
              <a:srgbClr val="EE7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FB9F9FD4-FAC0-4117-BE0B-056867B5543B}"/>
              </a:ext>
            </a:extLst>
          </p:cNvPr>
          <p:cNvSpPr/>
          <p:nvPr/>
        </p:nvSpPr>
        <p:spPr>
          <a:xfrm>
            <a:off x="1520457" y="3067493"/>
            <a:ext cx="1796902" cy="361507"/>
          </a:xfrm>
          <a:prstGeom prst="rightArrow">
            <a:avLst/>
          </a:prstGeom>
          <a:noFill/>
          <a:ln>
            <a:solidFill>
              <a:srgbClr val="EE7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129120B9-F85A-4DE7-B93C-FEB4B8DBD4F0}"/>
              </a:ext>
            </a:extLst>
          </p:cNvPr>
          <p:cNvCxnSpPr>
            <a:cxnSpLocks/>
          </p:cNvCxnSpPr>
          <p:nvPr/>
        </p:nvCxnSpPr>
        <p:spPr>
          <a:xfrm>
            <a:off x="3317359" y="2105247"/>
            <a:ext cx="0" cy="4387628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63AD7B0-2BBE-415B-A53C-9979D7784CB8}"/>
              </a:ext>
            </a:extLst>
          </p:cNvPr>
          <p:cNvCxnSpPr>
            <a:cxnSpLocks/>
          </p:cNvCxnSpPr>
          <p:nvPr/>
        </p:nvCxnSpPr>
        <p:spPr>
          <a:xfrm>
            <a:off x="5937694" y="2105247"/>
            <a:ext cx="0" cy="4387628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F9247A14-7D8F-47B4-8DAA-DAC7C37F1CD4}"/>
              </a:ext>
            </a:extLst>
          </p:cNvPr>
          <p:cNvCxnSpPr>
            <a:cxnSpLocks/>
          </p:cNvCxnSpPr>
          <p:nvPr/>
        </p:nvCxnSpPr>
        <p:spPr>
          <a:xfrm flipH="1">
            <a:off x="8558029" y="2105247"/>
            <a:ext cx="62550" cy="4387628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6E3FC898-A92D-4516-B7F8-45FEDC4B35B6}"/>
              </a:ext>
            </a:extLst>
          </p:cNvPr>
          <p:cNvCxnSpPr>
            <a:cxnSpLocks/>
          </p:cNvCxnSpPr>
          <p:nvPr/>
        </p:nvCxnSpPr>
        <p:spPr>
          <a:xfrm>
            <a:off x="11178363" y="2105247"/>
            <a:ext cx="0" cy="4387627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10B55829-4E1F-4C42-95C3-9AAFC7AF2D1B}"/>
              </a:ext>
            </a:extLst>
          </p:cNvPr>
          <p:cNvSpPr txBox="1"/>
          <p:nvPr/>
        </p:nvSpPr>
        <p:spPr>
          <a:xfrm>
            <a:off x="2782005" y="1672381"/>
            <a:ext cx="107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Bygglov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EFB9318-A296-48B6-9EB5-A6B7C372422A}"/>
              </a:ext>
            </a:extLst>
          </p:cNvPr>
          <p:cNvSpPr txBox="1"/>
          <p:nvPr/>
        </p:nvSpPr>
        <p:spPr>
          <a:xfrm>
            <a:off x="5111333" y="1690688"/>
            <a:ext cx="165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Startbesked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6F6CBA2-F23A-4A3F-AB4A-72049E8326E0}"/>
              </a:ext>
            </a:extLst>
          </p:cNvPr>
          <p:cNvSpPr txBox="1"/>
          <p:nvPr/>
        </p:nvSpPr>
        <p:spPr>
          <a:xfrm>
            <a:off x="7634834" y="1690688"/>
            <a:ext cx="197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Arbetsplatsbesök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7EBC80E6-4C88-44FA-A959-BA349F0F7A14}"/>
              </a:ext>
            </a:extLst>
          </p:cNvPr>
          <p:cNvSpPr txBox="1"/>
          <p:nvPr/>
        </p:nvSpPr>
        <p:spPr>
          <a:xfrm>
            <a:off x="10442983" y="1713301"/>
            <a:ext cx="147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Slutbesked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3CCB896A-455A-4B5B-B3A4-02D6425128EF}"/>
              </a:ext>
            </a:extLst>
          </p:cNvPr>
          <p:cNvGrpSpPr/>
          <p:nvPr/>
        </p:nvGrpSpPr>
        <p:grpSpPr>
          <a:xfrm>
            <a:off x="1347230" y="3596301"/>
            <a:ext cx="2108790" cy="733535"/>
            <a:chOff x="3987208" y="4072270"/>
            <a:chExt cx="2108790" cy="733535"/>
          </a:xfrm>
        </p:grpSpPr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71A105FE-FB11-4596-BFAA-2DF0AFF20E47}"/>
                </a:ext>
              </a:extLst>
            </p:cNvPr>
            <p:cNvSpPr txBox="1"/>
            <p:nvPr/>
          </p:nvSpPr>
          <p:spPr>
            <a:xfrm>
              <a:off x="3987208" y="4254371"/>
              <a:ext cx="1818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Programhandling</a:t>
              </a:r>
            </a:p>
          </p:txBody>
        </p:sp>
        <p:sp>
          <p:nvSpPr>
            <p:cNvPr id="20" name="Flödesschema: Flersidigt dokument 19">
              <a:extLst>
                <a:ext uri="{FF2B5EF4-FFF2-40B4-BE49-F238E27FC236}">
                  <a16:creationId xmlns:a16="http://schemas.microsoft.com/office/drawing/2014/main" id="{645E45C4-DD5B-462C-8022-D62D4929E1A3}"/>
                </a:ext>
              </a:extLst>
            </p:cNvPr>
            <p:cNvSpPr/>
            <p:nvPr/>
          </p:nvSpPr>
          <p:spPr>
            <a:xfrm>
              <a:off x="3987208" y="4072270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0C6758D9-517F-47BC-914D-497BAA9D2AB6}"/>
              </a:ext>
            </a:extLst>
          </p:cNvPr>
          <p:cNvGrpSpPr/>
          <p:nvPr/>
        </p:nvGrpSpPr>
        <p:grpSpPr>
          <a:xfrm>
            <a:off x="6216514" y="5203931"/>
            <a:ext cx="2108790" cy="733535"/>
            <a:chOff x="3987208" y="4072270"/>
            <a:chExt cx="2108790" cy="733535"/>
          </a:xfrm>
        </p:grpSpPr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3281EA97-44CF-4FE3-BAED-27A05FCA64B5}"/>
                </a:ext>
              </a:extLst>
            </p:cNvPr>
            <p:cNvSpPr txBox="1"/>
            <p:nvPr/>
          </p:nvSpPr>
          <p:spPr>
            <a:xfrm>
              <a:off x="3987208" y="4254371"/>
              <a:ext cx="1818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Bygghandling</a:t>
              </a:r>
            </a:p>
          </p:txBody>
        </p:sp>
        <p:sp>
          <p:nvSpPr>
            <p:cNvPr id="24" name="Flödesschema: Flersidigt dokument 23">
              <a:extLst>
                <a:ext uri="{FF2B5EF4-FFF2-40B4-BE49-F238E27FC236}">
                  <a16:creationId xmlns:a16="http://schemas.microsoft.com/office/drawing/2014/main" id="{3B2547D4-809A-42E3-B0C7-B30836A88241}"/>
                </a:ext>
              </a:extLst>
            </p:cNvPr>
            <p:cNvSpPr/>
            <p:nvPr/>
          </p:nvSpPr>
          <p:spPr>
            <a:xfrm>
              <a:off x="3987208" y="4072270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049C17FA-EB42-459D-A3EF-6F8730E4D134}"/>
              </a:ext>
            </a:extLst>
          </p:cNvPr>
          <p:cNvGrpSpPr/>
          <p:nvPr/>
        </p:nvGrpSpPr>
        <p:grpSpPr>
          <a:xfrm>
            <a:off x="4234267" y="4559310"/>
            <a:ext cx="2108790" cy="792368"/>
            <a:chOff x="4193321" y="5048797"/>
            <a:chExt cx="2108790" cy="792368"/>
          </a:xfrm>
        </p:grpSpPr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E921EDA0-8686-4463-B079-25B06C9945E0}"/>
                </a:ext>
              </a:extLst>
            </p:cNvPr>
            <p:cNvSpPr txBox="1"/>
            <p:nvPr/>
          </p:nvSpPr>
          <p:spPr>
            <a:xfrm>
              <a:off x="4214587" y="5194834"/>
              <a:ext cx="1818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Förfrågnings-</a:t>
              </a:r>
            </a:p>
            <a:p>
              <a:r>
                <a:rPr lang="sv-SE" dirty="0"/>
                <a:t>underlag</a:t>
              </a:r>
            </a:p>
          </p:txBody>
        </p:sp>
        <p:sp>
          <p:nvSpPr>
            <p:cNvPr id="30" name="Flödesschema: Flersidigt dokument 29">
              <a:extLst>
                <a:ext uri="{FF2B5EF4-FFF2-40B4-BE49-F238E27FC236}">
                  <a16:creationId xmlns:a16="http://schemas.microsoft.com/office/drawing/2014/main" id="{A706FA45-39E5-48A5-8E9D-D80DA9BD7774}"/>
                </a:ext>
              </a:extLst>
            </p:cNvPr>
            <p:cNvSpPr/>
            <p:nvPr/>
          </p:nvSpPr>
          <p:spPr>
            <a:xfrm>
              <a:off x="4193321" y="5048797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984DA196-8215-4BB9-9F48-93E52381AD38}"/>
              </a:ext>
            </a:extLst>
          </p:cNvPr>
          <p:cNvGrpSpPr/>
          <p:nvPr/>
        </p:nvGrpSpPr>
        <p:grpSpPr>
          <a:xfrm>
            <a:off x="3538273" y="3674986"/>
            <a:ext cx="2108790" cy="733535"/>
            <a:chOff x="3987208" y="4072270"/>
            <a:chExt cx="2108790" cy="733535"/>
          </a:xfrm>
        </p:grpSpPr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CC44B13B-86BF-47C3-963C-E56B01FE6A6F}"/>
                </a:ext>
              </a:extLst>
            </p:cNvPr>
            <p:cNvSpPr txBox="1"/>
            <p:nvPr/>
          </p:nvSpPr>
          <p:spPr>
            <a:xfrm>
              <a:off x="3987208" y="4254371"/>
              <a:ext cx="1818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Systemhandling</a:t>
              </a:r>
            </a:p>
          </p:txBody>
        </p:sp>
        <p:sp>
          <p:nvSpPr>
            <p:cNvPr id="37" name="Flödesschema: Flersidigt dokument 36">
              <a:extLst>
                <a:ext uri="{FF2B5EF4-FFF2-40B4-BE49-F238E27FC236}">
                  <a16:creationId xmlns:a16="http://schemas.microsoft.com/office/drawing/2014/main" id="{8B3894F5-E9B1-4E0E-AC40-3DFB403FDCF8}"/>
                </a:ext>
              </a:extLst>
            </p:cNvPr>
            <p:cNvSpPr/>
            <p:nvPr/>
          </p:nvSpPr>
          <p:spPr>
            <a:xfrm>
              <a:off x="3987208" y="4072270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grpSp>
        <p:nvGrpSpPr>
          <p:cNvPr id="38" name="Grupp 37">
            <a:extLst>
              <a:ext uri="{FF2B5EF4-FFF2-40B4-BE49-F238E27FC236}">
                <a16:creationId xmlns:a16="http://schemas.microsoft.com/office/drawing/2014/main" id="{07685494-BBDE-4D89-9155-B9B6CAFBD0A0}"/>
              </a:ext>
            </a:extLst>
          </p:cNvPr>
          <p:cNvGrpSpPr/>
          <p:nvPr/>
        </p:nvGrpSpPr>
        <p:grpSpPr>
          <a:xfrm>
            <a:off x="1347230" y="4433777"/>
            <a:ext cx="2108790" cy="733535"/>
            <a:chOff x="3987208" y="4072270"/>
            <a:chExt cx="2108790" cy="733535"/>
          </a:xfrm>
        </p:grpSpPr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5EC13F8F-C592-40FE-9F1F-0DDFE64A41EB}"/>
                </a:ext>
              </a:extLst>
            </p:cNvPr>
            <p:cNvSpPr txBox="1"/>
            <p:nvPr/>
          </p:nvSpPr>
          <p:spPr>
            <a:xfrm>
              <a:off x="3987208" y="4254371"/>
              <a:ext cx="1818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Bygglovshandling</a:t>
              </a:r>
            </a:p>
          </p:txBody>
        </p:sp>
        <p:sp>
          <p:nvSpPr>
            <p:cNvPr id="40" name="Flödesschema: Flersidigt dokument 39">
              <a:extLst>
                <a:ext uri="{FF2B5EF4-FFF2-40B4-BE49-F238E27FC236}">
                  <a16:creationId xmlns:a16="http://schemas.microsoft.com/office/drawing/2014/main" id="{FA65F05B-C3C2-43AD-863F-DFD1AC0EECE5}"/>
                </a:ext>
              </a:extLst>
            </p:cNvPr>
            <p:cNvSpPr/>
            <p:nvPr/>
          </p:nvSpPr>
          <p:spPr>
            <a:xfrm>
              <a:off x="3987208" y="4072270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50EF39A5-22C7-4B42-AA96-2BCC5533F616}"/>
              </a:ext>
            </a:extLst>
          </p:cNvPr>
          <p:cNvGrpSpPr/>
          <p:nvPr/>
        </p:nvGrpSpPr>
        <p:grpSpPr>
          <a:xfrm>
            <a:off x="9941179" y="4426905"/>
            <a:ext cx="2108790" cy="733535"/>
            <a:chOff x="3987208" y="4072270"/>
            <a:chExt cx="2108790" cy="733535"/>
          </a:xfrm>
        </p:grpSpPr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28CD0FFF-F207-44C4-B820-03AFD2286F4E}"/>
                </a:ext>
              </a:extLst>
            </p:cNvPr>
            <p:cNvSpPr txBox="1"/>
            <p:nvPr/>
          </p:nvSpPr>
          <p:spPr>
            <a:xfrm>
              <a:off x="3987208" y="4254371"/>
              <a:ext cx="185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Relationshandling</a:t>
              </a:r>
            </a:p>
          </p:txBody>
        </p:sp>
        <p:sp>
          <p:nvSpPr>
            <p:cNvPr id="43" name="Flödesschema: Flersidigt dokument 42">
              <a:extLst>
                <a:ext uri="{FF2B5EF4-FFF2-40B4-BE49-F238E27FC236}">
                  <a16:creationId xmlns:a16="http://schemas.microsoft.com/office/drawing/2014/main" id="{58E4F8DD-B809-484C-9566-3AB0457CEBA3}"/>
                </a:ext>
              </a:extLst>
            </p:cNvPr>
            <p:cNvSpPr/>
            <p:nvPr/>
          </p:nvSpPr>
          <p:spPr>
            <a:xfrm>
              <a:off x="3987208" y="4072270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2E7584A6-D676-4E79-AC48-2A96B5EF85B7}"/>
              </a:ext>
            </a:extLst>
          </p:cNvPr>
          <p:cNvGrpSpPr/>
          <p:nvPr/>
        </p:nvGrpSpPr>
        <p:grpSpPr>
          <a:xfrm>
            <a:off x="8351488" y="5714594"/>
            <a:ext cx="2108790" cy="766053"/>
            <a:chOff x="3987208" y="4072270"/>
            <a:chExt cx="2108790" cy="766053"/>
          </a:xfrm>
        </p:grpSpPr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56A22868-5865-4FBE-9022-4985D3F491BE}"/>
                </a:ext>
              </a:extLst>
            </p:cNvPr>
            <p:cNvSpPr txBox="1"/>
            <p:nvPr/>
          </p:nvSpPr>
          <p:spPr>
            <a:xfrm>
              <a:off x="3987208" y="4191992"/>
              <a:ext cx="1818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Bygghandling</a:t>
              </a:r>
            </a:p>
            <a:p>
              <a:r>
                <a:rPr lang="sv-SE" dirty="0"/>
                <a:t>reviderad</a:t>
              </a:r>
            </a:p>
          </p:txBody>
        </p:sp>
        <p:sp>
          <p:nvSpPr>
            <p:cNvPr id="34" name="Flödesschema: Flersidigt dokument 33">
              <a:extLst>
                <a:ext uri="{FF2B5EF4-FFF2-40B4-BE49-F238E27FC236}">
                  <a16:creationId xmlns:a16="http://schemas.microsoft.com/office/drawing/2014/main" id="{F66E8D82-ED91-4331-B7E7-D3E3FDFCFD5D}"/>
                </a:ext>
              </a:extLst>
            </p:cNvPr>
            <p:cNvSpPr/>
            <p:nvPr/>
          </p:nvSpPr>
          <p:spPr>
            <a:xfrm>
              <a:off x="3987208" y="4072270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4" name="Grupp 43">
            <a:extLst>
              <a:ext uri="{FF2B5EF4-FFF2-40B4-BE49-F238E27FC236}">
                <a16:creationId xmlns:a16="http://schemas.microsoft.com/office/drawing/2014/main" id="{37828A5D-2EE2-474F-AFD4-946BCDAC82C9}"/>
              </a:ext>
            </a:extLst>
          </p:cNvPr>
          <p:cNvGrpSpPr/>
          <p:nvPr/>
        </p:nvGrpSpPr>
        <p:grpSpPr>
          <a:xfrm>
            <a:off x="8574000" y="3705696"/>
            <a:ext cx="2155369" cy="813386"/>
            <a:chOff x="3940629" y="4072270"/>
            <a:chExt cx="2155369" cy="813386"/>
          </a:xfrm>
        </p:grpSpPr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7B644ADA-8576-4A02-8C73-05AFB4EDD46A}"/>
                </a:ext>
              </a:extLst>
            </p:cNvPr>
            <p:cNvSpPr txBox="1"/>
            <p:nvPr/>
          </p:nvSpPr>
          <p:spPr>
            <a:xfrm>
              <a:off x="3940629" y="4239325"/>
              <a:ext cx="1941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Utförandekontroll brand</a:t>
              </a:r>
            </a:p>
          </p:txBody>
        </p:sp>
        <p:sp>
          <p:nvSpPr>
            <p:cNvPr id="46" name="Flödesschema: Flersidigt dokument 45">
              <a:extLst>
                <a:ext uri="{FF2B5EF4-FFF2-40B4-BE49-F238E27FC236}">
                  <a16:creationId xmlns:a16="http://schemas.microsoft.com/office/drawing/2014/main" id="{B9F6D7B0-91D4-498A-9512-D12A427A8AC3}"/>
                </a:ext>
              </a:extLst>
            </p:cNvPr>
            <p:cNvSpPr/>
            <p:nvPr/>
          </p:nvSpPr>
          <p:spPr>
            <a:xfrm>
              <a:off x="3987208" y="4072270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2" name="Graphic 5" descr="Arrow circle with solid fill">
            <a:extLst>
              <a:ext uri="{FF2B5EF4-FFF2-40B4-BE49-F238E27FC236}">
                <a16:creationId xmlns:a16="http://schemas.microsoft.com/office/drawing/2014/main" id="{8013B110-C012-40D9-8CDD-D8132D0E0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8621" y="2130188"/>
            <a:ext cx="914400" cy="914400"/>
          </a:xfrm>
          <a:prstGeom prst="rect">
            <a:avLst/>
          </a:prstGeom>
        </p:spPr>
      </p:pic>
      <p:pic>
        <p:nvPicPr>
          <p:cNvPr id="47" name="Graphic 5" descr="Arrow circle with solid fill">
            <a:extLst>
              <a:ext uri="{FF2B5EF4-FFF2-40B4-BE49-F238E27FC236}">
                <a16:creationId xmlns:a16="http://schemas.microsoft.com/office/drawing/2014/main" id="{D5E97942-870D-4550-BD32-6769D89C9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7113" y="21301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4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D0A6AAD-A197-4FF4-BA54-C7176EB8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Brandskydd i lov- &amp; byggprocessen </a:t>
            </a: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C9AAB00F-55F2-4AD4-83DB-C0C9B009B728}"/>
              </a:ext>
            </a:extLst>
          </p:cNvPr>
          <p:cNvSpPr/>
          <p:nvPr/>
        </p:nvSpPr>
        <p:spPr>
          <a:xfrm>
            <a:off x="3317359" y="3067493"/>
            <a:ext cx="8732610" cy="361507"/>
          </a:xfrm>
          <a:prstGeom prst="rightArrow">
            <a:avLst/>
          </a:prstGeom>
          <a:noFill/>
          <a:ln>
            <a:solidFill>
              <a:srgbClr val="EE7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FB9F9FD4-FAC0-4117-BE0B-056867B5543B}"/>
              </a:ext>
            </a:extLst>
          </p:cNvPr>
          <p:cNvSpPr/>
          <p:nvPr/>
        </p:nvSpPr>
        <p:spPr>
          <a:xfrm>
            <a:off x="1520457" y="3067493"/>
            <a:ext cx="1796902" cy="361507"/>
          </a:xfrm>
          <a:prstGeom prst="rightArrow">
            <a:avLst/>
          </a:prstGeom>
          <a:noFill/>
          <a:ln>
            <a:solidFill>
              <a:srgbClr val="EE7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129120B9-F85A-4DE7-B93C-FEB4B8DBD4F0}"/>
              </a:ext>
            </a:extLst>
          </p:cNvPr>
          <p:cNvCxnSpPr>
            <a:cxnSpLocks/>
          </p:cNvCxnSpPr>
          <p:nvPr/>
        </p:nvCxnSpPr>
        <p:spPr>
          <a:xfrm>
            <a:off x="3317359" y="2030819"/>
            <a:ext cx="0" cy="4462056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63AD7B0-2BBE-415B-A53C-9979D7784CB8}"/>
              </a:ext>
            </a:extLst>
          </p:cNvPr>
          <p:cNvCxnSpPr>
            <a:cxnSpLocks/>
          </p:cNvCxnSpPr>
          <p:nvPr/>
        </p:nvCxnSpPr>
        <p:spPr>
          <a:xfrm>
            <a:off x="5937694" y="2030819"/>
            <a:ext cx="0" cy="4462056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F9247A14-7D8F-47B4-8DAA-DAC7C37F1CD4}"/>
              </a:ext>
            </a:extLst>
          </p:cNvPr>
          <p:cNvCxnSpPr>
            <a:cxnSpLocks/>
          </p:cNvCxnSpPr>
          <p:nvPr/>
        </p:nvCxnSpPr>
        <p:spPr>
          <a:xfrm>
            <a:off x="8558029" y="2030819"/>
            <a:ext cx="0" cy="4462056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6E3FC898-A92D-4516-B7F8-45FEDC4B35B6}"/>
              </a:ext>
            </a:extLst>
          </p:cNvPr>
          <p:cNvCxnSpPr>
            <a:cxnSpLocks/>
          </p:cNvCxnSpPr>
          <p:nvPr/>
        </p:nvCxnSpPr>
        <p:spPr>
          <a:xfrm>
            <a:off x="11178363" y="2030819"/>
            <a:ext cx="0" cy="4462055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10B55829-4E1F-4C42-95C3-9AAFC7AF2D1B}"/>
              </a:ext>
            </a:extLst>
          </p:cNvPr>
          <p:cNvSpPr txBox="1"/>
          <p:nvPr/>
        </p:nvSpPr>
        <p:spPr>
          <a:xfrm>
            <a:off x="2630538" y="1527491"/>
            <a:ext cx="142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Bygglov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EFB9318-A296-48B6-9EB5-A6B7C372422A}"/>
              </a:ext>
            </a:extLst>
          </p:cNvPr>
          <p:cNvSpPr txBox="1"/>
          <p:nvPr/>
        </p:nvSpPr>
        <p:spPr>
          <a:xfrm>
            <a:off x="5245922" y="1530296"/>
            <a:ext cx="142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Startbesked</a:t>
            </a:r>
          </a:p>
          <a:p>
            <a:pPr algn="ctr"/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6F6CBA2-F23A-4A3F-AB4A-72049E8326E0}"/>
              </a:ext>
            </a:extLst>
          </p:cNvPr>
          <p:cNvSpPr txBox="1"/>
          <p:nvPr/>
        </p:nvSpPr>
        <p:spPr>
          <a:xfrm>
            <a:off x="7590873" y="1534461"/>
            <a:ext cx="20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Arbetsplatsbesök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7EBC80E6-4C88-44FA-A959-BA349F0F7A14}"/>
              </a:ext>
            </a:extLst>
          </p:cNvPr>
          <p:cNvSpPr txBox="1"/>
          <p:nvPr/>
        </p:nvSpPr>
        <p:spPr>
          <a:xfrm>
            <a:off x="10473667" y="1531065"/>
            <a:ext cx="140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Slutbesked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817191B-20E8-4DBE-8F3C-8FED06F0AE36}"/>
              </a:ext>
            </a:extLst>
          </p:cNvPr>
          <p:cNvSpPr txBox="1"/>
          <p:nvPr/>
        </p:nvSpPr>
        <p:spPr>
          <a:xfrm>
            <a:off x="3668233" y="2176627"/>
            <a:ext cx="190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Kontrollplan</a:t>
            </a:r>
          </a:p>
          <a:p>
            <a:r>
              <a:rPr lang="sv-SE" dirty="0"/>
              <a:t>Tekniskt samråd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584E812E-54B6-45B5-BD84-8A6D2DAC725D}"/>
              </a:ext>
            </a:extLst>
          </p:cNvPr>
          <p:cNvSpPr txBox="1"/>
          <p:nvPr/>
        </p:nvSpPr>
        <p:spPr>
          <a:xfrm>
            <a:off x="8654022" y="2176626"/>
            <a:ext cx="242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Kontrollplan genomförd</a:t>
            </a:r>
          </a:p>
          <a:p>
            <a:r>
              <a:rPr lang="sv-SE" dirty="0"/>
              <a:t>Slutsamråd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8A7EE4F0-35C3-4B33-ACAE-4612A6E53BCC}"/>
              </a:ext>
            </a:extLst>
          </p:cNvPr>
          <p:cNvSpPr txBox="1"/>
          <p:nvPr/>
        </p:nvSpPr>
        <p:spPr>
          <a:xfrm>
            <a:off x="1437687" y="3562996"/>
            <a:ext cx="1903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Kontroll 50 m insatsväg </a:t>
            </a:r>
            <a:r>
              <a:rPr lang="sv-SE" dirty="0">
                <a:sym typeface="Wingdings" panose="05000000000000000000" pitchFamily="2" charset="2"/>
              </a:rPr>
              <a:t> </a:t>
            </a:r>
            <a:r>
              <a:rPr lang="sv-SE" dirty="0"/>
              <a:t>uppställningsplats</a:t>
            </a:r>
          </a:p>
          <a:p>
            <a:endParaRPr lang="sv-SE" dirty="0"/>
          </a:p>
          <a:p>
            <a:r>
              <a:rPr lang="sv-SE" dirty="0"/>
              <a:t>Verksamhetsklass</a:t>
            </a:r>
          </a:p>
          <a:p>
            <a:r>
              <a:rPr lang="sv-SE" dirty="0"/>
              <a:t>Byggnadsklass</a:t>
            </a:r>
          </a:p>
        </p:txBody>
      </p:sp>
    </p:spTree>
    <p:extLst>
      <p:ext uri="{BB962C8B-B14F-4D97-AF65-F5344CB8AC3E}">
        <p14:creationId xmlns:p14="http://schemas.microsoft.com/office/powerpoint/2010/main" val="209741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D0A6AAD-A197-4FF4-BA54-C7176EB8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Brandskydd i lov- &amp; byggprocessen </a:t>
            </a: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C9AAB00F-55F2-4AD4-83DB-C0C9B009B728}"/>
              </a:ext>
            </a:extLst>
          </p:cNvPr>
          <p:cNvSpPr/>
          <p:nvPr/>
        </p:nvSpPr>
        <p:spPr>
          <a:xfrm>
            <a:off x="3317359" y="3067493"/>
            <a:ext cx="8732610" cy="361507"/>
          </a:xfrm>
          <a:prstGeom prst="rightArrow">
            <a:avLst/>
          </a:prstGeom>
          <a:noFill/>
          <a:ln>
            <a:solidFill>
              <a:srgbClr val="EE7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FB9F9FD4-FAC0-4117-BE0B-056867B5543B}"/>
              </a:ext>
            </a:extLst>
          </p:cNvPr>
          <p:cNvSpPr/>
          <p:nvPr/>
        </p:nvSpPr>
        <p:spPr>
          <a:xfrm>
            <a:off x="1520457" y="3067493"/>
            <a:ext cx="1796902" cy="361507"/>
          </a:xfrm>
          <a:prstGeom prst="rightArrow">
            <a:avLst/>
          </a:prstGeom>
          <a:noFill/>
          <a:ln>
            <a:solidFill>
              <a:srgbClr val="EE7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129120B9-F85A-4DE7-B93C-FEB4B8DBD4F0}"/>
              </a:ext>
            </a:extLst>
          </p:cNvPr>
          <p:cNvCxnSpPr>
            <a:cxnSpLocks/>
          </p:cNvCxnSpPr>
          <p:nvPr/>
        </p:nvCxnSpPr>
        <p:spPr>
          <a:xfrm>
            <a:off x="3317359" y="2030819"/>
            <a:ext cx="0" cy="4462056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63AD7B0-2BBE-415B-A53C-9979D7784CB8}"/>
              </a:ext>
            </a:extLst>
          </p:cNvPr>
          <p:cNvCxnSpPr>
            <a:cxnSpLocks/>
          </p:cNvCxnSpPr>
          <p:nvPr/>
        </p:nvCxnSpPr>
        <p:spPr>
          <a:xfrm>
            <a:off x="5937694" y="2030819"/>
            <a:ext cx="0" cy="4462056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F9247A14-7D8F-47B4-8DAA-DAC7C37F1CD4}"/>
              </a:ext>
            </a:extLst>
          </p:cNvPr>
          <p:cNvCxnSpPr>
            <a:cxnSpLocks/>
          </p:cNvCxnSpPr>
          <p:nvPr/>
        </p:nvCxnSpPr>
        <p:spPr>
          <a:xfrm>
            <a:off x="8558029" y="2030819"/>
            <a:ext cx="0" cy="4462056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6E3FC898-A92D-4516-B7F8-45FEDC4B35B6}"/>
              </a:ext>
            </a:extLst>
          </p:cNvPr>
          <p:cNvCxnSpPr>
            <a:cxnSpLocks/>
          </p:cNvCxnSpPr>
          <p:nvPr/>
        </p:nvCxnSpPr>
        <p:spPr>
          <a:xfrm>
            <a:off x="11178363" y="2030819"/>
            <a:ext cx="0" cy="4462055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10B55829-4E1F-4C42-95C3-9AAFC7AF2D1B}"/>
              </a:ext>
            </a:extLst>
          </p:cNvPr>
          <p:cNvSpPr txBox="1"/>
          <p:nvPr/>
        </p:nvSpPr>
        <p:spPr>
          <a:xfrm>
            <a:off x="2630538" y="1527491"/>
            <a:ext cx="142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Bygglov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EFB9318-A296-48B6-9EB5-A6B7C372422A}"/>
              </a:ext>
            </a:extLst>
          </p:cNvPr>
          <p:cNvSpPr txBox="1"/>
          <p:nvPr/>
        </p:nvSpPr>
        <p:spPr>
          <a:xfrm>
            <a:off x="5245922" y="1530296"/>
            <a:ext cx="142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Startbesked</a:t>
            </a:r>
          </a:p>
          <a:p>
            <a:pPr algn="ctr"/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6F6CBA2-F23A-4A3F-AB4A-72049E8326E0}"/>
              </a:ext>
            </a:extLst>
          </p:cNvPr>
          <p:cNvSpPr txBox="1"/>
          <p:nvPr/>
        </p:nvSpPr>
        <p:spPr>
          <a:xfrm>
            <a:off x="7590873" y="1534461"/>
            <a:ext cx="20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Arbetsplatsbesök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7EBC80E6-4C88-44FA-A959-BA349F0F7A14}"/>
              </a:ext>
            </a:extLst>
          </p:cNvPr>
          <p:cNvSpPr txBox="1"/>
          <p:nvPr/>
        </p:nvSpPr>
        <p:spPr>
          <a:xfrm>
            <a:off x="10473667" y="1531065"/>
            <a:ext cx="140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Slutbesked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817191B-20E8-4DBE-8F3C-8FED06F0AE36}"/>
              </a:ext>
            </a:extLst>
          </p:cNvPr>
          <p:cNvSpPr txBox="1"/>
          <p:nvPr/>
        </p:nvSpPr>
        <p:spPr>
          <a:xfrm>
            <a:off x="3668233" y="2176627"/>
            <a:ext cx="190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Kontrollplan</a:t>
            </a:r>
          </a:p>
          <a:p>
            <a:r>
              <a:rPr lang="sv-SE" dirty="0"/>
              <a:t>Tekniskt samråd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584E812E-54B6-45B5-BD84-8A6D2DAC725D}"/>
              </a:ext>
            </a:extLst>
          </p:cNvPr>
          <p:cNvSpPr txBox="1"/>
          <p:nvPr/>
        </p:nvSpPr>
        <p:spPr>
          <a:xfrm>
            <a:off x="8654022" y="2176626"/>
            <a:ext cx="242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Kontrollplan genomförd</a:t>
            </a:r>
          </a:p>
          <a:p>
            <a:r>
              <a:rPr lang="sv-SE" dirty="0"/>
              <a:t>Slutsamråd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E5F90170-6641-42ED-A888-E6FE1E5C4AA5}"/>
              </a:ext>
            </a:extLst>
          </p:cNvPr>
          <p:cNvSpPr txBox="1"/>
          <p:nvPr/>
        </p:nvSpPr>
        <p:spPr>
          <a:xfrm>
            <a:off x="3340901" y="3516830"/>
            <a:ext cx="259679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Brandskydd under byggtid</a:t>
            </a:r>
          </a:p>
          <a:p>
            <a:endParaRPr lang="sv-SE" sz="1600" dirty="0"/>
          </a:p>
          <a:p>
            <a:r>
              <a:rPr lang="sv-SE" sz="1600" dirty="0"/>
              <a:t>Övergripande vilket brandskydd behövs</a:t>
            </a:r>
          </a:p>
          <a:p>
            <a:pPr marL="285750" indent="-285750">
              <a:buFontTx/>
              <a:buChar char="-"/>
            </a:pPr>
            <a:r>
              <a:rPr lang="sv-SE" sz="1600" dirty="0"/>
              <a:t>Stegutrymning/Tr2</a:t>
            </a:r>
          </a:p>
          <a:p>
            <a:pPr marL="285750" indent="-285750">
              <a:buFontTx/>
              <a:buChar char="-"/>
            </a:pPr>
            <a:r>
              <a:rPr lang="sv-SE" sz="1600" dirty="0"/>
              <a:t>Ventilations-brandskydd</a:t>
            </a:r>
          </a:p>
          <a:p>
            <a:pPr marL="285750" indent="-285750">
              <a:buFontTx/>
              <a:buChar char="-"/>
            </a:pPr>
            <a:r>
              <a:rPr lang="sv-SE" sz="1600" dirty="0" err="1"/>
              <a:t>Sektionering</a:t>
            </a:r>
            <a:endParaRPr lang="sv-SE" sz="1600" dirty="0"/>
          </a:p>
          <a:p>
            <a:pPr marL="285750" indent="-285750">
              <a:buFontTx/>
              <a:buChar char="-"/>
            </a:pPr>
            <a:r>
              <a:rPr lang="sv-SE" sz="1600" dirty="0"/>
              <a:t>Brandlarm</a:t>
            </a:r>
          </a:p>
          <a:p>
            <a:endParaRPr lang="sv-SE" sz="1100" dirty="0"/>
          </a:p>
          <a:p>
            <a:r>
              <a:rPr lang="sv-SE" sz="1600" dirty="0"/>
              <a:t>Kontrollplan - ta hjälp av konsulten att definiera kritiska moment!</a:t>
            </a:r>
          </a:p>
        </p:txBody>
      </p:sp>
    </p:spTree>
    <p:extLst>
      <p:ext uri="{BB962C8B-B14F-4D97-AF65-F5344CB8AC3E}">
        <p14:creationId xmlns:p14="http://schemas.microsoft.com/office/powerpoint/2010/main" val="749020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D0A6AAD-A197-4FF4-BA54-C7176EB8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Brandskydd i lov- &amp; byggprocessen </a:t>
            </a: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C9AAB00F-55F2-4AD4-83DB-C0C9B009B728}"/>
              </a:ext>
            </a:extLst>
          </p:cNvPr>
          <p:cNvSpPr/>
          <p:nvPr/>
        </p:nvSpPr>
        <p:spPr>
          <a:xfrm>
            <a:off x="3317359" y="3067493"/>
            <a:ext cx="8732610" cy="361507"/>
          </a:xfrm>
          <a:prstGeom prst="rightArrow">
            <a:avLst/>
          </a:prstGeom>
          <a:noFill/>
          <a:ln>
            <a:solidFill>
              <a:srgbClr val="EE7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FB9F9FD4-FAC0-4117-BE0B-056867B5543B}"/>
              </a:ext>
            </a:extLst>
          </p:cNvPr>
          <p:cNvSpPr/>
          <p:nvPr/>
        </p:nvSpPr>
        <p:spPr>
          <a:xfrm>
            <a:off x="1520457" y="3067493"/>
            <a:ext cx="1796902" cy="361507"/>
          </a:xfrm>
          <a:prstGeom prst="rightArrow">
            <a:avLst/>
          </a:prstGeom>
          <a:noFill/>
          <a:ln>
            <a:solidFill>
              <a:srgbClr val="EE7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129120B9-F85A-4DE7-B93C-FEB4B8DBD4F0}"/>
              </a:ext>
            </a:extLst>
          </p:cNvPr>
          <p:cNvCxnSpPr>
            <a:cxnSpLocks/>
          </p:cNvCxnSpPr>
          <p:nvPr/>
        </p:nvCxnSpPr>
        <p:spPr>
          <a:xfrm>
            <a:off x="3317359" y="2030819"/>
            <a:ext cx="0" cy="4462056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63AD7B0-2BBE-415B-A53C-9979D7784CB8}"/>
              </a:ext>
            </a:extLst>
          </p:cNvPr>
          <p:cNvCxnSpPr>
            <a:cxnSpLocks/>
          </p:cNvCxnSpPr>
          <p:nvPr/>
        </p:nvCxnSpPr>
        <p:spPr>
          <a:xfrm>
            <a:off x="5937694" y="2030819"/>
            <a:ext cx="0" cy="4462056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F9247A14-7D8F-47B4-8DAA-DAC7C37F1CD4}"/>
              </a:ext>
            </a:extLst>
          </p:cNvPr>
          <p:cNvCxnSpPr>
            <a:cxnSpLocks/>
          </p:cNvCxnSpPr>
          <p:nvPr/>
        </p:nvCxnSpPr>
        <p:spPr>
          <a:xfrm>
            <a:off x="8558029" y="2030819"/>
            <a:ext cx="0" cy="4462056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6E3FC898-A92D-4516-B7F8-45FEDC4B35B6}"/>
              </a:ext>
            </a:extLst>
          </p:cNvPr>
          <p:cNvCxnSpPr>
            <a:cxnSpLocks/>
          </p:cNvCxnSpPr>
          <p:nvPr/>
        </p:nvCxnSpPr>
        <p:spPr>
          <a:xfrm>
            <a:off x="11178363" y="2030819"/>
            <a:ext cx="0" cy="4462055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10B55829-4E1F-4C42-95C3-9AAFC7AF2D1B}"/>
              </a:ext>
            </a:extLst>
          </p:cNvPr>
          <p:cNvSpPr txBox="1"/>
          <p:nvPr/>
        </p:nvSpPr>
        <p:spPr>
          <a:xfrm>
            <a:off x="2630538" y="1527491"/>
            <a:ext cx="142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Bygglov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EFB9318-A296-48B6-9EB5-A6B7C372422A}"/>
              </a:ext>
            </a:extLst>
          </p:cNvPr>
          <p:cNvSpPr txBox="1"/>
          <p:nvPr/>
        </p:nvSpPr>
        <p:spPr>
          <a:xfrm>
            <a:off x="5245922" y="1530296"/>
            <a:ext cx="142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Startbesked</a:t>
            </a:r>
          </a:p>
          <a:p>
            <a:pPr algn="ctr"/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6F6CBA2-F23A-4A3F-AB4A-72049E8326E0}"/>
              </a:ext>
            </a:extLst>
          </p:cNvPr>
          <p:cNvSpPr txBox="1"/>
          <p:nvPr/>
        </p:nvSpPr>
        <p:spPr>
          <a:xfrm>
            <a:off x="7590873" y="1534461"/>
            <a:ext cx="20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Arbetsplatsbesök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7EBC80E6-4C88-44FA-A959-BA349F0F7A14}"/>
              </a:ext>
            </a:extLst>
          </p:cNvPr>
          <p:cNvSpPr txBox="1"/>
          <p:nvPr/>
        </p:nvSpPr>
        <p:spPr>
          <a:xfrm>
            <a:off x="10473667" y="1531065"/>
            <a:ext cx="140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Slutbesked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817191B-20E8-4DBE-8F3C-8FED06F0AE36}"/>
              </a:ext>
            </a:extLst>
          </p:cNvPr>
          <p:cNvSpPr txBox="1"/>
          <p:nvPr/>
        </p:nvSpPr>
        <p:spPr>
          <a:xfrm>
            <a:off x="3668233" y="2176627"/>
            <a:ext cx="190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Kontrollplan</a:t>
            </a:r>
          </a:p>
          <a:p>
            <a:r>
              <a:rPr lang="sv-SE" dirty="0"/>
              <a:t>Tekniskt samråd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584E812E-54B6-45B5-BD84-8A6D2DAC725D}"/>
              </a:ext>
            </a:extLst>
          </p:cNvPr>
          <p:cNvSpPr txBox="1"/>
          <p:nvPr/>
        </p:nvSpPr>
        <p:spPr>
          <a:xfrm>
            <a:off x="8654022" y="2176626"/>
            <a:ext cx="242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Kontrollplan genomförd</a:t>
            </a:r>
          </a:p>
          <a:p>
            <a:r>
              <a:rPr lang="sv-SE" dirty="0"/>
              <a:t>Slutsamråd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E5F90170-6641-42ED-A888-E6FE1E5C4AA5}"/>
              </a:ext>
            </a:extLst>
          </p:cNvPr>
          <p:cNvSpPr txBox="1"/>
          <p:nvPr/>
        </p:nvSpPr>
        <p:spPr>
          <a:xfrm>
            <a:off x="3340901" y="3516830"/>
            <a:ext cx="2596791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600" dirty="0"/>
              <a:t>Kontrollplan - ta hjälp av konsulten att definiera kritiska moment!</a:t>
            </a:r>
            <a:endParaRPr lang="sv-SE" sz="1600" dirty="0">
              <a:cs typeface="Calibri"/>
            </a:endParaRPr>
          </a:p>
          <a:p>
            <a:endParaRPr lang="sv-SE" sz="1600" dirty="0">
              <a:cs typeface="Calibri"/>
            </a:endParaRPr>
          </a:p>
          <a:p>
            <a:r>
              <a:rPr lang="sv-SE" sz="1600" dirty="0">
                <a:cs typeface="Calibri"/>
              </a:rPr>
              <a:t>Riskbedömning ska ligga till grund för kontrollplanens kritiska moment.</a:t>
            </a:r>
          </a:p>
          <a:p>
            <a:endParaRPr lang="sv-SE" sz="1600" dirty="0">
              <a:cs typeface="Calibri"/>
            </a:endParaRPr>
          </a:p>
          <a:p>
            <a:r>
              <a:rPr lang="sv-SE" sz="1600" dirty="0"/>
              <a:t>Ett verktyg för att säkerställa att ej färdigprojekterade detaljer kommer på plats. 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D875569-EFB9-44C0-A5C1-6C06503511D8}"/>
              </a:ext>
            </a:extLst>
          </p:cNvPr>
          <p:cNvSpPr/>
          <p:nvPr/>
        </p:nvSpPr>
        <p:spPr>
          <a:xfrm>
            <a:off x="3340901" y="4034790"/>
            <a:ext cx="1642577" cy="285076"/>
          </a:xfrm>
          <a:prstGeom prst="rect">
            <a:avLst/>
          </a:prstGeom>
          <a:noFill/>
          <a:ln>
            <a:solidFill>
              <a:srgbClr val="EE7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5">
            <a:extLst>
              <a:ext uri="{FF2B5EF4-FFF2-40B4-BE49-F238E27FC236}">
                <a16:creationId xmlns:a16="http://schemas.microsoft.com/office/drawing/2014/main" id="{A246AF69-4723-4B44-837F-0907F0689EF6}"/>
              </a:ext>
            </a:extLst>
          </p:cNvPr>
          <p:cNvSpPr/>
          <p:nvPr/>
        </p:nvSpPr>
        <p:spPr>
          <a:xfrm>
            <a:off x="3384033" y="4509242"/>
            <a:ext cx="1340367" cy="328584"/>
          </a:xfrm>
          <a:prstGeom prst="rect">
            <a:avLst/>
          </a:prstGeom>
          <a:noFill/>
          <a:ln>
            <a:solidFill>
              <a:srgbClr val="EE7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5285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D0A6AAD-A197-4FF4-BA54-C7176EB8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Brandskydd i lov- &amp; byggprocessen </a:t>
            </a: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C9AAB00F-55F2-4AD4-83DB-C0C9B009B728}"/>
              </a:ext>
            </a:extLst>
          </p:cNvPr>
          <p:cNvSpPr/>
          <p:nvPr/>
        </p:nvSpPr>
        <p:spPr>
          <a:xfrm>
            <a:off x="3317359" y="3067493"/>
            <a:ext cx="8732610" cy="361507"/>
          </a:xfrm>
          <a:prstGeom prst="rightArrow">
            <a:avLst/>
          </a:prstGeom>
          <a:noFill/>
          <a:ln>
            <a:solidFill>
              <a:srgbClr val="EE7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FB9F9FD4-FAC0-4117-BE0B-056867B5543B}"/>
              </a:ext>
            </a:extLst>
          </p:cNvPr>
          <p:cNvSpPr/>
          <p:nvPr/>
        </p:nvSpPr>
        <p:spPr>
          <a:xfrm>
            <a:off x="1520457" y="3067493"/>
            <a:ext cx="1796902" cy="361507"/>
          </a:xfrm>
          <a:prstGeom prst="rightArrow">
            <a:avLst/>
          </a:prstGeom>
          <a:noFill/>
          <a:ln>
            <a:solidFill>
              <a:srgbClr val="EE7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129120B9-F85A-4DE7-B93C-FEB4B8DBD4F0}"/>
              </a:ext>
            </a:extLst>
          </p:cNvPr>
          <p:cNvCxnSpPr>
            <a:cxnSpLocks/>
          </p:cNvCxnSpPr>
          <p:nvPr/>
        </p:nvCxnSpPr>
        <p:spPr>
          <a:xfrm>
            <a:off x="3317359" y="2030819"/>
            <a:ext cx="0" cy="4462056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63AD7B0-2BBE-415B-A53C-9979D7784CB8}"/>
              </a:ext>
            </a:extLst>
          </p:cNvPr>
          <p:cNvCxnSpPr>
            <a:cxnSpLocks/>
          </p:cNvCxnSpPr>
          <p:nvPr/>
        </p:nvCxnSpPr>
        <p:spPr>
          <a:xfrm>
            <a:off x="5937694" y="2030819"/>
            <a:ext cx="0" cy="4462056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F9247A14-7D8F-47B4-8DAA-DAC7C37F1CD4}"/>
              </a:ext>
            </a:extLst>
          </p:cNvPr>
          <p:cNvCxnSpPr>
            <a:cxnSpLocks/>
          </p:cNvCxnSpPr>
          <p:nvPr/>
        </p:nvCxnSpPr>
        <p:spPr>
          <a:xfrm>
            <a:off x="8558029" y="2030819"/>
            <a:ext cx="0" cy="4462056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6E3FC898-A92D-4516-B7F8-45FEDC4B35B6}"/>
              </a:ext>
            </a:extLst>
          </p:cNvPr>
          <p:cNvCxnSpPr>
            <a:cxnSpLocks/>
          </p:cNvCxnSpPr>
          <p:nvPr/>
        </p:nvCxnSpPr>
        <p:spPr>
          <a:xfrm>
            <a:off x="11178363" y="2030819"/>
            <a:ext cx="0" cy="4462055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10B55829-4E1F-4C42-95C3-9AAFC7AF2D1B}"/>
              </a:ext>
            </a:extLst>
          </p:cNvPr>
          <p:cNvSpPr txBox="1"/>
          <p:nvPr/>
        </p:nvSpPr>
        <p:spPr>
          <a:xfrm>
            <a:off x="2630538" y="1527491"/>
            <a:ext cx="142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Bygglov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EFB9318-A296-48B6-9EB5-A6B7C372422A}"/>
              </a:ext>
            </a:extLst>
          </p:cNvPr>
          <p:cNvSpPr txBox="1"/>
          <p:nvPr/>
        </p:nvSpPr>
        <p:spPr>
          <a:xfrm>
            <a:off x="5245922" y="1530296"/>
            <a:ext cx="142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Startbesked</a:t>
            </a:r>
          </a:p>
          <a:p>
            <a:pPr algn="ctr"/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6F6CBA2-F23A-4A3F-AB4A-72049E8326E0}"/>
              </a:ext>
            </a:extLst>
          </p:cNvPr>
          <p:cNvSpPr txBox="1"/>
          <p:nvPr/>
        </p:nvSpPr>
        <p:spPr>
          <a:xfrm>
            <a:off x="7590873" y="1534461"/>
            <a:ext cx="20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Arbetsplatsbesök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7EBC80E6-4C88-44FA-A959-BA349F0F7A14}"/>
              </a:ext>
            </a:extLst>
          </p:cNvPr>
          <p:cNvSpPr txBox="1"/>
          <p:nvPr/>
        </p:nvSpPr>
        <p:spPr>
          <a:xfrm>
            <a:off x="10473667" y="1531065"/>
            <a:ext cx="140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Slutbesked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817191B-20E8-4DBE-8F3C-8FED06F0AE36}"/>
              </a:ext>
            </a:extLst>
          </p:cNvPr>
          <p:cNvSpPr txBox="1"/>
          <p:nvPr/>
        </p:nvSpPr>
        <p:spPr>
          <a:xfrm>
            <a:off x="3668233" y="2176627"/>
            <a:ext cx="190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Kontrollplan</a:t>
            </a:r>
          </a:p>
          <a:p>
            <a:r>
              <a:rPr lang="sv-SE" dirty="0"/>
              <a:t>Tekniskt samråd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584E812E-54B6-45B5-BD84-8A6D2DAC725D}"/>
              </a:ext>
            </a:extLst>
          </p:cNvPr>
          <p:cNvSpPr txBox="1"/>
          <p:nvPr/>
        </p:nvSpPr>
        <p:spPr>
          <a:xfrm>
            <a:off x="8654022" y="2176626"/>
            <a:ext cx="242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Ifylld kontrollplan</a:t>
            </a:r>
          </a:p>
          <a:p>
            <a:r>
              <a:rPr lang="sv-SE" dirty="0"/>
              <a:t>Slutsamråd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40899B8F-4A9B-4FD8-A46A-8EECD436DEB4}"/>
              </a:ext>
            </a:extLst>
          </p:cNvPr>
          <p:cNvSpPr txBox="1"/>
          <p:nvPr/>
        </p:nvSpPr>
        <p:spPr>
          <a:xfrm>
            <a:off x="5958534" y="3516830"/>
            <a:ext cx="2547543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400" dirty="0"/>
              <a:t>Detaljprojektering – nu ska allt göras klart.</a:t>
            </a:r>
            <a:endParaRPr lang="sv-SE" sz="1400" dirty="0">
              <a:cs typeface="Calibri"/>
            </a:endParaRPr>
          </a:p>
          <a:p>
            <a:endParaRPr lang="sv-SE" sz="1400" dirty="0">
              <a:cs typeface="Calibri"/>
            </a:endParaRPr>
          </a:p>
          <a:p>
            <a:r>
              <a:rPr lang="sv-SE" sz="1400" dirty="0"/>
              <a:t>Bygget kan starta trots att allt inte är </a:t>
            </a:r>
            <a:r>
              <a:rPr lang="sv-SE" sz="1400" dirty="0" err="1"/>
              <a:t>färdigprojekterat</a:t>
            </a:r>
            <a:r>
              <a:rPr lang="sv-SE" sz="1400" dirty="0"/>
              <a:t>. </a:t>
            </a:r>
          </a:p>
          <a:p>
            <a:endParaRPr lang="sv-SE" sz="1400" dirty="0">
              <a:cs typeface="Calibri"/>
            </a:endParaRPr>
          </a:p>
          <a:p>
            <a:r>
              <a:rPr lang="sv-SE" sz="1400" dirty="0"/>
              <a:t>Ändringar hanteras </a:t>
            </a:r>
            <a:endParaRPr lang="sv-SE" sz="1400" dirty="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sv-SE" sz="1400" dirty="0"/>
              <a:t>Inom ramen för systemhandlingen (startbeskedet)</a:t>
            </a:r>
            <a:endParaRPr lang="sv-SE" sz="1400" dirty="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sv-SE" sz="1400" dirty="0"/>
              <a:t>Större ändringar, nytt startbesked</a:t>
            </a:r>
            <a:endParaRPr lang="sv-SE" sz="1400" dirty="0">
              <a:cs typeface="Calibri"/>
            </a:endParaRPr>
          </a:p>
          <a:p>
            <a:pPr marL="285750" indent="-285750">
              <a:buFontTx/>
              <a:buChar char="-"/>
            </a:pPr>
            <a:endParaRPr lang="sv-SE" sz="1400" dirty="0">
              <a:cs typeface="Calibri"/>
            </a:endParaRPr>
          </a:p>
          <a:p>
            <a:r>
              <a:rPr lang="sv-SE" sz="1400" dirty="0"/>
              <a:t>Kontroller genomförs löpande </a:t>
            </a:r>
            <a:endParaRPr lang="sv-SE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57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D0A6AAD-A197-4FF4-BA54-C7176EB8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Brandskydd i lov- &amp; byggprocessen </a:t>
            </a: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C9AAB00F-55F2-4AD4-83DB-C0C9B009B728}"/>
              </a:ext>
            </a:extLst>
          </p:cNvPr>
          <p:cNvSpPr/>
          <p:nvPr/>
        </p:nvSpPr>
        <p:spPr>
          <a:xfrm>
            <a:off x="3317359" y="3067493"/>
            <a:ext cx="8732610" cy="361507"/>
          </a:xfrm>
          <a:prstGeom prst="rightArrow">
            <a:avLst/>
          </a:prstGeom>
          <a:noFill/>
          <a:ln>
            <a:solidFill>
              <a:srgbClr val="EE7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FB9F9FD4-FAC0-4117-BE0B-056867B5543B}"/>
              </a:ext>
            </a:extLst>
          </p:cNvPr>
          <p:cNvSpPr/>
          <p:nvPr/>
        </p:nvSpPr>
        <p:spPr>
          <a:xfrm>
            <a:off x="1520457" y="3067493"/>
            <a:ext cx="1796902" cy="361507"/>
          </a:xfrm>
          <a:prstGeom prst="rightArrow">
            <a:avLst/>
          </a:prstGeom>
          <a:noFill/>
          <a:ln>
            <a:solidFill>
              <a:srgbClr val="EE7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129120B9-F85A-4DE7-B93C-FEB4B8DBD4F0}"/>
              </a:ext>
            </a:extLst>
          </p:cNvPr>
          <p:cNvCxnSpPr>
            <a:cxnSpLocks/>
          </p:cNvCxnSpPr>
          <p:nvPr/>
        </p:nvCxnSpPr>
        <p:spPr>
          <a:xfrm>
            <a:off x="3317359" y="2030819"/>
            <a:ext cx="0" cy="4462056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63AD7B0-2BBE-415B-A53C-9979D7784CB8}"/>
              </a:ext>
            </a:extLst>
          </p:cNvPr>
          <p:cNvCxnSpPr>
            <a:cxnSpLocks/>
          </p:cNvCxnSpPr>
          <p:nvPr/>
        </p:nvCxnSpPr>
        <p:spPr>
          <a:xfrm>
            <a:off x="5937694" y="2030819"/>
            <a:ext cx="0" cy="4462056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F9247A14-7D8F-47B4-8DAA-DAC7C37F1CD4}"/>
              </a:ext>
            </a:extLst>
          </p:cNvPr>
          <p:cNvCxnSpPr>
            <a:cxnSpLocks/>
          </p:cNvCxnSpPr>
          <p:nvPr/>
        </p:nvCxnSpPr>
        <p:spPr>
          <a:xfrm>
            <a:off x="8558029" y="2030819"/>
            <a:ext cx="0" cy="4462056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6E3FC898-A92D-4516-B7F8-45FEDC4B35B6}"/>
              </a:ext>
            </a:extLst>
          </p:cNvPr>
          <p:cNvCxnSpPr>
            <a:cxnSpLocks/>
          </p:cNvCxnSpPr>
          <p:nvPr/>
        </p:nvCxnSpPr>
        <p:spPr>
          <a:xfrm>
            <a:off x="11178363" y="2030819"/>
            <a:ext cx="0" cy="4462055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10B55829-4E1F-4C42-95C3-9AAFC7AF2D1B}"/>
              </a:ext>
            </a:extLst>
          </p:cNvPr>
          <p:cNvSpPr txBox="1"/>
          <p:nvPr/>
        </p:nvSpPr>
        <p:spPr>
          <a:xfrm>
            <a:off x="2630538" y="1527491"/>
            <a:ext cx="142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Bygglov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EFB9318-A296-48B6-9EB5-A6B7C372422A}"/>
              </a:ext>
            </a:extLst>
          </p:cNvPr>
          <p:cNvSpPr txBox="1"/>
          <p:nvPr/>
        </p:nvSpPr>
        <p:spPr>
          <a:xfrm>
            <a:off x="5245922" y="1530296"/>
            <a:ext cx="142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Startbesked</a:t>
            </a:r>
          </a:p>
          <a:p>
            <a:pPr algn="ctr"/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6F6CBA2-F23A-4A3F-AB4A-72049E8326E0}"/>
              </a:ext>
            </a:extLst>
          </p:cNvPr>
          <p:cNvSpPr txBox="1"/>
          <p:nvPr/>
        </p:nvSpPr>
        <p:spPr>
          <a:xfrm>
            <a:off x="7590873" y="1534461"/>
            <a:ext cx="20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Arbetsplatsbesök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7EBC80E6-4C88-44FA-A959-BA349F0F7A14}"/>
              </a:ext>
            </a:extLst>
          </p:cNvPr>
          <p:cNvSpPr txBox="1"/>
          <p:nvPr/>
        </p:nvSpPr>
        <p:spPr>
          <a:xfrm>
            <a:off x="10473667" y="1531065"/>
            <a:ext cx="140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Slutbesked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817191B-20E8-4DBE-8F3C-8FED06F0AE36}"/>
              </a:ext>
            </a:extLst>
          </p:cNvPr>
          <p:cNvSpPr txBox="1"/>
          <p:nvPr/>
        </p:nvSpPr>
        <p:spPr>
          <a:xfrm>
            <a:off x="3668233" y="2176627"/>
            <a:ext cx="190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Kontrollplan</a:t>
            </a:r>
          </a:p>
          <a:p>
            <a:r>
              <a:rPr lang="sv-SE" dirty="0"/>
              <a:t>Tekniskt samråd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584E812E-54B6-45B5-BD84-8A6D2DAC725D}"/>
              </a:ext>
            </a:extLst>
          </p:cNvPr>
          <p:cNvSpPr txBox="1"/>
          <p:nvPr/>
        </p:nvSpPr>
        <p:spPr>
          <a:xfrm>
            <a:off x="8654022" y="2176626"/>
            <a:ext cx="242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Ifylld kontrollplan</a:t>
            </a:r>
          </a:p>
          <a:p>
            <a:r>
              <a:rPr lang="sv-SE" dirty="0"/>
              <a:t>Slutsamråd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40899B8F-4A9B-4FD8-A46A-8EECD436DEB4}"/>
              </a:ext>
            </a:extLst>
          </p:cNvPr>
          <p:cNvSpPr txBox="1"/>
          <p:nvPr/>
        </p:nvSpPr>
        <p:spPr>
          <a:xfrm>
            <a:off x="8645653" y="3495365"/>
            <a:ext cx="2487541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b="1" dirty="0">
                <a:cs typeface="Calibri"/>
              </a:rPr>
              <a:t>Inför slutsamråd</a:t>
            </a:r>
          </a:p>
          <a:p>
            <a:r>
              <a:rPr lang="sv-SE" sz="1400" dirty="0">
                <a:cs typeface="Calibri"/>
              </a:rPr>
              <a:t>Brandskyddet ska vara klart (RH)</a:t>
            </a:r>
          </a:p>
          <a:p>
            <a:endParaRPr lang="sv-SE" sz="1400" dirty="0">
              <a:cs typeface="Calibri"/>
            </a:endParaRPr>
          </a:p>
          <a:p>
            <a:r>
              <a:rPr lang="sv-SE" sz="1400" dirty="0">
                <a:cs typeface="Calibri"/>
              </a:rPr>
              <a:t>Utförandekontroll</a:t>
            </a:r>
          </a:p>
          <a:p>
            <a:r>
              <a:rPr lang="sv-SE" sz="1400" dirty="0">
                <a:cs typeface="Calibri"/>
              </a:rPr>
              <a:t>Sakkunnigutlåtande (behöver ej vara SAK3) </a:t>
            </a:r>
          </a:p>
          <a:p>
            <a:endParaRPr lang="sv-SE" sz="1400" dirty="0">
              <a:cs typeface="Calibri"/>
            </a:endParaRPr>
          </a:p>
          <a:p>
            <a:r>
              <a:rPr lang="sv-SE" sz="1400" dirty="0">
                <a:cs typeface="Calibri"/>
              </a:rPr>
              <a:t>Interimistiskt sakkunnigutlåtande</a:t>
            </a:r>
          </a:p>
          <a:p>
            <a:endParaRPr lang="en-US" sz="1400" dirty="0">
              <a:ea typeface="+mn-lt"/>
              <a:cs typeface="+mn-lt"/>
            </a:endParaRPr>
          </a:p>
          <a:p>
            <a:r>
              <a:rPr lang="sv-SE" sz="1400" dirty="0">
                <a:ea typeface="+mn-lt"/>
                <a:cs typeface="+mn-lt"/>
              </a:rPr>
              <a:t>BN ska kontrollera att BH har uppfyllt krav i bygglov och i kontrollplan</a:t>
            </a:r>
            <a:endParaRPr lang="en-US" sz="1400" dirty="0">
              <a:ea typeface="+mn-lt"/>
              <a:cs typeface="+mn-lt"/>
            </a:endParaRPr>
          </a:p>
          <a:p>
            <a:endParaRPr lang="sv-SE" sz="1200" dirty="0">
              <a:ea typeface="+mn-lt"/>
              <a:cs typeface="+mn-lt"/>
            </a:endParaRPr>
          </a:p>
          <a:p>
            <a:endParaRPr lang="sv-SE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9701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D0A6AAD-A197-4FF4-BA54-C7176EB8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Brandskydd i lov- &amp; byggprocessen </a:t>
            </a: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C9AAB00F-55F2-4AD4-83DB-C0C9B009B728}"/>
              </a:ext>
            </a:extLst>
          </p:cNvPr>
          <p:cNvSpPr/>
          <p:nvPr/>
        </p:nvSpPr>
        <p:spPr>
          <a:xfrm>
            <a:off x="3317359" y="3067493"/>
            <a:ext cx="8732610" cy="361507"/>
          </a:xfrm>
          <a:prstGeom prst="rightArrow">
            <a:avLst/>
          </a:prstGeom>
          <a:noFill/>
          <a:ln>
            <a:solidFill>
              <a:srgbClr val="EE7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FB9F9FD4-FAC0-4117-BE0B-056867B5543B}"/>
              </a:ext>
            </a:extLst>
          </p:cNvPr>
          <p:cNvSpPr/>
          <p:nvPr/>
        </p:nvSpPr>
        <p:spPr>
          <a:xfrm>
            <a:off x="1520457" y="3067493"/>
            <a:ext cx="1796902" cy="361507"/>
          </a:xfrm>
          <a:prstGeom prst="rightArrow">
            <a:avLst/>
          </a:prstGeom>
          <a:noFill/>
          <a:ln>
            <a:solidFill>
              <a:srgbClr val="EE7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129120B9-F85A-4DE7-B93C-FEB4B8DBD4F0}"/>
              </a:ext>
            </a:extLst>
          </p:cNvPr>
          <p:cNvCxnSpPr>
            <a:cxnSpLocks/>
          </p:cNvCxnSpPr>
          <p:nvPr/>
        </p:nvCxnSpPr>
        <p:spPr>
          <a:xfrm>
            <a:off x="3317359" y="2105247"/>
            <a:ext cx="0" cy="4387628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63AD7B0-2BBE-415B-A53C-9979D7784CB8}"/>
              </a:ext>
            </a:extLst>
          </p:cNvPr>
          <p:cNvCxnSpPr>
            <a:cxnSpLocks/>
          </p:cNvCxnSpPr>
          <p:nvPr/>
        </p:nvCxnSpPr>
        <p:spPr>
          <a:xfrm>
            <a:off x="5937694" y="2105247"/>
            <a:ext cx="0" cy="4387628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F9247A14-7D8F-47B4-8DAA-DAC7C37F1CD4}"/>
              </a:ext>
            </a:extLst>
          </p:cNvPr>
          <p:cNvCxnSpPr>
            <a:cxnSpLocks/>
          </p:cNvCxnSpPr>
          <p:nvPr/>
        </p:nvCxnSpPr>
        <p:spPr>
          <a:xfrm flipH="1">
            <a:off x="8558029" y="2105247"/>
            <a:ext cx="62550" cy="4387628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6E3FC898-A92D-4516-B7F8-45FEDC4B35B6}"/>
              </a:ext>
            </a:extLst>
          </p:cNvPr>
          <p:cNvCxnSpPr>
            <a:cxnSpLocks/>
          </p:cNvCxnSpPr>
          <p:nvPr/>
        </p:nvCxnSpPr>
        <p:spPr>
          <a:xfrm>
            <a:off x="11178363" y="2105247"/>
            <a:ext cx="0" cy="4387627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10B55829-4E1F-4C42-95C3-9AAFC7AF2D1B}"/>
              </a:ext>
            </a:extLst>
          </p:cNvPr>
          <p:cNvSpPr txBox="1"/>
          <p:nvPr/>
        </p:nvSpPr>
        <p:spPr>
          <a:xfrm>
            <a:off x="2782005" y="1672381"/>
            <a:ext cx="107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Bygglov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EFB9318-A296-48B6-9EB5-A6B7C372422A}"/>
              </a:ext>
            </a:extLst>
          </p:cNvPr>
          <p:cNvSpPr txBox="1"/>
          <p:nvPr/>
        </p:nvSpPr>
        <p:spPr>
          <a:xfrm>
            <a:off x="5111333" y="1690688"/>
            <a:ext cx="165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Startbesked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6F6CBA2-F23A-4A3F-AB4A-72049E8326E0}"/>
              </a:ext>
            </a:extLst>
          </p:cNvPr>
          <p:cNvSpPr txBox="1"/>
          <p:nvPr/>
        </p:nvSpPr>
        <p:spPr>
          <a:xfrm>
            <a:off x="7634834" y="1690688"/>
            <a:ext cx="197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Arbetsplatsbesök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7EBC80E6-4C88-44FA-A959-BA349F0F7A14}"/>
              </a:ext>
            </a:extLst>
          </p:cNvPr>
          <p:cNvSpPr txBox="1"/>
          <p:nvPr/>
        </p:nvSpPr>
        <p:spPr>
          <a:xfrm>
            <a:off x="10442983" y="1713301"/>
            <a:ext cx="147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Slutbesked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3CCB896A-455A-4B5B-B3A4-02D6425128EF}"/>
              </a:ext>
            </a:extLst>
          </p:cNvPr>
          <p:cNvGrpSpPr/>
          <p:nvPr/>
        </p:nvGrpSpPr>
        <p:grpSpPr>
          <a:xfrm>
            <a:off x="1347230" y="3596301"/>
            <a:ext cx="2108790" cy="733535"/>
            <a:chOff x="3987208" y="4072270"/>
            <a:chExt cx="2108790" cy="733535"/>
          </a:xfrm>
        </p:grpSpPr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71A105FE-FB11-4596-BFAA-2DF0AFF20E47}"/>
                </a:ext>
              </a:extLst>
            </p:cNvPr>
            <p:cNvSpPr txBox="1"/>
            <p:nvPr/>
          </p:nvSpPr>
          <p:spPr>
            <a:xfrm>
              <a:off x="3987208" y="4254371"/>
              <a:ext cx="1818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Programhandling</a:t>
              </a:r>
            </a:p>
          </p:txBody>
        </p:sp>
        <p:sp>
          <p:nvSpPr>
            <p:cNvPr id="20" name="Flödesschema: Flersidigt dokument 19">
              <a:extLst>
                <a:ext uri="{FF2B5EF4-FFF2-40B4-BE49-F238E27FC236}">
                  <a16:creationId xmlns:a16="http://schemas.microsoft.com/office/drawing/2014/main" id="{645E45C4-DD5B-462C-8022-D62D4929E1A3}"/>
                </a:ext>
              </a:extLst>
            </p:cNvPr>
            <p:cNvSpPr/>
            <p:nvPr/>
          </p:nvSpPr>
          <p:spPr>
            <a:xfrm>
              <a:off x="3987208" y="4072270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0C6758D9-517F-47BC-914D-497BAA9D2AB6}"/>
              </a:ext>
            </a:extLst>
          </p:cNvPr>
          <p:cNvGrpSpPr/>
          <p:nvPr/>
        </p:nvGrpSpPr>
        <p:grpSpPr>
          <a:xfrm>
            <a:off x="5446085" y="5516740"/>
            <a:ext cx="2108790" cy="733535"/>
            <a:chOff x="3987208" y="4072270"/>
            <a:chExt cx="2108790" cy="733535"/>
          </a:xfrm>
        </p:grpSpPr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3281EA97-44CF-4FE3-BAED-27A05FCA64B5}"/>
                </a:ext>
              </a:extLst>
            </p:cNvPr>
            <p:cNvSpPr txBox="1"/>
            <p:nvPr/>
          </p:nvSpPr>
          <p:spPr>
            <a:xfrm>
              <a:off x="3987208" y="4254371"/>
              <a:ext cx="1818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Bygghandling</a:t>
              </a:r>
            </a:p>
          </p:txBody>
        </p:sp>
        <p:sp>
          <p:nvSpPr>
            <p:cNvPr id="24" name="Flödesschema: Flersidigt dokument 23">
              <a:extLst>
                <a:ext uri="{FF2B5EF4-FFF2-40B4-BE49-F238E27FC236}">
                  <a16:creationId xmlns:a16="http://schemas.microsoft.com/office/drawing/2014/main" id="{3B2547D4-809A-42E3-B0C7-B30836A88241}"/>
                </a:ext>
              </a:extLst>
            </p:cNvPr>
            <p:cNvSpPr/>
            <p:nvPr/>
          </p:nvSpPr>
          <p:spPr>
            <a:xfrm>
              <a:off x="3987208" y="4072270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049C17FA-EB42-459D-A3EF-6F8730E4D134}"/>
              </a:ext>
            </a:extLst>
          </p:cNvPr>
          <p:cNvGrpSpPr/>
          <p:nvPr/>
        </p:nvGrpSpPr>
        <p:grpSpPr>
          <a:xfrm>
            <a:off x="4571402" y="4654507"/>
            <a:ext cx="2108790" cy="765641"/>
            <a:chOff x="4193321" y="5048797"/>
            <a:chExt cx="2108790" cy="765641"/>
          </a:xfrm>
        </p:grpSpPr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E921EDA0-8686-4463-B079-25B06C9945E0}"/>
                </a:ext>
              </a:extLst>
            </p:cNvPr>
            <p:cNvSpPr txBox="1"/>
            <p:nvPr/>
          </p:nvSpPr>
          <p:spPr>
            <a:xfrm>
              <a:off x="4193321" y="5168107"/>
              <a:ext cx="1818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Förfrågnings-</a:t>
              </a:r>
            </a:p>
            <a:p>
              <a:r>
                <a:rPr lang="sv-SE" dirty="0"/>
                <a:t>underlag</a:t>
              </a:r>
            </a:p>
          </p:txBody>
        </p:sp>
        <p:sp>
          <p:nvSpPr>
            <p:cNvPr id="30" name="Flödesschema: Flersidigt dokument 29">
              <a:extLst>
                <a:ext uri="{FF2B5EF4-FFF2-40B4-BE49-F238E27FC236}">
                  <a16:creationId xmlns:a16="http://schemas.microsoft.com/office/drawing/2014/main" id="{A706FA45-39E5-48A5-8E9D-D80DA9BD7774}"/>
                </a:ext>
              </a:extLst>
            </p:cNvPr>
            <p:cNvSpPr/>
            <p:nvPr/>
          </p:nvSpPr>
          <p:spPr>
            <a:xfrm>
              <a:off x="4193321" y="5048797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984DA196-8215-4BB9-9F48-93E52381AD38}"/>
              </a:ext>
            </a:extLst>
          </p:cNvPr>
          <p:cNvGrpSpPr/>
          <p:nvPr/>
        </p:nvGrpSpPr>
        <p:grpSpPr>
          <a:xfrm>
            <a:off x="3448351" y="3830372"/>
            <a:ext cx="2108790" cy="733535"/>
            <a:chOff x="3987208" y="4072270"/>
            <a:chExt cx="2108790" cy="733535"/>
          </a:xfrm>
        </p:grpSpPr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CC44B13B-86BF-47C3-963C-E56B01FE6A6F}"/>
                </a:ext>
              </a:extLst>
            </p:cNvPr>
            <p:cNvSpPr txBox="1"/>
            <p:nvPr/>
          </p:nvSpPr>
          <p:spPr>
            <a:xfrm>
              <a:off x="3987208" y="4254371"/>
              <a:ext cx="1818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Systemhandling</a:t>
              </a:r>
            </a:p>
          </p:txBody>
        </p:sp>
        <p:sp>
          <p:nvSpPr>
            <p:cNvPr id="37" name="Flödesschema: Flersidigt dokument 36">
              <a:extLst>
                <a:ext uri="{FF2B5EF4-FFF2-40B4-BE49-F238E27FC236}">
                  <a16:creationId xmlns:a16="http://schemas.microsoft.com/office/drawing/2014/main" id="{8B3894F5-E9B1-4E0E-AC40-3DFB403FDCF8}"/>
                </a:ext>
              </a:extLst>
            </p:cNvPr>
            <p:cNvSpPr/>
            <p:nvPr/>
          </p:nvSpPr>
          <p:spPr>
            <a:xfrm>
              <a:off x="3987208" y="4072270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grpSp>
        <p:nvGrpSpPr>
          <p:cNvPr id="38" name="Grupp 37">
            <a:extLst>
              <a:ext uri="{FF2B5EF4-FFF2-40B4-BE49-F238E27FC236}">
                <a16:creationId xmlns:a16="http://schemas.microsoft.com/office/drawing/2014/main" id="{07685494-BBDE-4D89-9155-B9B6CAFBD0A0}"/>
              </a:ext>
            </a:extLst>
          </p:cNvPr>
          <p:cNvGrpSpPr/>
          <p:nvPr/>
        </p:nvGrpSpPr>
        <p:grpSpPr>
          <a:xfrm>
            <a:off x="1347230" y="4433777"/>
            <a:ext cx="2108790" cy="733535"/>
            <a:chOff x="3987208" y="4072270"/>
            <a:chExt cx="2108790" cy="733535"/>
          </a:xfrm>
        </p:grpSpPr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5EC13F8F-C592-40FE-9F1F-0DDFE64A41EB}"/>
                </a:ext>
              </a:extLst>
            </p:cNvPr>
            <p:cNvSpPr txBox="1"/>
            <p:nvPr/>
          </p:nvSpPr>
          <p:spPr>
            <a:xfrm>
              <a:off x="3987208" y="4254371"/>
              <a:ext cx="1818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Bygglovshandling</a:t>
              </a:r>
            </a:p>
          </p:txBody>
        </p:sp>
        <p:sp>
          <p:nvSpPr>
            <p:cNvPr id="40" name="Flödesschema: Flersidigt dokument 39">
              <a:extLst>
                <a:ext uri="{FF2B5EF4-FFF2-40B4-BE49-F238E27FC236}">
                  <a16:creationId xmlns:a16="http://schemas.microsoft.com/office/drawing/2014/main" id="{FA65F05B-C3C2-43AD-863F-DFD1AC0EECE5}"/>
                </a:ext>
              </a:extLst>
            </p:cNvPr>
            <p:cNvSpPr/>
            <p:nvPr/>
          </p:nvSpPr>
          <p:spPr>
            <a:xfrm>
              <a:off x="3987208" y="4072270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50EF39A5-22C7-4B42-AA96-2BCC5533F616}"/>
              </a:ext>
            </a:extLst>
          </p:cNvPr>
          <p:cNvGrpSpPr/>
          <p:nvPr/>
        </p:nvGrpSpPr>
        <p:grpSpPr>
          <a:xfrm>
            <a:off x="9941179" y="4426905"/>
            <a:ext cx="2108790" cy="733535"/>
            <a:chOff x="3987208" y="4072270"/>
            <a:chExt cx="2108790" cy="733535"/>
          </a:xfrm>
        </p:grpSpPr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28CD0FFF-F207-44C4-B820-03AFD2286F4E}"/>
                </a:ext>
              </a:extLst>
            </p:cNvPr>
            <p:cNvSpPr txBox="1"/>
            <p:nvPr/>
          </p:nvSpPr>
          <p:spPr>
            <a:xfrm>
              <a:off x="3987208" y="4254371"/>
              <a:ext cx="185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Relationshandling</a:t>
              </a:r>
            </a:p>
          </p:txBody>
        </p:sp>
        <p:sp>
          <p:nvSpPr>
            <p:cNvPr id="43" name="Flödesschema: Flersidigt dokument 42">
              <a:extLst>
                <a:ext uri="{FF2B5EF4-FFF2-40B4-BE49-F238E27FC236}">
                  <a16:creationId xmlns:a16="http://schemas.microsoft.com/office/drawing/2014/main" id="{58E4F8DD-B809-484C-9566-3AB0457CEBA3}"/>
                </a:ext>
              </a:extLst>
            </p:cNvPr>
            <p:cNvSpPr/>
            <p:nvPr/>
          </p:nvSpPr>
          <p:spPr>
            <a:xfrm>
              <a:off x="3987208" y="4072270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2E7584A6-D676-4E79-AC48-2A96B5EF85B7}"/>
              </a:ext>
            </a:extLst>
          </p:cNvPr>
          <p:cNvGrpSpPr/>
          <p:nvPr/>
        </p:nvGrpSpPr>
        <p:grpSpPr>
          <a:xfrm>
            <a:off x="7641122" y="5496905"/>
            <a:ext cx="2108790" cy="766053"/>
            <a:chOff x="3987208" y="4072270"/>
            <a:chExt cx="2108790" cy="766053"/>
          </a:xfrm>
        </p:grpSpPr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56A22868-5865-4FBE-9022-4985D3F491BE}"/>
                </a:ext>
              </a:extLst>
            </p:cNvPr>
            <p:cNvSpPr txBox="1"/>
            <p:nvPr/>
          </p:nvSpPr>
          <p:spPr>
            <a:xfrm>
              <a:off x="3987208" y="4191992"/>
              <a:ext cx="1818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Bygghandling</a:t>
              </a:r>
            </a:p>
            <a:p>
              <a:r>
                <a:rPr lang="sv-SE" dirty="0"/>
                <a:t>reviderad</a:t>
              </a:r>
            </a:p>
          </p:txBody>
        </p:sp>
        <p:sp>
          <p:nvSpPr>
            <p:cNvPr id="34" name="Flödesschema: Flersidigt dokument 33">
              <a:extLst>
                <a:ext uri="{FF2B5EF4-FFF2-40B4-BE49-F238E27FC236}">
                  <a16:creationId xmlns:a16="http://schemas.microsoft.com/office/drawing/2014/main" id="{F66E8D82-ED91-4331-B7E7-D3E3FDFCFD5D}"/>
                </a:ext>
              </a:extLst>
            </p:cNvPr>
            <p:cNvSpPr/>
            <p:nvPr/>
          </p:nvSpPr>
          <p:spPr>
            <a:xfrm>
              <a:off x="3987208" y="4072270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4" name="Grupp 43">
            <a:extLst>
              <a:ext uri="{FF2B5EF4-FFF2-40B4-BE49-F238E27FC236}">
                <a16:creationId xmlns:a16="http://schemas.microsoft.com/office/drawing/2014/main" id="{37828A5D-2EE2-474F-AFD4-946BCDAC82C9}"/>
              </a:ext>
            </a:extLst>
          </p:cNvPr>
          <p:cNvGrpSpPr/>
          <p:nvPr/>
        </p:nvGrpSpPr>
        <p:grpSpPr>
          <a:xfrm>
            <a:off x="8574000" y="3705696"/>
            <a:ext cx="2155369" cy="733535"/>
            <a:chOff x="3940629" y="4072270"/>
            <a:chExt cx="2155369" cy="733535"/>
          </a:xfrm>
        </p:grpSpPr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7B644ADA-8576-4A02-8C73-05AFB4EDD46A}"/>
                </a:ext>
              </a:extLst>
            </p:cNvPr>
            <p:cNvSpPr txBox="1"/>
            <p:nvPr/>
          </p:nvSpPr>
          <p:spPr>
            <a:xfrm>
              <a:off x="3940629" y="4239325"/>
              <a:ext cx="1941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Intyg av utförande</a:t>
              </a:r>
            </a:p>
          </p:txBody>
        </p:sp>
        <p:sp>
          <p:nvSpPr>
            <p:cNvPr id="46" name="Flödesschema: Flersidigt dokument 45">
              <a:extLst>
                <a:ext uri="{FF2B5EF4-FFF2-40B4-BE49-F238E27FC236}">
                  <a16:creationId xmlns:a16="http://schemas.microsoft.com/office/drawing/2014/main" id="{B9F6D7B0-91D4-498A-9512-D12A427A8AC3}"/>
                </a:ext>
              </a:extLst>
            </p:cNvPr>
            <p:cNvSpPr/>
            <p:nvPr/>
          </p:nvSpPr>
          <p:spPr>
            <a:xfrm>
              <a:off x="3987208" y="4072270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2" name="Graphic 5" descr="Arrow circle with solid fill">
            <a:extLst>
              <a:ext uri="{FF2B5EF4-FFF2-40B4-BE49-F238E27FC236}">
                <a16:creationId xmlns:a16="http://schemas.microsoft.com/office/drawing/2014/main" id="{8013B110-C012-40D9-8CDD-D8132D0E0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8621" y="2130188"/>
            <a:ext cx="914400" cy="914400"/>
          </a:xfrm>
          <a:prstGeom prst="rect">
            <a:avLst/>
          </a:prstGeom>
        </p:spPr>
      </p:pic>
      <p:pic>
        <p:nvPicPr>
          <p:cNvPr id="47" name="Graphic 5" descr="Arrow circle with solid fill">
            <a:extLst>
              <a:ext uri="{FF2B5EF4-FFF2-40B4-BE49-F238E27FC236}">
                <a16:creationId xmlns:a16="http://schemas.microsoft.com/office/drawing/2014/main" id="{D5E97942-870D-4550-BD32-6769D89C9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7113" y="21301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09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8D540A-5762-4B0A-A17F-0C468604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Förändringar</a:t>
            </a:r>
            <a:r>
              <a:rPr lang="en-US" dirty="0">
                <a:cs typeface="Calibri Light"/>
              </a:rPr>
              <a:t> under </a:t>
            </a:r>
            <a:r>
              <a:rPr lang="en-US" dirty="0" err="1">
                <a:cs typeface="Calibri Light"/>
              </a:rPr>
              <a:t>byggtid</a:t>
            </a:r>
            <a:r>
              <a:rPr lang="en-US" dirty="0">
                <a:cs typeface="Calibri Light"/>
              </a:rPr>
              <a:t>  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- </a:t>
            </a:r>
            <a:r>
              <a:rPr lang="en-US" dirty="0" err="1">
                <a:cs typeface="Calibri Light"/>
              </a:rPr>
              <a:t>mellan</a:t>
            </a:r>
            <a:r>
              <a:rPr lang="en-US" dirty="0">
                <a:cs typeface="Calibri Light"/>
              </a:rPr>
              <a:t> start- </a:t>
            </a:r>
            <a:r>
              <a:rPr lang="en-US" dirty="0" err="1">
                <a:cs typeface="Calibri Light"/>
              </a:rPr>
              <a:t>och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slutbesked</a:t>
            </a:r>
            <a:endParaRPr lang="en-US" dirty="0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ABE37-B5F4-4C7E-B85D-11E257489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Systemval</a:t>
            </a:r>
            <a:endParaRPr lang="en-US" dirty="0" err="1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DE83B0-5731-475C-BA39-AA7B4B39C8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Ventilationsbrandskydd</a:t>
            </a:r>
            <a:endParaRPr lang="en-US" dirty="0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cs typeface="Calibri"/>
              </a:rPr>
              <a:t>Fläkt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drift, </a:t>
            </a:r>
            <a:r>
              <a:rPr lang="en-US" dirty="0" err="1">
                <a:cs typeface="Calibri"/>
              </a:rPr>
              <a:t>spjäll</a:t>
            </a:r>
            <a:r>
              <a:rPr lang="en-US" dirty="0">
                <a:cs typeface="Calibri"/>
              </a:rPr>
              <a:t>, etc. 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dirty="0" err="1">
                <a:cs typeface="Calibri"/>
              </a:rPr>
              <a:t>Dörrmiljöer</a:t>
            </a:r>
            <a:endParaRPr lang="en-US" dirty="0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cs typeface="Calibri"/>
              </a:rPr>
              <a:t>Många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kravställare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kontinuerligt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nya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önskemål</a:t>
            </a:r>
            <a:endParaRPr lang="en-US"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dirty="0" err="1">
                <a:cs typeface="Calibri"/>
              </a:rPr>
              <a:t>Schakt</a:t>
            </a:r>
            <a:endParaRPr lang="en-US" dirty="0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cs typeface="Calibri"/>
              </a:rPr>
              <a:t>Öppet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eller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igengjutet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bjälklag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dirty="0" err="1">
                <a:cs typeface="Calibri"/>
              </a:rPr>
              <a:t>Nödströmsystem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cs typeface="Calibri"/>
              </a:rPr>
              <a:t>Lokalt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eller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centralt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5B614A-6451-44A4-BE84-996B8C204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Det </a:t>
            </a:r>
            <a:r>
              <a:rPr lang="en-US" dirty="0" err="1">
                <a:cs typeface="Calibri"/>
              </a:rPr>
              <a:t>oförutsedda</a:t>
            </a:r>
            <a:endParaRPr lang="en-US" dirty="0" err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CBB422-95DE-403B-BE5F-70F006333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93311" y="2505075"/>
            <a:ext cx="5452129" cy="36845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cs typeface="Calibri"/>
              </a:rPr>
              <a:t>Uteblivna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leveranser</a:t>
            </a:r>
            <a:r>
              <a:rPr lang="en-US" dirty="0">
                <a:cs typeface="Calibri"/>
              </a:rPr>
              <a:t>...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…</a:t>
            </a:r>
            <a:r>
              <a:rPr lang="en-US" dirty="0" err="1">
                <a:cs typeface="Calibri"/>
              </a:rPr>
              <a:t>bredare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dörrar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…</a:t>
            </a:r>
            <a:r>
              <a:rPr lang="en-US" dirty="0" err="1">
                <a:cs typeface="Calibri"/>
              </a:rPr>
              <a:t>brandcellsgräns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glasparti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...</a:t>
            </a:r>
            <a:r>
              <a:rPr lang="en-US" dirty="0" err="1">
                <a:cs typeface="Calibri"/>
              </a:rPr>
              <a:t>brandcellsgräns</a:t>
            </a:r>
            <a:r>
              <a:rPr lang="en-US" dirty="0">
                <a:cs typeface="Calibri"/>
              </a:rPr>
              <a:t> med </a:t>
            </a:r>
            <a:r>
              <a:rPr lang="en-US" dirty="0" err="1">
                <a:cs typeface="Calibri"/>
              </a:rPr>
              <a:t>glasparti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…</a:t>
            </a:r>
            <a:r>
              <a:rPr lang="en-US" dirty="0" err="1">
                <a:cs typeface="Calibri"/>
              </a:rPr>
              <a:t>bättre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klass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glas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dörrar</a:t>
            </a:r>
            <a:r>
              <a:rPr lang="en-US" dirty="0">
                <a:cs typeface="Calibri"/>
              </a:rPr>
              <a:t>, </a:t>
            </a:r>
            <a:r>
              <a:rPr lang="en-US" dirty="0" err="1">
                <a:cs typeface="Calibri"/>
              </a:rPr>
              <a:t>kablar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...</a:t>
            </a:r>
            <a:r>
              <a:rPr lang="en-US" dirty="0" err="1">
                <a:cs typeface="Calibri"/>
              </a:rPr>
              <a:t>justering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planlösning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...</a:t>
            </a:r>
            <a:r>
              <a:rPr lang="en-US" dirty="0" err="1">
                <a:cs typeface="Calibri"/>
              </a:rPr>
              <a:t>justerad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placering</a:t>
            </a:r>
            <a:r>
              <a:rPr lang="en-US" dirty="0">
                <a:cs typeface="Calibri"/>
              </a:rPr>
              <a:t> av </a:t>
            </a:r>
            <a:r>
              <a:rPr lang="en-US" dirty="0" err="1">
                <a:cs typeface="Calibri"/>
              </a:rPr>
              <a:t>detaljer</a:t>
            </a:r>
            <a:r>
              <a:rPr lang="en-US" dirty="0">
                <a:cs typeface="Calibri"/>
              </a:rPr>
              <a:t> </a:t>
            </a:r>
          </a:p>
          <a:p>
            <a:pPr marL="914400" lvl="1" indent="-457200"/>
            <a:r>
              <a:rPr lang="en-US" dirty="0" err="1">
                <a:cs typeface="Calibri"/>
              </a:rPr>
              <a:t>rökluckor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larmtryckknappar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handbrandsläckare</a:t>
            </a:r>
            <a:r>
              <a:rPr lang="en-US" dirty="0">
                <a:cs typeface="Calibri"/>
              </a:rPr>
              <a:t>,  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8566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4F14C60-7489-45A0-A736-76226305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517" y="4235288"/>
            <a:ext cx="5570482" cy="1325563"/>
          </a:xfrm>
          <a:ln>
            <a:noFill/>
          </a:ln>
        </p:spPr>
        <p:txBody>
          <a:bodyPr/>
          <a:lstStyle/>
          <a:p>
            <a:r>
              <a:rPr lang="sv-SE" dirty="0"/>
              <a:t>ANVÄND CERTIFIERAD SAKKUNNIG (SAK) RÄTT</a:t>
            </a:r>
          </a:p>
        </p:txBody>
      </p:sp>
      <p:pic>
        <p:nvPicPr>
          <p:cNvPr id="3" name="Bild 2" descr="Eld">
            <a:extLst>
              <a:ext uri="{FF2B5EF4-FFF2-40B4-BE49-F238E27FC236}">
                <a16:creationId xmlns:a16="http://schemas.microsoft.com/office/drawing/2014/main" id="{1AA83B82-81A4-44A0-8686-AF5A8FAB4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2367" y="1387662"/>
            <a:ext cx="4173189" cy="41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7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18065F3-D8B8-46BC-9F3D-39EDFED4D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SAK vem är det?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A39701-1DB5-4A18-AC69-A6419C942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Brandkonsult/sakkunnig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EEFB6DC-9439-4CEA-84F8-50F0BD3E86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Ofta brandingenjör</a:t>
            </a:r>
          </a:p>
          <a:p>
            <a:r>
              <a:rPr lang="sv-SE" dirty="0"/>
              <a:t>Sakkunnig generellt</a:t>
            </a:r>
          </a:p>
          <a:p>
            <a:r>
              <a:rPr lang="sv-SE" dirty="0"/>
              <a:t>Den som kommunen tar hjälp av när kommunen inte har tillräcklig kompetens att bedöma om en lösning uppfyller BBR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1E9448C-8D5F-4ACA-A374-299343436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Certifierad sakkunnig – nivå K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77A5D06-F5D7-4B7A-8CB7-43D26D8B15A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Brandingenjör</a:t>
            </a:r>
          </a:p>
          <a:p>
            <a:r>
              <a:rPr lang="sv-SE" dirty="0"/>
              <a:t>Har jobbat med projektering under 3 av de senaste 5 åren</a:t>
            </a:r>
          </a:p>
          <a:p>
            <a:r>
              <a:rPr lang="sv-SE" dirty="0"/>
              <a:t>Ska endast användas för kontroller enligt kontrollplanen</a:t>
            </a:r>
          </a:p>
          <a:p>
            <a:pPr lvl="1"/>
            <a:r>
              <a:rPr lang="sv-SE" dirty="0"/>
              <a:t>I övrigt har SAK ingen roll i kontrollsystemet</a:t>
            </a:r>
            <a:endParaRPr lang="sv-S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064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FDB50DB7-866A-4296-872F-5252CEA26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180" y="956930"/>
            <a:ext cx="9957619" cy="52200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b="1" dirty="0">
                <a:solidFill>
                  <a:srgbClr val="EE7203"/>
                </a:solidFill>
              </a:rPr>
              <a:t>Syfte</a:t>
            </a:r>
          </a:p>
          <a:p>
            <a:pPr marL="0" indent="0">
              <a:buNone/>
            </a:pPr>
            <a:r>
              <a:rPr lang="sv-SE" dirty="0"/>
              <a:t>Skapa förståelse för när i lov- och byggprocessen </a:t>
            </a:r>
            <a:r>
              <a:rPr lang="sv-SE" dirty="0">
                <a:ea typeface="+mn-lt"/>
                <a:cs typeface="+mn-lt"/>
              </a:rPr>
              <a:t>som brandskydd projekteras</a:t>
            </a:r>
            <a:r>
              <a:rPr lang="sv-SE" dirty="0"/>
              <a:t>. </a:t>
            </a:r>
            <a:endParaRPr lang="sv-SE" dirty="0">
              <a:cs typeface="Calibri"/>
            </a:endParaRP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>
                <a:solidFill>
                  <a:srgbClr val="EE7203"/>
                </a:solidFill>
              </a:rPr>
              <a:t>Mål</a:t>
            </a:r>
          </a:p>
          <a:p>
            <a:pPr marL="0" indent="0">
              <a:buNone/>
            </a:pPr>
            <a:r>
              <a:rPr lang="sv-SE" dirty="0"/>
              <a:t>Att vi tillsammans skapar friktionsfria förutsättningar för att byggnadens brandskydd som minimum uppfyller samhällets minimikrav.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3133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9AB81E4-594D-4953-BE8C-E14AA538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SAK enbart i kontrollplanen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D6B94F8-CEF5-4BD2-9B20-A1824F9541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Används felaktigt</a:t>
            </a:r>
          </a:p>
          <a:p>
            <a:r>
              <a:rPr lang="sv-SE" dirty="0"/>
              <a:t>Använda kontrollplanen!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59D6F3-ADD8-418B-B1A9-933B52869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3308" y="1825625"/>
            <a:ext cx="5181600" cy="46672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Clr>
                <a:srgbClr val="80BA26"/>
              </a:buClr>
              <a:buFont typeface="Wingdings" panose="05000000000000000000" pitchFamily="2" charset="2"/>
              <a:buChar char="ü"/>
            </a:pPr>
            <a:r>
              <a:rPr lang="sv-SE" dirty="0"/>
              <a:t>Skrivs </a:t>
            </a:r>
            <a:r>
              <a:rPr lang="sv-SE" u="sng" dirty="0"/>
              <a:t>ej</a:t>
            </a:r>
            <a:r>
              <a:rPr lang="sv-SE" dirty="0"/>
              <a:t> in i kontrollplanen</a:t>
            </a:r>
            <a:endParaRPr lang="sv-SE">
              <a:cs typeface="Calibri" panose="020F0502020204030204"/>
            </a:endParaRPr>
          </a:p>
          <a:p>
            <a:pPr>
              <a:buClr>
                <a:srgbClr val="80BA26"/>
              </a:buClr>
              <a:buFont typeface="Wingdings" panose="05000000000000000000" pitchFamily="2" charset="2"/>
              <a:buChar char="ü"/>
            </a:pPr>
            <a:r>
              <a:rPr lang="sv-SE" dirty="0"/>
              <a:t>”domare” i slutskedet</a:t>
            </a:r>
          </a:p>
          <a:p>
            <a:pPr lvl="1">
              <a:buClr>
                <a:srgbClr val="80BA26"/>
              </a:buClr>
              <a:buFont typeface="Wingdings" panose="05000000000000000000" pitchFamily="2" charset="2"/>
              <a:buChar char="ü"/>
            </a:pPr>
            <a:r>
              <a:rPr lang="sv-SE" dirty="0"/>
              <a:t>istället för att kommunen tar in                 en egen tredje part</a:t>
            </a:r>
          </a:p>
          <a:p>
            <a:pPr>
              <a:buClr>
                <a:srgbClr val="80BA26"/>
              </a:buClr>
              <a:buFont typeface="Wingdings" panose="05000000000000000000" pitchFamily="2" charset="2"/>
              <a:buChar char="ü"/>
            </a:pPr>
            <a:r>
              <a:rPr lang="sv-SE" dirty="0"/>
              <a:t>Missuppfattning att SAK bedömer om lösningen är bra eller inte</a:t>
            </a:r>
          </a:p>
          <a:p>
            <a:pPr lvl="1">
              <a:buClr>
                <a:srgbClr val="80BA26"/>
              </a:buClr>
              <a:buFont typeface="Wingdings" panose="05000000000000000000" pitchFamily="2" charset="2"/>
              <a:buChar char="ü"/>
            </a:pPr>
            <a:r>
              <a:rPr lang="sv-SE" dirty="0"/>
              <a:t>Bedöma om lösning uppfyller BBR, hur dålig den än är…</a:t>
            </a:r>
          </a:p>
          <a:p>
            <a:pPr>
              <a:buClr>
                <a:srgbClr val="80BA26"/>
              </a:buClr>
              <a:buFont typeface="Wingdings" panose="05000000000000000000" pitchFamily="2" charset="2"/>
              <a:buChar char="ü"/>
            </a:pPr>
            <a:r>
              <a:rPr lang="sv-SE" dirty="0"/>
              <a:t>Upphandlingar</a:t>
            </a:r>
          </a:p>
          <a:p>
            <a:pPr lvl="1">
              <a:buClr>
                <a:srgbClr val="80BA26"/>
              </a:buClr>
              <a:buFont typeface="Wingdings" panose="05000000000000000000" pitchFamily="2" charset="2"/>
              <a:buChar char="ü"/>
            </a:pPr>
            <a:r>
              <a:rPr lang="sv-SE" dirty="0"/>
              <a:t>En SAK är inte nödvändigtvis en person som är en bra projektör</a:t>
            </a:r>
          </a:p>
          <a:p>
            <a:pPr lvl="1">
              <a:buClr>
                <a:srgbClr val="80BA26"/>
              </a:buClr>
              <a:buFont typeface="Wingdings" panose="05000000000000000000" pitchFamily="2" charset="2"/>
              <a:buChar char="ü"/>
            </a:pPr>
            <a:endParaRPr lang="sv-SE" dirty="0"/>
          </a:p>
          <a:p>
            <a:pPr>
              <a:buClr>
                <a:srgbClr val="80BA26"/>
              </a:buClr>
              <a:buFont typeface="Wingdings" panose="05000000000000000000" pitchFamily="2" charset="2"/>
              <a:buChar char="ü"/>
            </a:pPr>
            <a:endParaRPr lang="sv-SE" dirty="0"/>
          </a:p>
        </p:txBody>
      </p:sp>
      <p:pic>
        <p:nvPicPr>
          <p:cNvPr id="6" name="Bild 5" descr="Rättvisans vågskålar">
            <a:extLst>
              <a:ext uri="{FF2B5EF4-FFF2-40B4-BE49-F238E27FC236}">
                <a16:creationId xmlns:a16="http://schemas.microsoft.com/office/drawing/2014/main" id="{03D58A12-8236-4A42-A2B9-D52E519B1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308" y="3844960"/>
            <a:ext cx="2647916" cy="26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3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586995-E78C-43EE-B480-DAD5657F6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Certifierade sakkunniga kontrollanter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42EFEC-BEE4-4E15-95DC-49385336D0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/>
              <a:t>SAK = certifierad sakkunnig brandskydd</a:t>
            </a:r>
          </a:p>
          <a:p>
            <a:r>
              <a:rPr lang="sv-SE" dirty="0"/>
              <a:t>TIL = certifierad sakkunnig tillgänglighet</a:t>
            </a:r>
          </a:p>
          <a:p>
            <a:r>
              <a:rPr lang="sv-SE" dirty="0"/>
              <a:t>KUL = certifierad sakkunnig kulturvärden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 Saknas för b.la.</a:t>
            </a:r>
            <a:endParaRPr lang="sv-SE" dirty="0"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/>
              <a:t>Bärförmåga, stadga och beständighet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/>
              <a:t>Fukt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/>
              <a:t>Buller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47722D-E4B3-4DDB-B3A5-A91CF52B5F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80BA26"/>
              </a:buClr>
              <a:buFont typeface="Wingdings" panose="05000000000000000000" pitchFamily="2" charset="2"/>
              <a:buChar char="ü"/>
            </a:pPr>
            <a:r>
              <a:rPr lang="sv-SE" dirty="0"/>
              <a:t>Neka startbesked</a:t>
            </a:r>
          </a:p>
        </p:txBody>
      </p:sp>
    </p:spTree>
    <p:extLst>
      <p:ext uri="{BB962C8B-B14F-4D97-AF65-F5344CB8AC3E}">
        <p14:creationId xmlns:p14="http://schemas.microsoft.com/office/powerpoint/2010/main" val="1347134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4F14C60-7489-45A0-A736-76226305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517" y="4235288"/>
            <a:ext cx="5570482" cy="1325563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sv-SE" dirty="0"/>
              <a:t>FÖRENKLAD &amp; ANALYTISK DIMENSIONERING</a:t>
            </a:r>
          </a:p>
        </p:txBody>
      </p:sp>
      <p:pic>
        <p:nvPicPr>
          <p:cNvPr id="3" name="Bild 2" descr="Eld">
            <a:extLst>
              <a:ext uri="{FF2B5EF4-FFF2-40B4-BE49-F238E27FC236}">
                <a16:creationId xmlns:a16="http://schemas.microsoft.com/office/drawing/2014/main" id="{1AA83B82-81A4-44A0-8686-AF5A8FAB4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2367" y="1387662"/>
            <a:ext cx="4173189" cy="41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54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07A2B2C-1ECF-4CA0-8A75-75B9F303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Förenklad och analytisk dimensionering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383E65D-0F94-41C1-8255-BFC9467CB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9308" y="1825625"/>
            <a:ext cx="1773857" cy="4362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Flexibilitet 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A948873B-C95A-491F-A75F-7F93E2EA2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3308" y="1825625"/>
            <a:ext cx="5181600" cy="4667250"/>
          </a:xfrm>
        </p:spPr>
        <p:txBody>
          <a:bodyPr>
            <a:normAutofit fontScale="92500" lnSpcReduction="10000"/>
          </a:bodyPr>
          <a:lstStyle/>
          <a:p>
            <a:r>
              <a:rPr lang="sv-SE" b="1" dirty="0">
                <a:solidFill>
                  <a:srgbClr val="EE7203"/>
                </a:solidFill>
              </a:rPr>
              <a:t>Förenklad dimensionering</a:t>
            </a:r>
          </a:p>
          <a:p>
            <a:pPr lvl="1"/>
            <a:r>
              <a:rPr lang="sv-SE" dirty="0"/>
              <a:t>Vi löser brandskyddet så som BBR:s allmänna råd anger</a:t>
            </a:r>
          </a:p>
          <a:p>
            <a:r>
              <a:rPr lang="sv-SE" b="1" dirty="0">
                <a:solidFill>
                  <a:srgbClr val="EE7203"/>
                </a:solidFill>
              </a:rPr>
              <a:t>Analytisk dimensionering</a:t>
            </a:r>
          </a:p>
          <a:p>
            <a:pPr lvl="1"/>
            <a:r>
              <a:rPr lang="sv-SE" dirty="0"/>
              <a:t>När vi vill hitta alternativa lösningar för att få innovativa, flexibla &amp; tänka-utanför-boxen-byggnader</a:t>
            </a:r>
          </a:p>
          <a:p>
            <a:pPr lvl="2"/>
            <a:r>
              <a:rPr lang="sv-SE" dirty="0"/>
              <a:t>Ej nödlösningar</a:t>
            </a:r>
          </a:p>
          <a:p>
            <a:pPr lvl="2"/>
            <a:r>
              <a:rPr lang="sv-SE" dirty="0"/>
              <a:t>Vissa lösningar i BBR används ”aldrig”</a:t>
            </a:r>
          </a:p>
          <a:p>
            <a:pPr lvl="1"/>
            <a:r>
              <a:rPr lang="sv-SE" dirty="0"/>
              <a:t>Lösningar som fungerar</a:t>
            </a:r>
          </a:p>
          <a:p>
            <a:pPr lvl="2"/>
            <a:r>
              <a:rPr lang="sv-SE" dirty="0"/>
              <a:t>Förenklad är mer en gissning</a:t>
            </a:r>
          </a:p>
        </p:txBody>
      </p:sp>
      <p:sp>
        <p:nvSpPr>
          <p:cNvPr id="4" name="Platshållare för innehåll 1">
            <a:extLst>
              <a:ext uri="{FF2B5EF4-FFF2-40B4-BE49-F238E27FC236}">
                <a16:creationId xmlns:a16="http://schemas.microsoft.com/office/drawing/2014/main" id="{78985FA3-A981-4AB8-A758-AA8379934EAE}"/>
              </a:ext>
            </a:extLst>
          </p:cNvPr>
          <p:cNvSpPr txBox="1">
            <a:spLocks/>
          </p:cNvSpPr>
          <p:nvPr/>
        </p:nvSpPr>
        <p:spPr>
          <a:xfrm>
            <a:off x="2762214" y="2556248"/>
            <a:ext cx="1298798" cy="460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600" dirty="0"/>
              <a:t>Öppet</a:t>
            </a:r>
            <a:r>
              <a:rPr lang="sv-SE" dirty="0"/>
              <a:t> </a:t>
            </a:r>
          </a:p>
        </p:txBody>
      </p:sp>
      <p:sp>
        <p:nvSpPr>
          <p:cNvPr id="5" name="Platshållare för innehåll 1">
            <a:extLst>
              <a:ext uri="{FF2B5EF4-FFF2-40B4-BE49-F238E27FC236}">
                <a16:creationId xmlns:a16="http://schemas.microsoft.com/office/drawing/2014/main" id="{5A00AB47-8522-4571-98D2-2F897000F72A}"/>
              </a:ext>
            </a:extLst>
          </p:cNvPr>
          <p:cNvSpPr txBox="1">
            <a:spLocks/>
          </p:cNvSpPr>
          <p:nvPr/>
        </p:nvSpPr>
        <p:spPr>
          <a:xfrm>
            <a:off x="1562026" y="4572001"/>
            <a:ext cx="4533974" cy="460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Fläkt i drift i händelse av brand</a:t>
            </a:r>
          </a:p>
        </p:txBody>
      </p:sp>
      <p:sp>
        <p:nvSpPr>
          <p:cNvPr id="6" name="Platshållare för innehåll 1">
            <a:extLst>
              <a:ext uri="{FF2B5EF4-FFF2-40B4-BE49-F238E27FC236}">
                <a16:creationId xmlns:a16="http://schemas.microsoft.com/office/drawing/2014/main" id="{977F518C-EC54-4670-A4C9-6EA9602598EF}"/>
              </a:ext>
            </a:extLst>
          </p:cNvPr>
          <p:cNvSpPr txBox="1">
            <a:spLocks/>
          </p:cNvSpPr>
          <p:nvPr/>
        </p:nvSpPr>
        <p:spPr>
          <a:xfrm>
            <a:off x="4466593" y="3540452"/>
            <a:ext cx="1329088" cy="460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600" dirty="0"/>
              <a:t>Atrium</a:t>
            </a:r>
            <a:r>
              <a:rPr lang="sv-SE" dirty="0"/>
              <a:t> </a:t>
            </a:r>
          </a:p>
        </p:txBody>
      </p:sp>
      <p:sp>
        <p:nvSpPr>
          <p:cNvPr id="7" name="Platshållare för innehåll 1">
            <a:extLst>
              <a:ext uri="{FF2B5EF4-FFF2-40B4-BE49-F238E27FC236}">
                <a16:creationId xmlns:a16="http://schemas.microsoft.com/office/drawing/2014/main" id="{2F33F5DD-2393-4CEA-A62B-4EB04D17C2E3}"/>
              </a:ext>
            </a:extLst>
          </p:cNvPr>
          <p:cNvSpPr txBox="1">
            <a:spLocks/>
          </p:cNvSpPr>
          <p:nvPr/>
        </p:nvSpPr>
        <p:spPr>
          <a:xfrm>
            <a:off x="1866828" y="3228811"/>
            <a:ext cx="2194184" cy="460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600" dirty="0"/>
              <a:t>Gångavstånd</a:t>
            </a:r>
            <a:r>
              <a:rPr lang="sv-SE" dirty="0"/>
              <a:t> </a:t>
            </a:r>
          </a:p>
        </p:txBody>
      </p:sp>
      <p:sp>
        <p:nvSpPr>
          <p:cNvPr id="9" name="Platshållare för innehåll 1">
            <a:extLst>
              <a:ext uri="{FF2B5EF4-FFF2-40B4-BE49-F238E27FC236}">
                <a16:creationId xmlns:a16="http://schemas.microsoft.com/office/drawing/2014/main" id="{B57593A9-EA3D-4A45-89C1-79DBE1C863BD}"/>
              </a:ext>
            </a:extLst>
          </p:cNvPr>
          <p:cNvSpPr txBox="1">
            <a:spLocks/>
          </p:cNvSpPr>
          <p:nvPr/>
        </p:nvSpPr>
        <p:spPr>
          <a:xfrm>
            <a:off x="3950107" y="2297031"/>
            <a:ext cx="1670763" cy="460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Innovation </a:t>
            </a:r>
          </a:p>
        </p:txBody>
      </p:sp>
      <p:sp>
        <p:nvSpPr>
          <p:cNvPr id="12" name="Platshållare för innehåll 1">
            <a:extLst>
              <a:ext uri="{FF2B5EF4-FFF2-40B4-BE49-F238E27FC236}">
                <a16:creationId xmlns:a16="http://schemas.microsoft.com/office/drawing/2014/main" id="{1C2F533D-7F53-4B5B-A6DE-1EFC3E4C0F83}"/>
              </a:ext>
            </a:extLst>
          </p:cNvPr>
          <p:cNvSpPr txBox="1">
            <a:spLocks/>
          </p:cNvSpPr>
          <p:nvPr/>
        </p:nvSpPr>
        <p:spPr>
          <a:xfrm>
            <a:off x="5255557" y="5556205"/>
            <a:ext cx="1024219" cy="460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600" dirty="0"/>
              <a:t>Högt</a:t>
            </a:r>
            <a:r>
              <a:rPr lang="sv-SE" dirty="0"/>
              <a:t> </a:t>
            </a:r>
          </a:p>
        </p:txBody>
      </p:sp>
      <p:sp>
        <p:nvSpPr>
          <p:cNvPr id="13" name="Platshållare för innehåll 1">
            <a:extLst>
              <a:ext uri="{FF2B5EF4-FFF2-40B4-BE49-F238E27FC236}">
                <a16:creationId xmlns:a16="http://schemas.microsoft.com/office/drawing/2014/main" id="{704247AD-8169-427F-B821-CA77C1970D8B}"/>
              </a:ext>
            </a:extLst>
          </p:cNvPr>
          <p:cNvSpPr txBox="1">
            <a:spLocks/>
          </p:cNvSpPr>
          <p:nvPr/>
        </p:nvSpPr>
        <p:spPr>
          <a:xfrm>
            <a:off x="1085813" y="5205927"/>
            <a:ext cx="2168375" cy="436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Stora sjukhus </a:t>
            </a:r>
          </a:p>
        </p:txBody>
      </p:sp>
      <p:sp>
        <p:nvSpPr>
          <p:cNvPr id="14" name="Platshållare för innehåll 1">
            <a:extLst>
              <a:ext uri="{FF2B5EF4-FFF2-40B4-BE49-F238E27FC236}">
                <a16:creationId xmlns:a16="http://schemas.microsoft.com/office/drawing/2014/main" id="{717AC131-16A8-47AA-BECC-1337FBCBECD3}"/>
              </a:ext>
            </a:extLst>
          </p:cNvPr>
          <p:cNvSpPr txBox="1">
            <a:spLocks/>
          </p:cNvSpPr>
          <p:nvPr/>
        </p:nvSpPr>
        <p:spPr>
          <a:xfrm>
            <a:off x="1172134" y="2741333"/>
            <a:ext cx="1298798" cy="460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600" dirty="0"/>
              <a:t>Häkte</a:t>
            </a:r>
            <a:r>
              <a:rPr lang="sv-SE" dirty="0"/>
              <a:t> </a:t>
            </a:r>
          </a:p>
        </p:txBody>
      </p:sp>
      <p:sp>
        <p:nvSpPr>
          <p:cNvPr id="15" name="Platshållare för innehåll 1">
            <a:extLst>
              <a:ext uri="{FF2B5EF4-FFF2-40B4-BE49-F238E27FC236}">
                <a16:creationId xmlns:a16="http://schemas.microsoft.com/office/drawing/2014/main" id="{E6CFE16B-BB4D-4915-BCB3-04147A05A22C}"/>
              </a:ext>
            </a:extLst>
          </p:cNvPr>
          <p:cNvSpPr txBox="1">
            <a:spLocks/>
          </p:cNvSpPr>
          <p:nvPr/>
        </p:nvSpPr>
        <p:spPr>
          <a:xfrm>
            <a:off x="3497353" y="6251391"/>
            <a:ext cx="4247033" cy="5033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Samlingslokaler ej i markplan  </a:t>
            </a:r>
          </a:p>
        </p:txBody>
      </p:sp>
      <p:sp>
        <p:nvSpPr>
          <p:cNvPr id="16" name="Platshållare för innehåll 1">
            <a:extLst>
              <a:ext uri="{FF2B5EF4-FFF2-40B4-BE49-F238E27FC236}">
                <a16:creationId xmlns:a16="http://schemas.microsoft.com/office/drawing/2014/main" id="{F7854FC2-D3B0-4CA3-9167-9EFC559D6AF6}"/>
              </a:ext>
            </a:extLst>
          </p:cNvPr>
          <p:cNvSpPr txBox="1">
            <a:spLocks/>
          </p:cNvSpPr>
          <p:nvPr/>
        </p:nvSpPr>
        <p:spPr>
          <a:xfrm>
            <a:off x="1258312" y="3806499"/>
            <a:ext cx="2310653" cy="460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Utrymningshiss </a:t>
            </a:r>
          </a:p>
        </p:txBody>
      </p:sp>
    </p:spTree>
    <p:extLst>
      <p:ext uri="{BB962C8B-B14F-4D97-AF65-F5344CB8AC3E}">
        <p14:creationId xmlns:p14="http://schemas.microsoft.com/office/powerpoint/2010/main" val="2867355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7F64EC-CEAF-48C9-8168-10AECE9E9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Vem "granskar" brand?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DB36C63-EE69-4ED3-A51F-E04C30456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solidFill>
                  <a:srgbClr val="EE7203"/>
                </a:solidFill>
              </a:rPr>
              <a:t>Förenklad dimensionering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EC3C88C-FA60-4F94-A7E0-92B3F52871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sz="2400" dirty="0">
                <a:cs typeface="Calibri"/>
              </a:rPr>
              <a:t>Avstämning mot accepterade lösningar, dvs. allmänna råd. 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sv-SE" sz="2400" dirty="0">
                <a:cs typeface="Calibri"/>
              </a:rPr>
              <a:t>Kontroll:</a:t>
            </a:r>
          </a:p>
          <a:p>
            <a:r>
              <a:rPr lang="sv-SE" sz="2400" dirty="0">
                <a:cs typeface="Calibri"/>
              </a:rPr>
              <a:t>Byggherrens egenkontroller</a:t>
            </a:r>
          </a:p>
          <a:p>
            <a:r>
              <a:rPr lang="sv-SE" sz="2400" dirty="0">
                <a:cs typeface="Calibri"/>
              </a:rPr>
              <a:t>Byggnadsnämnden</a:t>
            </a:r>
          </a:p>
          <a:p>
            <a:r>
              <a:rPr lang="sv-SE" sz="2400" dirty="0">
                <a:cs typeface="Calibri"/>
              </a:rPr>
              <a:t>SAK nivå N </a:t>
            </a:r>
          </a:p>
          <a:p>
            <a:r>
              <a:rPr lang="sv-SE" sz="2400" dirty="0">
                <a:cs typeface="Calibri"/>
              </a:rPr>
              <a:t>Räddningstjänsten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071F086-1B4C-424B-BC91-F0A978B6F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>
                <a:solidFill>
                  <a:srgbClr val="EE7203"/>
                </a:solidFill>
              </a:rPr>
              <a:t>Analytisk dimensionering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6BC43149-9352-4562-BF22-C3A4515948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sz="2400" dirty="0">
                <a:cs typeface="Calibri" panose="020F0502020204030204"/>
              </a:rPr>
              <a:t>Avviker från allmänna råd</a:t>
            </a:r>
            <a:endParaRPr lang="en-US" dirty="0" err="1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sv-SE" sz="2400" dirty="0">
                <a:cs typeface="Calibri" panose="020F0502020204030204"/>
              </a:rPr>
              <a:t>objektsspecifika lösningar</a:t>
            </a:r>
            <a:endParaRPr lang="sv-SE" dirty="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sv-SE" sz="2400" dirty="0">
                <a:cs typeface="Calibri" panose="020F0502020204030204"/>
              </a:rPr>
              <a:t>analyser som kräver kompetens &amp; erfarenhet</a:t>
            </a:r>
          </a:p>
          <a:p>
            <a:pPr marL="0" indent="0">
              <a:buNone/>
            </a:pPr>
            <a:r>
              <a:rPr lang="sv-SE" sz="2400" dirty="0">
                <a:cs typeface="Calibri" panose="020F0502020204030204"/>
              </a:rPr>
              <a:t>Kontroll</a:t>
            </a:r>
          </a:p>
          <a:p>
            <a:pPr marL="342900" indent="-342900"/>
            <a:r>
              <a:rPr lang="sv-SE" sz="2400" dirty="0">
                <a:cs typeface="Calibri" panose="020F0502020204030204"/>
              </a:rPr>
              <a:t>Personen som gör kontrollen behöver kompetens &amp; erfarenhet motsvarande den som genomförde analysen.</a:t>
            </a:r>
          </a:p>
        </p:txBody>
      </p:sp>
    </p:spTree>
    <p:extLst>
      <p:ext uri="{BB962C8B-B14F-4D97-AF65-F5344CB8AC3E}">
        <p14:creationId xmlns:p14="http://schemas.microsoft.com/office/powerpoint/2010/main" val="3547534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55916-20D8-4C08-BAF7-925AFD278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EE7203"/>
                </a:solidFill>
                <a:cs typeface="Calibri"/>
              </a:rPr>
              <a:t>...</a:t>
            </a:r>
            <a:r>
              <a:rPr lang="en-US" b="1" dirty="0" err="1">
                <a:solidFill>
                  <a:srgbClr val="EE7203"/>
                </a:solidFill>
                <a:cs typeface="Calibri"/>
              </a:rPr>
              <a:t>inte</a:t>
            </a:r>
            <a:r>
              <a:rPr lang="en-US" b="1" dirty="0">
                <a:solidFill>
                  <a:srgbClr val="EE7203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EE7203"/>
                </a:solidFill>
                <a:cs typeface="Calibri"/>
              </a:rPr>
              <a:t>som</a:t>
            </a:r>
            <a:r>
              <a:rPr lang="en-US" b="1" dirty="0">
                <a:solidFill>
                  <a:srgbClr val="EE7203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EE7203"/>
                </a:solidFill>
                <a:cs typeface="Calibri"/>
              </a:rPr>
              <a:t>motståndare</a:t>
            </a:r>
            <a:endParaRPr lang="en-US" b="1" dirty="0">
              <a:solidFill>
                <a:srgbClr val="EE7203"/>
              </a:solidFill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rgbClr val="80BA26"/>
              </a:solidFill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Vi </a:t>
            </a:r>
            <a:r>
              <a:rPr lang="en-US" dirty="0" err="1">
                <a:cs typeface="Calibri"/>
              </a:rPr>
              <a:t>behöver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känna</a:t>
            </a:r>
            <a:r>
              <a:rPr lang="en-US" dirty="0">
                <a:cs typeface="Calibri"/>
              </a:rPr>
              <a:t> till </a:t>
            </a:r>
            <a:r>
              <a:rPr lang="en-US" dirty="0" err="1">
                <a:cs typeface="Calibri"/>
              </a:rPr>
              <a:t>varandras</a:t>
            </a:r>
            <a:r>
              <a:rPr lang="en-US" dirty="0">
                <a:cs typeface="Calibri"/>
              </a:rPr>
              <a:t> roller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 ha </a:t>
            </a:r>
            <a:r>
              <a:rPr lang="en-US" dirty="0" err="1">
                <a:cs typeface="Calibri"/>
              </a:rPr>
              <a:t>förståelse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för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både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byggprocessen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projekteringsprocessen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vara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medveten</a:t>
            </a:r>
            <a:r>
              <a:rPr lang="en-US" dirty="0">
                <a:cs typeface="Calibri"/>
              </a:rPr>
              <a:t> om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inget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är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statiskt</a:t>
            </a:r>
            <a:r>
              <a:rPr lang="en-US" dirty="0">
                <a:cs typeface="Calibri"/>
              </a:rPr>
              <a:t>. </a:t>
            </a:r>
            <a:endParaRPr lang="en-US" b="1" dirty="0">
              <a:solidFill>
                <a:srgbClr val="80BA26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cs typeface="Calibri"/>
              </a:rPr>
              <a:t>Tillsammans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kan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vi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säkerställa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att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vi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får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byggnader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som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minimim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uppfyller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samhällets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krav</a:t>
            </a:r>
            <a:r>
              <a:rPr lang="en-US" dirty="0">
                <a:solidFill>
                  <a:srgbClr val="00000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utan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för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mycket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gnissel</a:t>
            </a:r>
            <a:r>
              <a:rPr lang="en-US" dirty="0">
                <a:solidFill>
                  <a:srgbClr val="000000"/>
                </a:solidFill>
                <a:cs typeface="Calibri"/>
              </a:rPr>
              <a:t>.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1796D-AF85-4DD1-B6E5-EA56F28F2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Tillsammans</a:t>
            </a:r>
            <a:r>
              <a:rPr lang="en-US" dirty="0">
                <a:cs typeface="Calibri Light"/>
              </a:rPr>
              <a:t>...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525777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BA4BEA1-4ECD-102C-C34B-A4FB51AA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Podcast – Det brinner!</a:t>
            </a:r>
          </a:p>
        </p:txBody>
      </p:sp>
      <p:pic>
        <p:nvPicPr>
          <p:cNvPr id="9" name="Platshållare för innehåll 8" descr="En bild som visar Människoansikte, text, klädsel, person&#10;&#10;Automatiskt genererad beskrivning">
            <a:extLst>
              <a:ext uri="{FF2B5EF4-FFF2-40B4-BE49-F238E27FC236}">
                <a16:creationId xmlns:a16="http://schemas.microsoft.com/office/drawing/2014/main" id="{84649CE6-293C-05B8-41D7-E6BBD40F93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142">
            <a:off x="6497571" y="2214563"/>
            <a:ext cx="5181600" cy="2428875"/>
          </a:xfrm>
        </p:spPr>
      </p:pic>
      <p:pic>
        <p:nvPicPr>
          <p:cNvPr id="11" name="Bildobjekt 10" descr="En bild som visar text, Människoansikte, leende, klädsel&#10;&#10;Automatiskt genererad beskrivning">
            <a:extLst>
              <a:ext uri="{FF2B5EF4-FFF2-40B4-BE49-F238E27FC236}">
                <a16:creationId xmlns:a16="http://schemas.microsoft.com/office/drawing/2014/main" id="{52FC0B6D-7098-1C32-B9E2-4A1E9D9C2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2" y="5575479"/>
            <a:ext cx="1282521" cy="1282521"/>
          </a:xfrm>
          <a:prstGeom prst="rect">
            <a:avLst/>
          </a:prstGeom>
        </p:spPr>
      </p:pic>
      <p:pic>
        <p:nvPicPr>
          <p:cNvPr id="13" name="Bildobjekt 12" descr="En bild som visar text, Människoansikte, person, skärmbild&#10;&#10;Automatiskt genererad beskrivning">
            <a:extLst>
              <a:ext uri="{FF2B5EF4-FFF2-40B4-BE49-F238E27FC236}">
                <a16:creationId xmlns:a16="http://schemas.microsoft.com/office/drawing/2014/main" id="{05DD6C7C-F6E7-22A5-5265-D5DFAEF3E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80" y="5575479"/>
            <a:ext cx="1282521" cy="1282521"/>
          </a:xfrm>
          <a:prstGeom prst="rect">
            <a:avLst/>
          </a:prstGeom>
        </p:spPr>
      </p:pic>
      <p:pic>
        <p:nvPicPr>
          <p:cNvPr id="15" name="Bildobjekt 14" descr="En bild som visar text, Människoansikte, leende, person&#10;&#10;Automatiskt genererad beskrivning">
            <a:extLst>
              <a:ext uri="{FF2B5EF4-FFF2-40B4-BE49-F238E27FC236}">
                <a16:creationId xmlns:a16="http://schemas.microsoft.com/office/drawing/2014/main" id="{81717681-5C10-B3F7-FCFD-BFE3744D2C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79" y="5575457"/>
            <a:ext cx="1282522" cy="1282522"/>
          </a:xfrm>
          <a:prstGeom prst="rect">
            <a:avLst/>
          </a:prstGeom>
        </p:spPr>
      </p:pic>
      <p:pic>
        <p:nvPicPr>
          <p:cNvPr id="17" name="Bildobjekt 16" descr="En bild som visar text, klädsel, person, affisch&#10;&#10;Automatiskt genererad beskrivning">
            <a:extLst>
              <a:ext uri="{FF2B5EF4-FFF2-40B4-BE49-F238E27FC236}">
                <a16:creationId xmlns:a16="http://schemas.microsoft.com/office/drawing/2014/main" id="{C51CDD8E-D9DD-78DD-487F-53BB8702C7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97" y="5575452"/>
            <a:ext cx="1282523" cy="1282523"/>
          </a:xfrm>
          <a:prstGeom prst="rect">
            <a:avLst/>
          </a:prstGeom>
        </p:spPr>
      </p:pic>
      <p:pic>
        <p:nvPicPr>
          <p:cNvPr id="19" name="Bildobjekt 18" descr="En bild som visar text, Människoansikte, person, klädsel&#10;&#10;Automatiskt genererad beskrivning">
            <a:extLst>
              <a:ext uri="{FF2B5EF4-FFF2-40B4-BE49-F238E27FC236}">
                <a16:creationId xmlns:a16="http://schemas.microsoft.com/office/drawing/2014/main" id="{AE046C7B-9EF8-6F96-6476-24A12473C4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497" y="5575423"/>
            <a:ext cx="1282526" cy="1282526"/>
          </a:xfrm>
          <a:prstGeom prst="rect">
            <a:avLst/>
          </a:prstGeom>
        </p:spPr>
      </p:pic>
      <p:pic>
        <p:nvPicPr>
          <p:cNvPr id="21" name="Bildobjekt 20" descr="En bild som visar text, Människoansikte, person, skärmbild&#10;&#10;Automatiskt genererad beskrivning">
            <a:extLst>
              <a:ext uri="{FF2B5EF4-FFF2-40B4-BE49-F238E27FC236}">
                <a16:creationId xmlns:a16="http://schemas.microsoft.com/office/drawing/2014/main" id="{32FB4EE7-9533-5BED-499E-6EDE386B6A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579" y="5575445"/>
            <a:ext cx="1282530" cy="1282530"/>
          </a:xfrm>
          <a:prstGeom prst="rect">
            <a:avLst/>
          </a:prstGeom>
        </p:spPr>
      </p:pic>
      <p:pic>
        <p:nvPicPr>
          <p:cNvPr id="23" name="Bildobjekt 22" descr="En bild som visar text, Människoansikte, person, skärmbild&#10;&#10;Automatiskt genererad beskrivning">
            <a:extLst>
              <a:ext uri="{FF2B5EF4-FFF2-40B4-BE49-F238E27FC236}">
                <a16:creationId xmlns:a16="http://schemas.microsoft.com/office/drawing/2014/main" id="{9FEDB8D4-0578-3A0C-C70D-4BADA924D0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921" y="5575457"/>
            <a:ext cx="1282538" cy="1282538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DA0CD9EA-5114-DDBD-CEC9-612B2D348A0E}"/>
              </a:ext>
            </a:extLst>
          </p:cNvPr>
          <p:cNvSpPr txBox="1"/>
          <p:nvPr/>
        </p:nvSpPr>
        <p:spPr>
          <a:xfrm>
            <a:off x="1545465" y="2155734"/>
            <a:ext cx="45505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En podcast för alla som inte gillar bränder!</a:t>
            </a:r>
          </a:p>
          <a:p>
            <a:endParaRPr lang="sv-SE" sz="2400" dirty="0"/>
          </a:p>
          <a:p>
            <a:pPr marL="285750" indent="-285750">
              <a:buFontTx/>
              <a:buChar char="-"/>
            </a:pPr>
            <a:r>
              <a:rPr lang="sv-SE" sz="2400" dirty="0"/>
              <a:t>Säsong 1, bostadsbrand</a:t>
            </a:r>
          </a:p>
          <a:p>
            <a:pPr marL="285750" indent="-285750">
              <a:buFontTx/>
              <a:buChar char="-"/>
            </a:pPr>
            <a:r>
              <a:rPr lang="sv-SE" sz="2400" dirty="0"/>
              <a:t>Säsong 2, äldres brandskydd </a:t>
            </a:r>
          </a:p>
          <a:p>
            <a:pPr marL="285750" indent="-285750">
              <a:buFontTx/>
              <a:buChar char="-"/>
            </a:pPr>
            <a:endParaRPr lang="sv-SE" sz="2400" dirty="0"/>
          </a:p>
          <a:p>
            <a:r>
              <a:rPr lang="sv-SE" sz="2400" dirty="0"/>
              <a:t>brandforsk.se</a:t>
            </a:r>
          </a:p>
          <a:p>
            <a:r>
              <a:rPr lang="sv-SE" sz="2400" dirty="0"/>
              <a:t>Finns där </a:t>
            </a:r>
            <a:r>
              <a:rPr lang="sv-SE" sz="2400" dirty="0" err="1"/>
              <a:t>poddar</a:t>
            </a:r>
            <a:r>
              <a:rPr lang="sv-SE" sz="2400" dirty="0"/>
              <a:t> finns!</a:t>
            </a:r>
          </a:p>
        </p:txBody>
      </p:sp>
      <p:pic>
        <p:nvPicPr>
          <p:cNvPr id="26" name="Bildobjekt 25" descr="En bild som visar text, Människoansikte, glasögon, klädsel&#10;&#10;Automatiskt genererad beskrivning">
            <a:extLst>
              <a:ext uri="{FF2B5EF4-FFF2-40B4-BE49-F238E27FC236}">
                <a16:creationId xmlns:a16="http://schemas.microsoft.com/office/drawing/2014/main" id="{EB828D2F-C63A-B64C-20DB-11C29B42CC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315" y="5575462"/>
            <a:ext cx="1282538" cy="12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66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6AD9613-A866-A734-D6B4-7C5510FD11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TACK FÖR DIN UPPMÄRKSAMHET!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753DD7F-1390-B9D8-1DA1-B0D34FFBB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3432" y="3773510"/>
            <a:ext cx="9144000" cy="1484290"/>
          </a:xfrm>
        </p:spPr>
        <p:txBody>
          <a:bodyPr/>
          <a:lstStyle/>
          <a:p>
            <a:r>
              <a:rPr lang="sv-SE" dirty="0">
                <a:solidFill>
                  <a:srgbClr val="EE7203"/>
                </a:solidFill>
              </a:rPr>
              <a:t>caroline.cronsioe@briab.se</a:t>
            </a:r>
            <a:br>
              <a:rPr lang="sv-SE" dirty="0">
                <a:solidFill>
                  <a:srgbClr val="EE7203"/>
                </a:solidFill>
              </a:rPr>
            </a:br>
            <a:r>
              <a:rPr lang="sv-SE" dirty="0">
                <a:solidFill>
                  <a:srgbClr val="EE7203"/>
                </a:solidFill>
              </a:rPr>
              <a:t>010 – 703 70 18</a:t>
            </a:r>
          </a:p>
        </p:txBody>
      </p:sp>
    </p:spTree>
    <p:extLst>
      <p:ext uri="{BB962C8B-B14F-4D97-AF65-F5344CB8AC3E}">
        <p14:creationId xmlns:p14="http://schemas.microsoft.com/office/powerpoint/2010/main" val="673078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92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4F14C60-7489-45A0-A736-76226305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235288"/>
            <a:ext cx="6095999" cy="1325563"/>
          </a:xfrm>
          <a:ln>
            <a:noFill/>
          </a:ln>
        </p:spPr>
        <p:txBody>
          <a:bodyPr/>
          <a:lstStyle/>
          <a:p>
            <a:r>
              <a:rPr lang="sv-SE" dirty="0"/>
              <a:t>SAMHÄLLETS MINIMINIVÅ</a:t>
            </a:r>
          </a:p>
        </p:txBody>
      </p:sp>
      <p:pic>
        <p:nvPicPr>
          <p:cNvPr id="3" name="Bild 2" descr="Eld">
            <a:extLst>
              <a:ext uri="{FF2B5EF4-FFF2-40B4-BE49-F238E27FC236}">
                <a16:creationId xmlns:a16="http://schemas.microsoft.com/office/drawing/2014/main" id="{1AA83B82-81A4-44A0-8686-AF5A8FAB4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2367" y="1387662"/>
            <a:ext cx="4173189" cy="41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2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 8">
            <a:extLst>
              <a:ext uri="{FF2B5EF4-FFF2-40B4-BE49-F238E27FC236}">
                <a16:creationId xmlns:a16="http://schemas.microsoft.com/office/drawing/2014/main" id="{0D2AAFD9-B1A9-4CA3-BA1B-C92EE74610EA}"/>
              </a:ext>
            </a:extLst>
          </p:cNvPr>
          <p:cNvSpPr/>
          <p:nvPr/>
        </p:nvSpPr>
        <p:spPr>
          <a:xfrm>
            <a:off x="9023781" y="5612130"/>
            <a:ext cx="422910" cy="4343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7F6B6FCC-3658-407F-B191-0DD323E84637}"/>
              </a:ext>
            </a:extLst>
          </p:cNvPr>
          <p:cNvSpPr/>
          <p:nvPr/>
        </p:nvSpPr>
        <p:spPr>
          <a:xfrm>
            <a:off x="9023781" y="2354580"/>
            <a:ext cx="422910" cy="365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latshållare för innehåll 5" descr="Trafikljus">
            <a:extLst>
              <a:ext uri="{FF2B5EF4-FFF2-40B4-BE49-F238E27FC236}">
                <a16:creationId xmlns:a16="http://schemas.microsoft.com/office/drawing/2014/main" id="{54B5078E-CC85-4C5E-AEA3-804910187D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2140" y="1996599"/>
            <a:ext cx="2006192" cy="2006192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DA9176DB-F41C-4D00-BB43-32C39FD0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BBR = samhällets </a:t>
            </a:r>
            <a:r>
              <a:rPr lang="sv-SE" u="sng" dirty="0"/>
              <a:t>mini</a:t>
            </a:r>
            <a:r>
              <a:rPr lang="sv-SE" dirty="0"/>
              <a:t>minivå</a:t>
            </a:r>
            <a:br>
              <a:rPr lang="sv-SE" dirty="0"/>
            </a:br>
            <a:r>
              <a:rPr lang="sv-SE" dirty="0"/>
              <a:t>BBR ≠ samhällets </a:t>
            </a:r>
            <a:r>
              <a:rPr lang="sv-SE" u="sng" dirty="0"/>
              <a:t>max</a:t>
            </a:r>
            <a:r>
              <a:rPr lang="sv-SE" dirty="0"/>
              <a:t>iminivå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20E81E5-DDE9-4BE0-B6E7-085FEFEE0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9308" y="2137409"/>
            <a:ext cx="5821135" cy="40395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dirty="0"/>
              <a:t>BBR ≠ bra brandskydd</a:t>
            </a:r>
          </a:p>
          <a:p>
            <a:pPr lvl="1"/>
            <a:r>
              <a:rPr lang="sv-SE" dirty="0"/>
              <a:t>Inget egendomsskydd</a:t>
            </a:r>
          </a:p>
          <a:p>
            <a:pPr lvl="1"/>
            <a:r>
              <a:rPr lang="sv-SE" dirty="0"/>
              <a:t>Inget miljöskydd</a:t>
            </a:r>
          </a:p>
          <a:p>
            <a:pPr lvl="1"/>
            <a:r>
              <a:rPr lang="sv-SE" dirty="0"/>
              <a:t>Ofta krävs räddningstjänstinsats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>
                <a:cs typeface="Calibri" panose="020F0502020204030204"/>
              </a:rPr>
              <a:t>Egenambition</a:t>
            </a:r>
            <a:r>
              <a:rPr lang="sv-SE" dirty="0">
                <a:ea typeface="+mn-lt"/>
                <a:cs typeface="+mn-lt"/>
              </a:rPr>
              <a:t> ≠ garanteras ej av BBR</a:t>
            </a:r>
          </a:p>
          <a:p>
            <a:pPr lvl="1"/>
            <a:r>
              <a:rPr lang="sv-SE" dirty="0"/>
              <a:t>Egendomsskydd</a:t>
            </a:r>
            <a:endParaRPr lang="sv-SE" dirty="0">
              <a:cs typeface="Calibri"/>
            </a:endParaRPr>
          </a:p>
          <a:p>
            <a:pPr lvl="1"/>
            <a:r>
              <a:rPr lang="sv-SE" dirty="0"/>
              <a:t>Säker produktion</a:t>
            </a:r>
            <a:endParaRPr lang="sv-SE" dirty="0">
              <a:cs typeface="Calibri"/>
            </a:endParaRPr>
          </a:p>
          <a:p>
            <a:pPr lvl="1"/>
            <a:r>
              <a:rPr lang="sv-SE" dirty="0"/>
              <a:t>Arbetstillfällen </a:t>
            </a:r>
            <a:endParaRPr lang="sv-SE" dirty="0">
              <a:cs typeface="Calibri"/>
            </a:endParaRPr>
          </a:p>
        </p:txBody>
      </p:sp>
      <p:pic>
        <p:nvPicPr>
          <p:cNvPr id="8" name="Platshållare för innehåll 5" descr="Trafikljus">
            <a:extLst>
              <a:ext uri="{FF2B5EF4-FFF2-40B4-BE49-F238E27FC236}">
                <a16:creationId xmlns:a16="http://schemas.microsoft.com/office/drawing/2014/main" id="{D765E44E-B9A9-46C2-89DF-738C156E9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2140" y="4360772"/>
            <a:ext cx="2006192" cy="2006192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7EEEE86C-9DB3-4BE5-AB95-17D5B3021B28}"/>
              </a:ext>
            </a:extLst>
          </p:cNvPr>
          <p:cNvCxnSpPr>
            <a:cxnSpLocks/>
            <a:stCxn id="2" idx="1"/>
          </p:cNvCxnSpPr>
          <p:nvPr/>
        </p:nvCxnSpPr>
        <p:spPr>
          <a:xfrm flipV="1">
            <a:off x="1359308" y="4142510"/>
            <a:ext cx="10515600" cy="14676"/>
          </a:xfrm>
          <a:prstGeom prst="line">
            <a:avLst/>
          </a:prstGeom>
          <a:ln>
            <a:solidFill>
              <a:srgbClr val="EE72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56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5207E4-6C0E-4779-9AD5-ADEB25649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cs typeface="Calibri Light"/>
              </a:rPr>
              <a:t>Regelverk vid nybyggnad och ändring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1984C4A-F10F-41AC-A9BC-63F036074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6892" y="1855313"/>
            <a:ext cx="425136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cs typeface="Calibri"/>
              </a:rPr>
              <a:t>Boverket</a:t>
            </a:r>
          </a:p>
          <a:p>
            <a:r>
              <a:rPr lang="sv-SE" dirty="0">
                <a:cs typeface="Calibri"/>
              </a:rPr>
              <a:t>Myndigheten för samhällsskydd och beredskap</a:t>
            </a:r>
          </a:p>
          <a:p>
            <a:r>
              <a:rPr lang="sv-SE" dirty="0">
                <a:cs typeface="Calibri"/>
              </a:rPr>
              <a:t>Arbetsmiljöverket</a:t>
            </a:r>
          </a:p>
          <a:p>
            <a:r>
              <a:rPr lang="sv-SE" dirty="0">
                <a:cs typeface="Calibri"/>
              </a:rPr>
              <a:t>Elsäkerhetsverket</a:t>
            </a:r>
          </a:p>
          <a:p>
            <a:r>
              <a:rPr lang="sv-SE" dirty="0">
                <a:cs typeface="Calibri"/>
              </a:rPr>
              <a:t>Riksarkivet</a:t>
            </a:r>
          </a:p>
        </p:txBody>
      </p:sp>
      <p:pic>
        <p:nvPicPr>
          <p:cNvPr id="5" name="Bildobjekt 5">
            <a:extLst>
              <a:ext uri="{FF2B5EF4-FFF2-40B4-BE49-F238E27FC236}">
                <a16:creationId xmlns:a16="http://schemas.microsoft.com/office/drawing/2014/main" id="{D6FDE41B-39B2-49C2-9E8E-05DB8D0CE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651" y="1811481"/>
            <a:ext cx="1818905" cy="909453"/>
          </a:xfrm>
          <a:prstGeom prst="rect">
            <a:avLst/>
          </a:prstGeom>
        </p:spPr>
      </p:pic>
      <p:pic>
        <p:nvPicPr>
          <p:cNvPr id="6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26FBEBED-970D-46DA-9C5F-621BE71AF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732" y="1811006"/>
            <a:ext cx="2040223" cy="910402"/>
          </a:xfrm>
          <a:prstGeom prst="rect">
            <a:avLst/>
          </a:prstGeom>
        </p:spPr>
      </p:pic>
      <p:pic>
        <p:nvPicPr>
          <p:cNvPr id="7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845AC429-8A3F-42BF-ADF2-7757FBD79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8755" y="3974584"/>
            <a:ext cx="2190750" cy="828675"/>
          </a:xfrm>
          <a:prstGeom prst="rect">
            <a:avLst/>
          </a:prstGeom>
        </p:spPr>
      </p:pic>
      <p:pic>
        <p:nvPicPr>
          <p:cNvPr id="10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860D2AF0-992E-4554-B8E6-53DED016C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231" y="5801119"/>
            <a:ext cx="2743200" cy="480907"/>
          </a:xfrm>
          <a:prstGeom prst="rect">
            <a:avLst/>
          </a:prstGeom>
        </p:spPr>
      </p:pic>
      <p:pic>
        <p:nvPicPr>
          <p:cNvPr id="11" name="Bildobjekt 11" descr="En bild som visar text&#10;&#10;Automatiskt genererad beskrivning">
            <a:extLst>
              <a:ext uri="{FF2B5EF4-FFF2-40B4-BE49-F238E27FC236}">
                <a16:creationId xmlns:a16="http://schemas.microsoft.com/office/drawing/2014/main" id="{3C3A496C-637E-4B62-9145-02ACCA3A4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1422" y="4168424"/>
            <a:ext cx="20383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9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6D89DC5-9172-4D05-8AF5-5661CEE6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kravställare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8CC785-A560-427C-B9C9-75B9558E3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u="sng" dirty="0">
                <a:solidFill>
                  <a:srgbClr val="EE7203"/>
                </a:solidFill>
              </a:rPr>
              <a:t>Mer än bara BBR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2166E03-8DE3-4076-9CC7-514CFC6D2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899" y="2505075"/>
            <a:ext cx="5157787" cy="3987800"/>
          </a:xfrm>
        </p:spPr>
        <p:txBody>
          <a:bodyPr>
            <a:normAutofit/>
          </a:bodyPr>
          <a:lstStyle/>
          <a:p>
            <a:r>
              <a:rPr lang="sv-SE" dirty="0"/>
              <a:t>Egen ambition</a:t>
            </a:r>
          </a:p>
          <a:p>
            <a:r>
              <a:rPr lang="sv-SE" dirty="0"/>
              <a:t>Lagen om skydd mot olyckor</a:t>
            </a:r>
          </a:p>
          <a:p>
            <a:r>
              <a:rPr lang="sv-SE" dirty="0"/>
              <a:t>Arbetsplatsens utformning</a:t>
            </a:r>
          </a:p>
          <a:p>
            <a:r>
              <a:rPr lang="sv-SE" dirty="0"/>
              <a:t>Brandfarlig vara</a:t>
            </a:r>
          </a:p>
          <a:p>
            <a:pPr lvl="1"/>
            <a:r>
              <a:rPr lang="sv-SE" dirty="0"/>
              <a:t>Tillstånd</a:t>
            </a:r>
          </a:p>
          <a:p>
            <a:r>
              <a:rPr lang="sv-SE" dirty="0"/>
              <a:t>Detaljplanen</a:t>
            </a:r>
          </a:p>
          <a:p>
            <a:r>
              <a:rPr lang="sv-SE" dirty="0"/>
              <a:t>Farligt gods</a:t>
            </a:r>
          </a:p>
          <a:p>
            <a:r>
              <a:rPr lang="sv-SE" dirty="0"/>
              <a:t>m.fl.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7638BB6-0A8F-477A-B575-3BE4E54BC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u="sng" dirty="0">
                <a:solidFill>
                  <a:srgbClr val="EE7203"/>
                </a:solidFill>
              </a:rPr>
              <a:t>Fortfarande samhällets miniminivå?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F94DC86-0BF9-4511-9759-186CD2D135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&gt; Miniminivån</a:t>
            </a:r>
          </a:p>
          <a:p>
            <a:pPr lvl="1"/>
            <a:r>
              <a:rPr lang="sv-SE" dirty="0"/>
              <a:t>Egen ambition </a:t>
            </a:r>
          </a:p>
          <a:p>
            <a:pPr lvl="1"/>
            <a:r>
              <a:rPr lang="sv-SE" dirty="0"/>
              <a:t>Detaljplanen</a:t>
            </a:r>
          </a:p>
          <a:p>
            <a:pPr marL="0" indent="0">
              <a:buNone/>
            </a:pPr>
            <a:r>
              <a:rPr lang="sv-SE" dirty="0"/>
              <a:t>= Miniminivån</a:t>
            </a:r>
          </a:p>
          <a:p>
            <a:pPr lvl="1"/>
            <a:r>
              <a:rPr lang="sv-SE" dirty="0"/>
              <a:t>Lagar och regler</a:t>
            </a:r>
          </a:p>
          <a:p>
            <a:pPr lvl="2"/>
            <a:r>
              <a:rPr lang="sv-SE" dirty="0"/>
              <a:t>Lagen om skydd mot olyckor</a:t>
            </a:r>
          </a:p>
          <a:p>
            <a:pPr lvl="2"/>
            <a:r>
              <a:rPr lang="sv-SE" dirty="0"/>
              <a:t>Arbetsplatsens utformning</a:t>
            </a:r>
          </a:p>
          <a:p>
            <a:pPr lvl="2"/>
            <a:r>
              <a:rPr lang="sv-SE" dirty="0"/>
              <a:t>Brandfarlig vara </a:t>
            </a:r>
          </a:p>
          <a:p>
            <a:pPr lvl="2"/>
            <a:r>
              <a:rPr lang="sv-SE" dirty="0"/>
              <a:t>Farligt gods</a:t>
            </a:r>
          </a:p>
        </p:txBody>
      </p:sp>
    </p:spTree>
    <p:extLst>
      <p:ext uri="{BB962C8B-B14F-4D97-AF65-F5344CB8AC3E}">
        <p14:creationId xmlns:p14="http://schemas.microsoft.com/office/powerpoint/2010/main" val="144908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2F53A94-8332-49B8-BA72-F69E1DFA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811" y="4235288"/>
            <a:ext cx="6022188" cy="133847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sv-SE" dirty="0"/>
              <a:t>LOV- &amp; BYGGPROCESSEN ≠</a:t>
            </a:r>
            <a:br>
              <a:rPr lang="sv-SE" dirty="0"/>
            </a:br>
            <a:r>
              <a:rPr lang="sv-SE" dirty="0">
                <a:cs typeface="Calibri Light"/>
              </a:rPr>
              <a:t>PROJEKTERINGSPROCESSEN</a:t>
            </a:r>
          </a:p>
        </p:txBody>
      </p:sp>
      <p:pic>
        <p:nvPicPr>
          <p:cNvPr id="3" name="Bild 2" descr="Eld">
            <a:extLst>
              <a:ext uri="{FF2B5EF4-FFF2-40B4-BE49-F238E27FC236}">
                <a16:creationId xmlns:a16="http://schemas.microsoft.com/office/drawing/2014/main" id="{42ED2134-724F-46BE-81AA-058A5684B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2367" y="1387662"/>
            <a:ext cx="4173189" cy="41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5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5E0322F-92F2-4CC4-9DBC-05AEFE194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Kravet på en byggnad – PBL 2010:900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A3DEEBE-3A68-478B-897C-A07F7BCE2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9308" y="1825625"/>
            <a:ext cx="5181600" cy="435133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sv-SE" b="1" u="sng" dirty="0"/>
              <a:t>11 tekniska egenskapskrav PBL 8 kap 4 §</a:t>
            </a:r>
          </a:p>
          <a:p>
            <a:pPr marL="514350" indent="-514350">
              <a:buAutoNum type="arabicPeriod"/>
            </a:pPr>
            <a:r>
              <a:rPr lang="sv-SE" dirty="0">
                <a:ea typeface="+mn-lt"/>
                <a:cs typeface="+mn-lt"/>
              </a:rPr>
              <a:t>bärförmåga, stadga och beständighet,</a:t>
            </a:r>
          </a:p>
          <a:p>
            <a:pPr marL="514350" indent="-514350">
              <a:buAutoNum type="arabicPeriod"/>
            </a:pPr>
            <a:r>
              <a:rPr lang="sv-SE" b="1" dirty="0">
                <a:solidFill>
                  <a:srgbClr val="EE7203"/>
                </a:solidFill>
                <a:ea typeface="+mn-lt"/>
                <a:cs typeface="+mn-lt"/>
              </a:rPr>
              <a:t>säkerhet i händelse av brand,</a:t>
            </a:r>
            <a:endParaRPr lang="sv-SE" b="1" dirty="0">
              <a:solidFill>
                <a:srgbClr val="EE7203"/>
              </a:solidFill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sv-SE" dirty="0">
                <a:ea typeface="+mn-lt"/>
                <a:cs typeface="+mn-lt"/>
              </a:rPr>
              <a:t>skydd med hänsyn till hygien, hälsa och miljön,</a:t>
            </a:r>
          </a:p>
          <a:p>
            <a:pPr marL="514350" indent="-514350">
              <a:buAutoNum type="arabicPeriod"/>
            </a:pPr>
            <a:r>
              <a:rPr lang="sv-SE" dirty="0">
                <a:ea typeface="+mn-lt"/>
                <a:cs typeface="+mn-lt"/>
              </a:rPr>
              <a:t>säkerhet vid användning,</a:t>
            </a:r>
            <a:endParaRPr lang="sv-SE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sv-SE" dirty="0">
                <a:ea typeface="+mn-lt"/>
                <a:cs typeface="+mn-lt"/>
              </a:rPr>
              <a:t>skydd mot buller,</a:t>
            </a:r>
            <a:endParaRPr lang="sv-SE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sv-SE" dirty="0">
                <a:ea typeface="+mn-lt"/>
                <a:cs typeface="+mn-lt"/>
              </a:rPr>
              <a:t>energihushållning och värmeisolering,</a:t>
            </a:r>
            <a:endParaRPr lang="sv-SE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sv-SE" dirty="0">
                <a:ea typeface="+mn-lt"/>
                <a:cs typeface="+mn-lt"/>
              </a:rPr>
              <a:t>lämplighet för det avsedda ändamålet,</a:t>
            </a:r>
            <a:endParaRPr lang="sv-SE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sv-SE" dirty="0">
                <a:ea typeface="+mn-lt"/>
                <a:cs typeface="+mn-lt"/>
              </a:rPr>
              <a:t>tillgänglighet och användbarhet för personer med nedsatt rörelse- eller orienteringsförmåga,</a:t>
            </a:r>
            <a:endParaRPr lang="sv-SE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sv-SE" dirty="0">
                <a:ea typeface="+mn-lt"/>
                <a:cs typeface="+mn-lt"/>
              </a:rPr>
              <a:t>hushållning med vatten och avfall,</a:t>
            </a:r>
            <a:endParaRPr lang="sv-SE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sv-SE" dirty="0">
                <a:ea typeface="+mn-lt"/>
                <a:cs typeface="+mn-lt"/>
              </a:rPr>
              <a:t>bredbandsanslutning, och</a:t>
            </a:r>
            <a:endParaRPr lang="sv-SE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sv-SE" dirty="0">
                <a:ea typeface="+mn-lt"/>
                <a:cs typeface="+mn-lt"/>
              </a:rPr>
              <a:t>laddning av elfordon.</a:t>
            </a:r>
            <a:endParaRPr lang="sv-SE" dirty="0">
              <a:cs typeface="Calibri"/>
            </a:endParaRPr>
          </a:p>
          <a:p>
            <a:pPr marL="514350" indent="-514350">
              <a:buAutoNum type="arabicPeriod"/>
            </a:pPr>
            <a:endParaRPr lang="sv-SE" dirty="0">
              <a:cs typeface="Calibri"/>
            </a:endParaRPr>
          </a:p>
          <a:p>
            <a:pPr marL="0" indent="0">
              <a:buNone/>
            </a:pPr>
            <a:endParaRPr lang="sv-SE" dirty="0"/>
          </a:p>
          <a:p>
            <a:pPr marL="514350" indent="-514350">
              <a:buFont typeface="+mj-lt"/>
              <a:buAutoNum type="arabicPeriod"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95BB7D4-F4D0-4AB9-8ECD-E4F4A58B1C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sv-SE" b="1" u="sng" dirty="0"/>
              <a:t>Förtydligande i PBF 3 kap 8 § avseende punkt 2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900" b="1" dirty="0">
                <a:solidFill>
                  <a:srgbClr val="EE7203"/>
                </a:solidFill>
                <a:ea typeface="+mn-lt"/>
                <a:cs typeface="+mn-lt"/>
              </a:rPr>
              <a:t>byggnadsverkets bärförmåga vid brand kan antas bestå under en bestämd tid,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900" b="1" dirty="0">
                <a:solidFill>
                  <a:srgbClr val="EE7203"/>
                </a:solidFill>
                <a:ea typeface="+mn-lt"/>
                <a:cs typeface="+mn-lt"/>
              </a:rPr>
              <a:t>utveckling och spridning av brand och rök inom byggnadsverket begränsas,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900" b="1" dirty="0">
                <a:solidFill>
                  <a:srgbClr val="EE7203"/>
                </a:solidFill>
                <a:ea typeface="+mn-lt"/>
                <a:cs typeface="+mn-lt"/>
              </a:rPr>
              <a:t>spridning av brand till närliggande byggnadsverk begränsas,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900" b="1" dirty="0">
                <a:solidFill>
                  <a:srgbClr val="EE7203"/>
                </a:solidFill>
                <a:ea typeface="+mn-lt"/>
                <a:cs typeface="+mn-lt"/>
              </a:rPr>
              <a:t>personer som befinner sig i byggnadsverket vid brand kan lämna det eller räddas på annat sätt, och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900" b="1" dirty="0">
                <a:solidFill>
                  <a:srgbClr val="EE7203"/>
                </a:solidFill>
                <a:ea typeface="+mn-lt"/>
                <a:cs typeface="+mn-lt"/>
              </a:rPr>
              <a:t>hänsyn har tagits till räddningsmanskapets säkerhet vid brand.</a:t>
            </a:r>
          </a:p>
        </p:txBody>
      </p:sp>
    </p:spTree>
    <p:extLst>
      <p:ext uri="{BB962C8B-B14F-4D97-AF65-F5344CB8AC3E}">
        <p14:creationId xmlns:p14="http://schemas.microsoft.com/office/powerpoint/2010/main" val="19155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D0A6AAD-A197-4FF4-BA54-C7176EB8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Brandskydd i lov- &amp; byggprocessen </a:t>
            </a: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C9AAB00F-55F2-4AD4-83DB-C0C9B009B728}"/>
              </a:ext>
            </a:extLst>
          </p:cNvPr>
          <p:cNvSpPr/>
          <p:nvPr/>
        </p:nvSpPr>
        <p:spPr>
          <a:xfrm>
            <a:off x="3317359" y="3067493"/>
            <a:ext cx="8732610" cy="361507"/>
          </a:xfrm>
          <a:prstGeom prst="rightArrow">
            <a:avLst/>
          </a:prstGeom>
          <a:noFill/>
          <a:ln>
            <a:solidFill>
              <a:srgbClr val="EE7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FB9F9FD4-FAC0-4117-BE0B-056867B5543B}"/>
              </a:ext>
            </a:extLst>
          </p:cNvPr>
          <p:cNvSpPr/>
          <p:nvPr/>
        </p:nvSpPr>
        <p:spPr>
          <a:xfrm>
            <a:off x="1520457" y="3067493"/>
            <a:ext cx="1796902" cy="361507"/>
          </a:xfrm>
          <a:prstGeom prst="rightArrow">
            <a:avLst/>
          </a:prstGeom>
          <a:noFill/>
          <a:ln>
            <a:solidFill>
              <a:srgbClr val="EE7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129120B9-F85A-4DE7-B93C-FEB4B8DBD4F0}"/>
              </a:ext>
            </a:extLst>
          </p:cNvPr>
          <p:cNvCxnSpPr>
            <a:cxnSpLocks/>
          </p:cNvCxnSpPr>
          <p:nvPr/>
        </p:nvCxnSpPr>
        <p:spPr>
          <a:xfrm>
            <a:off x="3317359" y="2030819"/>
            <a:ext cx="0" cy="4462056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63AD7B0-2BBE-415B-A53C-9979D7784CB8}"/>
              </a:ext>
            </a:extLst>
          </p:cNvPr>
          <p:cNvCxnSpPr>
            <a:cxnSpLocks/>
          </p:cNvCxnSpPr>
          <p:nvPr/>
        </p:nvCxnSpPr>
        <p:spPr>
          <a:xfrm>
            <a:off x="5937694" y="2030819"/>
            <a:ext cx="0" cy="4462056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F9247A14-7D8F-47B4-8DAA-DAC7C37F1CD4}"/>
              </a:ext>
            </a:extLst>
          </p:cNvPr>
          <p:cNvCxnSpPr>
            <a:cxnSpLocks/>
          </p:cNvCxnSpPr>
          <p:nvPr/>
        </p:nvCxnSpPr>
        <p:spPr>
          <a:xfrm>
            <a:off x="8558029" y="2030819"/>
            <a:ext cx="0" cy="4462056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6E3FC898-A92D-4516-B7F8-45FEDC4B35B6}"/>
              </a:ext>
            </a:extLst>
          </p:cNvPr>
          <p:cNvCxnSpPr>
            <a:cxnSpLocks/>
          </p:cNvCxnSpPr>
          <p:nvPr/>
        </p:nvCxnSpPr>
        <p:spPr>
          <a:xfrm>
            <a:off x="11178363" y="2030819"/>
            <a:ext cx="0" cy="4462055"/>
          </a:xfrm>
          <a:prstGeom prst="line">
            <a:avLst/>
          </a:prstGeom>
          <a:ln>
            <a:solidFill>
              <a:srgbClr val="EE720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10B55829-4E1F-4C42-95C3-9AAFC7AF2D1B}"/>
              </a:ext>
            </a:extLst>
          </p:cNvPr>
          <p:cNvSpPr txBox="1"/>
          <p:nvPr/>
        </p:nvSpPr>
        <p:spPr>
          <a:xfrm>
            <a:off x="2630538" y="1527491"/>
            <a:ext cx="142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Bygglov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EFB9318-A296-48B6-9EB5-A6B7C372422A}"/>
              </a:ext>
            </a:extLst>
          </p:cNvPr>
          <p:cNvSpPr txBox="1"/>
          <p:nvPr/>
        </p:nvSpPr>
        <p:spPr>
          <a:xfrm>
            <a:off x="5245922" y="1530296"/>
            <a:ext cx="142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Startbesked</a:t>
            </a:r>
          </a:p>
          <a:p>
            <a:pPr algn="ctr"/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6F6CBA2-F23A-4A3F-AB4A-72049E8326E0}"/>
              </a:ext>
            </a:extLst>
          </p:cNvPr>
          <p:cNvSpPr txBox="1"/>
          <p:nvPr/>
        </p:nvSpPr>
        <p:spPr>
          <a:xfrm>
            <a:off x="7590873" y="1534461"/>
            <a:ext cx="205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Arbetsplatsbesök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7EBC80E6-4C88-44FA-A959-BA349F0F7A14}"/>
              </a:ext>
            </a:extLst>
          </p:cNvPr>
          <p:cNvSpPr txBox="1"/>
          <p:nvPr/>
        </p:nvSpPr>
        <p:spPr>
          <a:xfrm>
            <a:off x="10473667" y="1531065"/>
            <a:ext cx="140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Slutbesked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3CCB896A-455A-4B5B-B3A4-02D6425128EF}"/>
              </a:ext>
            </a:extLst>
          </p:cNvPr>
          <p:cNvGrpSpPr/>
          <p:nvPr/>
        </p:nvGrpSpPr>
        <p:grpSpPr>
          <a:xfrm>
            <a:off x="3503274" y="4594169"/>
            <a:ext cx="2108790" cy="733535"/>
            <a:chOff x="3987208" y="4072270"/>
            <a:chExt cx="2108790" cy="733535"/>
          </a:xfrm>
        </p:grpSpPr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71A105FE-FB11-4596-BFAA-2DF0AFF20E47}"/>
                </a:ext>
              </a:extLst>
            </p:cNvPr>
            <p:cNvSpPr txBox="1"/>
            <p:nvPr/>
          </p:nvSpPr>
          <p:spPr>
            <a:xfrm>
              <a:off x="3987208" y="4254371"/>
              <a:ext cx="1818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Programhandling</a:t>
              </a:r>
            </a:p>
          </p:txBody>
        </p:sp>
        <p:sp>
          <p:nvSpPr>
            <p:cNvPr id="20" name="Flödesschema: Flersidigt dokument 19">
              <a:extLst>
                <a:ext uri="{FF2B5EF4-FFF2-40B4-BE49-F238E27FC236}">
                  <a16:creationId xmlns:a16="http://schemas.microsoft.com/office/drawing/2014/main" id="{645E45C4-DD5B-462C-8022-D62D4929E1A3}"/>
                </a:ext>
              </a:extLst>
            </p:cNvPr>
            <p:cNvSpPr/>
            <p:nvPr/>
          </p:nvSpPr>
          <p:spPr>
            <a:xfrm>
              <a:off x="3987208" y="4072270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0C6758D9-517F-47BC-914D-497BAA9D2AB6}"/>
              </a:ext>
            </a:extLst>
          </p:cNvPr>
          <p:cNvGrpSpPr/>
          <p:nvPr/>
        </p:nvGrpSpPr>
        <p:grpSpPr>
          <a:xfrm>
            <a:off x="3905943" y="3999797"/>
            <a:ext cx="2108790" cy="733535"/>
            <a:chOff x="3987208" y="4072270"/>
            <a:chExt cx="2108790" cy="733535"/>
          </a:xfrm>
        </p:grpSpPr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3281EA97-44CF-4FE3-BAED-27A05FCA64B5}"/>
                </a:ext>
              </a:extLst>
            </p:cNvPr>
            <p:cNvSpPr txBox="1"/>
            <p:nvPr/>
          </p:nvSpPr>
          <p:spPr>
            <a:xfrm>
              <a:off x="3987208" y="4254371"/>
              <a:ext cx="1818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Bygghandling</a:t>
              </a:r>
            </a:p>
          </p:txBody>
        </p:sp>
        <p:sp>
          <p:nvSpPr>
            <p:cNvPr id="24" name="Flödesschema: Flersidigt dokument 23">
              <a:extLst>
                <a:ext uri="{FF2B5EF4-FFF2-40B4-BE49-F238E27FC236}">
                  <a16:creationId xmlns:a16="http://schemas.microsoft.com/office/drawing/2014/main" id="{3B2547D4-809A-42E3-B0C7-B30836A88241}"/>
                </a:ext>
              </a:extLst>
            </p:cNvPr>
            <p:cNvSpPr/>
            <p:nvPr/>
          </p:nvSpPr>
          <p:spPr>
            <a:xfrm>
              <a:off x="3987208" y="4072270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049C17FA-EB42-459D-A3EF-6F8730E4D134}"/>
              </a:ext>
            </a:extLst>
          </p:cNvPr>
          <p:cNvGrpSpPr/>
          <p:nvPr/>
        </p:nvGrpSpPr>
        <p:grpSpPr>
          <a:xfrm>
            <a:off x="4051259" y="5145602"/>
            <a:ext cx="2108790" cy="765641"/>
            <a:chOff x="4193321" y="5048797"/>
            <a:chExt cx="2108790" cy="765641"/>
          </a:xfrm>
        </p:grpSpPr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E921EDA0-8686-4463-B079-25B06C9945E0}"/>
                </a:ext>
              </a:extLst>
            </p:cNvPr>
            <p:cNvSpPr txBox="1"/>
            <p:nvPr/>
          </p:nvSpPr>
          <p:spPr>
            <a:xfrm>
              <a:off x="4193321" y="5168107"/>
              <a:ext cx="1818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Förfrågnings-</a:t>
              </a:r>
            </a:p>
            <a:p>
              <a:r>
                <a:rPr lang="sv-SE" dirty="0"/>
                <a:t>underlag</a:t>
              </a:r>
            </a:p>
          </p:txBody>
        </p:sp>
        <p:sp>
          <p:nvSpPr>
            <p:cNvPr id="30" name="Flödesschema: Flersidigt dokument 29">
              <a:extLst>
                <a:ext uri="{FF2B5EF4-FFF2-40B4-BE49-F238E27FC236}">
                  <a16:creationId xmlns:a16="http://schemas.microsoft.com/office/drawing/2014/main" id="{A706FA45-39E5-48A5-8E9D-D80DA9BD7774}"/>
                </a:ext>
              </a:extLst>
            </p:cNvPr>
            <p:cNvSpPr/>
            <p:nvPr/>
          </p:nvSpPr>
          <p:spPr>
            <a:xfrm>
              <a:off x="4193321" y="5048797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984DA196-8215-4BB9-9F48-93E52381AD38}"/>
              </a:ext>
            </a:extLst>
          </p:cNvPr>
          <p:cNvGrpSpPr/>
          <p:nvPr/>
        </p:nvGrpSpPr>
        <p:grpSpPr>
          <a:xfrm>
            <a:off x="5713618" y="4378211"/>
            <a:ext cx="2108790" cy="733535"/>
            <a:chOff x="3987208" y="4072270"/>
            <a:chExt cx="2108790" cy="733535"/>
          </a:xfrm>
        </p:grpSpPr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CC44B13B-86BF-47C3-963C-E56B01FE6A6F}"/>
                </a:ext>
              </a:extLst>
            </p:cNvPr>
            <p:cNvSpPr txBox="1"/>
            <p:nvPr/>
          </p:nvSpPr>
          <p:spPr>
            <a:xfrm>
              <a:off x="3987208" y="4254371"/>
              <a:ext cx="1818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Systemhandling</a:t>
              </a:r>
            </a:p>
          </p:txBody>
        </p:sp>
        <p:sp>
          <p:nvSpPr>
            <p:cNvPr id="37" name="Flödesschema: Flersidigt dokument 36">
              <a:extLst>
                <a:ext uri="{FF2B5EF4-FFF2-40B4-BE49-F238E27FC236}">
                  <a16:creationId xmlns:a16="http://schemas.microsoft.com/office/drawing/2014/main" id="{8B3894F5-E9B1-4E0E-AC40-3DFB403FDCF8}"/>
                </a:ext>
              </a:extLst>
            </p:cNvPr>
            <p:cNvSpPr/>
            <p:nvPr/>
          </p:nvSpPr>
          <p:spPr>
            <a:xfrm>
              <a:off x="3987208" y="4072270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grpSp>
        <p:nvGrpSpPr>
          <p:cNvPr id="38" name="Grupp 37">
            <a:extLst>
              <a:ext uri="{FF2B5EF4-FFF2-40B4-BE49-F238E27FC236}">
                <a16:creationId xmlns:a16="http://schemas.microsoft.com/office/drawing/2014/main" id="{07685494-BBDE-4D89-9155-B9B6CAFBD0A0}"/>
              </a:ext>
            </a:extLst>
          </p:cNvPr>
          <p:cNvGrpSpPr/>
          <p:nvPr/>
        </p:nvGrpSpPr>
        <p:grpSpPr>
          <a:xfrm>
            <a:off x="5268189" y="5715994"/>
            <a:ext cx="2108790" cy="733535"/>
            <a:chOff x="3987208" y="4072270"/>
            <a:chExt cx="2108790" cy="733535"/>
          </a:xfrm>
        </p:grpSpPr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5EC13F8F-C592-40FE-9F1F-0DDFE64A41EB}"/>
                </a:ext>
              </a:extLst>
            </p:cNvPr>
            <p:cNvSpPr txBox="1"/>
            <p:nvPr/>
          </p:nvSpPr>
          <p:spPr>
            <a:xfrm>
              <a:off x="3987208" y="4254371"/>
              <a:ext cx="1818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Bygglovshandling</a:t>
              </a:r>
            </a:p>
          </p:txBody>
        </p:sp>
        <p:sp>
          <p:nvSpPr>
            <p:cNvPr id="40" name="Flödesschema: Flersidigt dokument 39">
              <a:extLst>
                <a:ext uri="{FF2B5EF4-FFF2-40B4-BE49-F238E27FC236}">
                  <a16:creationId xmlns:a16="http://schemas.microsoft.com/office/drawing/2014/main" id="{FA65F05B-C3C2-43AD-863F-DFD1AC0EECE5}"/>
                </a:ext>
              </a:extLst>
            </p:cNvPr>
            <p:cNvSpPr/>
            <p:nvPr/>
          </p:nvSpPr>
          <p:spPr>
            <a:xfrm>
              <a:off x="3987208" y="4072270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50EF39A5-22C7-4B42-AA96-2BCC5533F616}"/>
              </a:ext>
            </a:extLst>
          </p:cNvPr>
          <p:cNvGrpSpPr/>
          <p:nvPr/>
        </p:nvGrpSpPr>
        <p:grpSpPr>
          <a:xfrm>
            <a:off x="6158583" y="5000233"/>
            <a:ext cx="2108790" cy="733535"/>
            <a:chOff x="3987208" y="4072270"/>
            <a:chExt cx="2108790" cy="733535"/>
          </a:xfrm>
        </p:grpSpPr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28CD0FFF-F207-44C4-B820-03AFD2286F4E}"/>
                </a:ext>
              </a:extLst>
            </p:cNvPr>
            <p:cNvSpPr txBox="1"/>
            <p:nvPr/>
          </p:nvSpPr>
          <p:spPr>
            <a:xfrm>
              <a:off x="3987208" y="4254371"/>
              <a:ext cx="185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Relationshandling</a:t>
              </a:r>
            </a:p>
          </p:txBody>
        </p:sp>
        <p:sp>
          <p:nvSpPr>
            <p:cNvPr id="43" name="Flödesschema: Flersidigt dokument 42">
              <a:extLst>
                <a:ext uri="{FF2B5EF4-FFF2-40B4-BE49-F238E27FC236}">
                  <a16:creationId xmlns:a16="http://schemas.microsoft.com/office/drawing/2014/main" id="{58E4F8DD-B809-484C-9566-3AB0457CEBA3}"/>
                </a:ext>
              </a:extLst>
            </p:cNvPr>
            <p:cNvSpPr/>
            <p:nvPr/>
          </p:nvSpPr>
          <p:spPr>
            <a:xfrm>
              <a:off x="3987208" y="4072270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4" name="Grupp 43">
            <a:extLst>
              <a:ext uri="{FF2B5EF4-FFF2-40B4-BE49-F238E27FC236}">
                <a16:creationId xmlns:a16="http://schemas.microsoft.com/office/drawing/2014/main" id="{362C4010-3DD2-41FD-88B0-CE5198B590F7}"/>
              </a:ext>
            </a:extLst>
          </p:cNvPr>
          <p:cNvGrpSpPr/>
          <p:nvPr/>
        </p:nvGrpSpPr>
        <p:grpSpPr>
          <a:xfrm>
            <a:off x="5936101" y="3709989"/>
            <a:ext cx="2108790" cy="766053"/>
            <a:chOff x="3987208" y="4072270"/>
            <a:chExt cx="2108790" cy="766053"/>
          </a:xfrm>
        </p:grpSpPr>
        <p:sp>
          <p:nvSpPr>
            <p:cNvPr id="45" name="textruta 44">
              <a:extLst>
                <a:ext uri="{FF2B5EF4-FFF2-40B4-BE49-F238E27FC236}">
                  <a16:creationId xmlns:a16="http://schemas.microsoft.com/office/drawing/2014/main" id="{10D916AE-B047-43E1-9380-BB214196C36F}"/>
                </a:ext>
              </a:extLst>
            </p:cNvPr>
            <p:cNvSpPr txBox="1"/>
            <p:nvPr/>
          </p:nvSpPr>
          <p:spPr>
            <a:xfrm>
              <a:off x="3987208" y="4191992"/>
              <a:ext cx="1818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Bygghandling</a:t>
              </a:r>
            </a:p>
            <a:p>
              <a:r>
                <a:rPr lang="sv-SE" dirty="0"/>
                <a:t>reviderad</a:t>
              </a:r>
            </a:p>
          </p:txBody>
        </p:sp>
        <p:sp>
          <p:nvSpPr>
            <p:cNvPr id="46" name="Flödesschema: Flersidigt dokument 45">
              <a:extLst>
                <a:ext uri="{FF2B5EF4-FFF2-40B4-BE49-F238E27FC236}">
                  <a16:creationId xmlns:a16="http://schemas.microsoft.com/office/drawing/2014/main" id="{ACDA1C61-672B-4CAF-AB77-09576001D92E}"/>
                </a:ext>
              </a:extLst>
            </p:cNvPr>
            <p:cNvSpPr/>
            <p:nvPr/>
          </p:nvSpPr>
          <p:spPr>
            <a:xfrm>
              <a:off x="3987208" y="4072270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3154F99E-A0EF-40E2-89EA-DB72E0DAF41B}"/>
              </a:ext>
            </a:extLst>
          </p:cNvPr>
          <p:cNvGrpSpPr/>
          <p:nvPr/>
        </p:nvGrpSpPr>
        <p:grpSpPr>
          <a:xfrm>
            <a:off x="3982288" y="3139615"/>
            <a:ext cx="2108790" cy="760622"/>
            <a:chOff x="3987208" y="4072270"/>
            <a:chExt cx="2108790" cy="760622"/>
          </a:xfrm>
        </p:grpSpPr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6CBB1962-3295-47EF-9B64-D2A7D59BB212}"/>
                </a:ext>
              </a:extLst>
            </p:cNvPr>
            <p:cNvSpPr txBox="1"/>
            <p:nvPr/>
          </p:nvSpPr>
          <p:spPr>
            <a:xfrm>
              <a:off x="4031359" y="4186561"/>
              <a:ext cx="1941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Kontroll av brand-skyddsåtgärder</a:t>
              </a:r>
            </a:p>
          </p:txBody>
        </p:sp>
        <p:sp>
          <p:nvSpPr>
            <p:cNvPr id="49" name="Flödesschema: Flersidigt dokument 48">
              <a:extLst>
                <a:ext uri="{FF2B5EF4-FFF2-40B4-BE49-F238E27FC236}">
                  <a16:creationId xmlns:a16="http://schemas.microsoft.com/office/drawing/2014/main" id="{85C3A128-9B42-4043-9D81-6A7770AAB8AB}"/>
                </a:ext>
              </a:extLst>
            </p:cNvPr>
            <p:cNvSpPr/>
            <p:nvPr/>
          </p:nvSpPr>
          <p:spPr>
            <a:xfrm>
              <a:off x="3987208" y="4072270"/>
              <a:ext cx="2108790" cy="733535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528098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F2FF372AEA084EA94BA4D70C923F70" ma:contentTypeVersion="11" ma:contentTypeDescription="Create a new document." ma:contentTypeScope="" ma:versionID="2ba8837cafcbbb23fc60f3f2b891fff8">
  <xsd:schema xmlns:xsd="http://www.w3.org/2001/XMLSchema" xmlns:xs="http://www.w3.org/2001/XMLSchema" xmlns:p="http://schemas.microsoft.com/office/2006/metadata/properties" xmlns:ns3="8d7d4110-9fb5-4f74-bd65-b6515b05e39c" xmlns:ns4="6ce75391-4613-4875-906a-aa4931e738bb" targetNamespace="http://schemas.microsoft.com/office/2006/metadata/properties" ma:root="true" ma:fieldsID="2d351ce873413795eb76b905f04148c8" ns3:_="" ns4:_="">
    <xsd:import namespace="8d7d4110-9fb5-4f74-bd65-b6515b05e39c"/>
    <xsd:import namespace="6ce75391-4613-4875-906a-aa4931e738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d4110-9fb5-4f74-bd65-b6515b05e3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e75391-4613-4875-906a-aa4931e738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6DFFDC-561F-4F9D-89D0-86BA36DF7B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7d4110-9fb5-4f74-bd65-b6515b05e39c"/>
    <ds:schemaRef ds:uri="6ce75391-4613-4875-906a-aa4931e738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17CBF4-E13E-48B4-9C60-BAF89AB0F6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7F688-C7F6-49E1-9234-1AFEB73F4C3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1058</Words>
  <Application>Microsoft Office PowerPoint</Application>
  <PresentationFormat>Bredbild</PresentationFormat>
  <Paragraphs>320</Paragraphs>
  <Slides>28</Slides>
  <Notes>25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Wingdings</vt:lpstr>
      <vt:lpstr>Office-tema</vt:lpstr>
      <vt:lpstr>BRANDSKYDD I BYGGPROCESSEN</vt:lpstr>
      <vt:lpstr>PowerPoint-presentation</vt:lpstr>
      <vt:lpstr>SAMHÄLLETS MINIMINIVÅ</vt:lpstr>
      <vt:lpstr>BBR = samhällets miniminivå BBR ≠ samhällets maximinivå</vt:lpstr>
      <vt:lpstr>Regelverk vid nybyggnad och ändring</vt:lpstr>
      <vt:lpstr>Andra kravställare</vt:lpstr>
      <vt:lpstr>LOV- &amp; BYGGPROCESSEN ≠ PROJEKTERINGSPROCESSEN</vt:lpstr>
      <vt:lpstr>Kravet på en byggnad – PBL 2010:900</vt:lpstr>
      <vt:lpstr>Brandskydd i lov- &amp; byggprocessen </vt:lpstr>
      <vt:lpstr>Brandskydd i lov- &amp; byggprocessen </vt:lpstr>
      <vt:lpstr>Brandskydd i lov- &amp; byggprocessen </vt:lpstr>
      <vt:lpstr>Brandskydd i lov- &amp; byggprocessen </vt:lpstr>
      <vt:lpstr>Brandskydd i lov- &amp; byggprocessen </vt:lpstr>
      <vt:lpstr>Brandskydd i lov- &amp; byggprocessen </vt:lpstr>
      <vt:lpstr>Brandskydd i lov- &amp; byggprocessen </vt:lpstr>
      <vt:lpstr>Brandskydd i lov- &amp; byggprocessen </vt:lpstr>
      <vt:lpstr>Förändringar under byggtid   - mellan start- och slutbesked</vt:lpstr>
      <vt:lpstr>ANVÄND CERTIFIERAD SAKKUNNIG (SAK) RÄTT</vt:lpstr>
      <vt:lpstr>SAK vem är det?</vt:lpstr>
      <vt:lpstr>SAK enbart i kontrollplanen</vt:lpstr>
      <vt:lpstr>Certifierade sakkunniga kontrollanter</vt:lpstr>
      <vt:lpstr>FÖRENKLAD &amp; ANALYTISK DIMENSIONERING</vt:lpstr>
      <vt:lpstr>Förenklad och analytisk dimensionering</vt:lpstr>
      <vt:lpstr>Vem "granskar" brand?</vt:lpstr>
      <vt:lpstr>Tillsammans...</vt:lpstr>
      <vt:lpstr>Podcast – Det brinner!</vt:lpstr>
      <vt:lpstr>TACK FÖR DIN UPPMÄRKSAMHET!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Brandskydd i byggprocessen</dc:title>
  <dc:creator>Caroline Bernelius Cronsioe</dc:creator>
  <cp:lastModifiedBy>Caroline Bernelius Cronsioe</cp:lastModifiedBy>
  <cp:revision>1952</cp:revision>
  <dcterms:created xsi:type="dcterms:W3CDTF">2020-01-31T16:19:40Z</dcterms:created>
  <dcterms:modified xsi:type="dcterms:W3CDTF">2023-05-23T11:05:36Z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0x01010095F2FF372AEA084EA94BA4D70C923F70</vt:lpwstr>
  </property>
</Properties>
</file>