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1429" r:id="rId6"/>
    <p:sldId id="1441" r:id="rId7"/>
    <p:sldId id="279" r:id="rId8"/>
    <p:sldId id="1423" r:id="rId9"/>
    <p:sldId id="264" r:id="rId10"/>
    <p:sldId id="281" r:id="rId11"/>
    <p:sldId id="270" r:id="rId12"/>
    <p:sldId id="260" r:id="rId13"/>
    <p:sldId id="1435" r:id="rId14"/>
    <p:sldId id="1434" r:id="rId15"/>
    <p:sldId id="1436" r:id="rId16"/>
    <p:sldId id="265" r:id="rId17"/>
    <p:sldId id="1433" r:id="rId18"/>
    <p:sldId id="261" r:id="rId19"/>
    <p:sldId id="257" r:id="rId20"/>
    <p:sldId id="258" r:id="rId21"/>
    <p:sldId id="1440" r:id="rId22"/>
    <p:sldId id="272" r:id="rId23"/>
    <p:sldId id="276" r:id="rId24"/>
    <p:sldId id="275" r:id="rId25"/>
    <p:sldId id="1442" r:id="rId26"/>
    <p:sldId id="1443" r:id="rId27"/>
    <p:sldId id="1444" r:id="rId28"/>
    <p:sldId id="1445" r:id="rId29"/>
    <p:sldId id="1446" r:id="rId30"/>
    <p:sldId id="1417" r:id="rId31"/>
    <p:sldId id="269" r:id="rId32"/>
    <p:sldId id="1427" r:id="rId33"/>
    <p:sldId id="259" r:id="rId34"/>
    <p:sldId id="1432" r:id="rId35"/>
    <p:sldId id="277" r:id="rId36"/>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344409-1022-500B-B157-607199557141}" name="Christer Carlbäck" initials="CC" userId="05f543693340a0af" providerId="Windows Live"/>
  <p188:author id="{70299623-6FC8-54CD-368E-A74F7AE2E6FC}" name="Jensen-Carlén Agnes" initials="JCA" userId="S::agnes.jensen-carlen@boverket.se::8d698257-2198-4a4a-8d14-b1e5982d604a" providerId="AD"/>
  <p188:author id="{28397839-ED40-53D4-5ACF-D4B3D477519D}" name="Kappel Linnéa" initials="KL" userId="S::linnea.kappel@boverket.se::c19a4065-fe3c-42e6-baba-9fc5f2c0d7d8" providerId="AD"/>
  <p188:author id="{C3BD964A-651A-8327-3535-84D7B282EFAE}" name="Lindbom Johan" initials="LJ" userId="S::Johan.Lindbom@boverket.se::877195f4-10fe-44c7-aa9e-fb949f7ea9cb" providerId="AD"/>
  <p188:author id="{CB30EB6F-B171-3861-69F7-7E80FBAC4449}" name="Karin Weandin" initials="KW" userId="S::karin.weandin@infab.nu::0a7c53aa-62da-4afd-bde8-ab5167e6faa4" providerId="AD"/>
  <p188:author id="{8F01F67E-D554-C584-E501-595598867F27}" name="Folkesson Ingela" initials="FI" userId="S::Ingela.Folkesson@boverket.se::ded7f5d6-d18c-4c46-a2ff-9bea1da5e022" providerId="AD"/>
  <p188:author id="{BBB8DFFA-EF99-E6DE-B85A-E16E052700DB}" name="Rosenblom Emma" initials="RE" userId="S-1-5-21-2050256781-1550072788-569397357-70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nblom Emma" initials="RE" lastIdx="8" clrIdx="0">
    <p:extLst>
      <p:ext uri="{19B8F6BF-5375-455C-9EA6-DF929625EA0E}">
        <p15:presenceInfo xmlns:p15="http://schemas.microsoft.com/office/powerpoint/2012/main" userId="S-1-5-21-2050256781-1550072788-569397357-70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B25"/>
    <a:srgbClr val="597D95"/>
    <a:srgbClr val="013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autoAdjust="0"/>
    <p:restoredTop sz="38693" autoAdjust="0"/>
  </p:normalViewPr>
  <p:slideViewPr>
    <p:cSldViewPr>
      <p:cViewPr varScale="1">
        <p:scale>
          <a:sx n="44" d="100"/>
          <a:sy n="44" d="100"/>
        </p:scale>
        <p:origin x="2232" y="38"/>
      </p:cViewPr>
      <p:guideLst>
        <p:guide orient="horz" pos="2160"/>
        <p:guide pos="2880"/>
        <p:guide orient="horz" pos="16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C2BA8-AB9C-44C0-BB1D-E36E4FAE8AFA}" type="datetimeFigureOut">
              <a:rPr lang="sv-SE" smtClean="0"/>
              <a:t>2023-05-23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F4F4E-35AE-4F13-AA94-8E98E18073F4}" type="slidenum">
              <a:rPr lang="sv-SE" smtClean="0"/>
              <a:t>‹#›</a:t>
            </a:fld>
            <a:endParaRPr lang="sv-SE"/>
          </a:p>
        </p:txBody>
      </p:sp>
    </p:spTree>
    <p:extLst>
      <p:ext uri="{BB962C8B-B14F-4D97-AF65-F5344CB8AC3E}">
        <p14:creationId xmlns:p14="http://schemas.microsoft.com/office/powerpoint/2010/main" val="83717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Hej </a:t>
            </a:r>
          </a:p>
          <a:p>
            <a:endParaRPr lang="sv-SE" dirty="0"/>
          </a:p>
          <a:p>
            <a:r>
              <a:rPr lang="sv-SE" dirty="0"/>
              <a:t>Jag heter Jonas Edahl och är projektledare på Boverket </a:t>
            </a:r>
          </a:p>
          <a:p>
            <a:endParaRPr lang="sv-SE" dirty="0"/>
          </a:p>
          <a:p>
            <a:endParaRPr lang="sv-SE" dirty="0"/>
          </a:p>
          <a:p>
            <a:r>
              <a:rPr lang="sv-SE" dirty="0"/>
              <a:t>Idag tänkte jag berätta lite om Möjligheternas byggregler, om vad som är syftet med förändringsarbetet, vad vi på Boverket håller på med för tillfället och vad vi har att se fram emot framöver. </a:t>
            </a:r>
          </a:p>
        </p:txBody>
      </p:sp>
      <p:sp>
        <p:nvSpPr>
          <p:cNvPr id="4" name="Platshållare för bildnummer 3"/>
          <p:cNvSpPr>
            <a:spLocks noGrp="1"/>
          </p:cNvSpPr>
          <p:nvPr>
            <p:ph type="sldNum" sz="quarter" idx="10"/>
          </p:nvPr>
        </p:nvSpPr>
        <p:spPr/>
        <p:txBody>
          <a:bodyPr/>
          <a:lstStyle/>
          <a:p>
            <a:fld id="{D93F4F4E-35AE-4F13-AA94-8E98E18073F4}" type="slidenum">
              <a:rPr lang="sv-SE" smtClean="0"/>
              <a:t>1</a:t>
            </a:fld>
            <a:endParaRPr lang="sv-SE"/>
          </a:p>
        </p:txBody>
      </p:sp>
    </p:spTree>
    <p:extLst>
      <p:ext uri="{BB962C8B-B14F-4D97-AF65-F5344CB8AC3E}">
        <p14:creationId xmlns:p14="http://schemas.microsoft.com/office/powerpoint/2010/main" val="1814957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Remisseminarierna för etapp 2 dvs HHM och SÄK är nu avklarade. Framför oss har vi digitala remisseminarier för etapp 3 att se fram emot</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Vi håller alltså 2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remisseminarier per föreskrift eftersom vi vill göra det möjligt för alla att få tid över att kunna delta.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D93F4F4E-35AE-4F13-AA94-8E98E18073F4}" type="slidenum">
              <a:rPr lang="sv-SE" smtClean="0"/>
              <a:t>10</a:t>
            </a:fld>
            <a:endParaRPr lang="sv-SE"/>
          </a:p>
        </p:txBody>
      </p:sp>
    </p:spTree>
    <p:extLst>
      <p:ext uri="{BB962C8B-B14F-4D97-AF65-F5344CB8AC3E}">
        <p14:creationId xmlns:p14="http://schemas.microsoft.com/office/powerpoint/2010/main" val="390243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Ett av syftena med seminarierna är att klargöra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ev</a:t>
            </a:r>
            <a:r>
              <a:rPr lang="sv-SE" sz="1200" dirty="0">
                <a:effectLst/>
                <a:latin typeface="Calibri" panose="020F0502020204030204" pitchFamily="34" charset="0"/>
                <a:ea typeface="Calibri" panose="020F0502020204030204" pitchFamily="34" charset="0"/>
                <a:cs typeface="Times New Roman" panose="02020603050405020304" pitchFamily="18" charset="0"/>
              </a:rPr>
              <a:t> oklarheter som kan leda till att man som läsare missuppfattar innehållet i en paragraf vilket i sin tur kan leda till att remissvaren blir missvisande. Detta vill vi såklart undvika. Under seminarierna finns det därför möjlighet att ställa frågor som kan öka förståelsen innan man skriver sina remissvar.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11</a:t>
            </a:fld>
            <a:endParaRPr lang="sv-SE"/>
          </a:p>
        </p:txBody>
      </p:sp>
    </p:spTree>
    <p:extLst>
      <p:ext uri="{BB962C8B-B14F-4D97-AF65-F5344CB8AC3E}">
        <p14:creationId xmlns:p14="http://schemas.microsoft.com/office/powerpoint/2010/main" val="212617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Det som finns att lämna synpunkter på är: </a:t>
            </a:r>
          </a:p>
          <a:p>
            <a:pPr marL="171450" indent="-171450">
              <a:lnSpc>
                <a:spcPct val="107000"/>
              </a:lnSpc>
              <a:spcAft>
                <a:spcPts val="800"/>
              </a:spcAft>
              <a:buFont typeface="Arial" panose="020B0604020202020204" pitchFamily="34" charset="0"/>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Författningsförslaget dvs själva föreskriften</a:t>
            </a:r>
          </a:p>
          <a:p>
            <a:pPr marL="171450" indent="-171450">
              <a:lnSpc>
                <a:spcPct val="107000"/>
              </a:lnSpc>
              <a:spcAft>
                <a:spcPts val="800"/>
              </a:spcAft>
              <a:buFont typeface="Arial" panose="020B0604020202020204" pitchFamily="34" charset="0"/>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Författningskommentarerna till föreskriften samt</a:t>
            </a:r>
          </a:p>
          <a:p>
            <a:pPr marL="171450" indent="-171450">
              <a:lnSpc>
                <a:spcPct val="107000"/>
              </a:lnSpc>
              <a:spcAft>
                <a:spcPts val="800"/>
              </a:spcAft>
              <a:buFont typeface="Arial" panose="020B0604020202020204" pitchFamily="34" charset="0"/>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Konsekvensutredningen</a:t>
            </a:r>
          </a:p>
          <a:p>
            <a:pPr marL="171450" indent="-171450">
              <a:lnSpc>
                <a:spcPct val="107000"/>
              </a:lnSpc>
              <a:spcAft>
                <a:spcPts val="800"/>
              </a:spcAft>
              <a:buFont typeface="Arial" panose="020B0604020202020204" pitchFamily="34" charset="0"/>
              <a:buChar cha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Det inledande kapitlet i varje föreskrift kan jämföras med avsnitt 1 och 2 i BBR, vilket avhandlar de gemensamma reglerna. Dessa är i allt väsentligt likalydande i samtliga föreskrifter. Likadant gäller det sista kapitlet i varje föreskrift dvs det som handlar om ändring.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Sist i konsekvensutredningen finns en korsreferenslista som visar var BBRs regler hamnat i författningsförslaget, listan är reversibel så att man även kan härleda paragraferna i författningsförslaget tillbaks till BBR. </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12</a:t>
            </a:fld>
            <a:endParaRPr lang="sv-SE"/>
          </a:p>
        </p:txBody>
      </p:sp>
    </p:spTree>
    <p:extLst>
      <p:ext uri="{BB962C8B-B14F-4D97-AF65-F5344CB8AC3E}">
        <p14:creationId xmlns:p14="http://schemas.microsoft.com/office/powerpoint/2010/main" val="623624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66155" rtl="0" eaLnBrk="1" fontAlgn="auto" latinLnBrk="0" hangingPunct="1">
              <a:lnSpc>
                <a:spcPct val="107000"/>
              </a:lnSpc>
              <a:spcBef>
                <a:spcPts val="0"/>
              </a:spcBef>
              <a:spcAft>
                <a:spcPts val="845"/>
              </a:spcAft>
              <a:buClrTx/>
              <a:buSzTx/>
              <a:buFontTx/>
              <a:buNone/>
              <a:tabLst/>
              <a:defRPr/>
            </a:pPr>
            <a:r>
              <a:rPr lang="sv-SE" dirty="0"/>
              <a:t>De sakansvariga i projekten kommer delta under remisseminarierna. Där kommer de prata om de mest väsentliga förändringarna samt svara på frågor om det finns någon som t ex tycker det är oklart hur någon paragraferna ska tolkas . </a:t>
            </a:r>
          </a:p>
          <a:p>
            <a:pPr defTabSz="966155">
              <a:lnSpc>
                <a:spcPct val="107000"/>
              </a:lnSpc>
              <a:spcAft>
                <a:spcPts val="845"/>
              </a:spcAft>
              <a:defRPr/>
            </a:pPr>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13</a:t>
            </a:fld>
            <a:endParaRPr lang="sv-SE"/>
          </a:p>
        </p:txBody>
      </p:sp>
    </p:spTree>
    <p:extLst>
      <p:ext uri="{BB962C8B-B14F-4D97-AF65-F5344CB8AC3E}">
        <p14:creationId xmlns:p14="http://schemas.microsoft.com/office/powerpoint/2010/main" val="2240677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Times New Roman" panose="02020603050405020304" pitchFamily="18" charset="0"/>
              </a:rPr>
              <a:t>Seminarierna är till för alla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Mer information om remisserna kan hitta på Boverket.se och där kan ni också anmäla er</a:t>
            </a:r>
          </a:p>
        </p:txBody>
      </p:sp>
      <p:sp>
        <p:nvSpPr>
          <p:cNvPr id="4" name="Platshållare för bildnummer 3"/>
          <p:cNvSpPr>
            <a:spLocks noGrp="1"/>
          </p:cNvSpPr>
          <p:nvPr>
            <p:ph type="sldNum" sz="quarter" idx="5"/>
          </p:nvPr>
        </p:nvSpPr>
        <p:spPr/>
        <p:txBody>
          <a:bodyPr/>
          <a:lstStyle/>
          <a:p>
            <a:fld id="{D93F4F4E-35AE-4F13-AA94-8E98E18073F4}" type="slidenum">
              <a:rPr lang="sv-SE" smtClean="0"/>
              <a:t>14</a:t>
            </a:fld>
            <a:endParaRPr lang="sv-SE"/>
          </a:p>
        </p:txBody>
      </p:sp>
    </p:spTree>
    <p:extLst>
      <p:ext uri="{BB962C8B-B14F-4D97-AF65-F5344CB8AC3E}">
        <p14:creationId xmlns:p14="http://schemas.microsoft.com/office/powerpoint/2010/main" val="3183468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Information om remissen har också gått ut via sociala medier   </a:t>
            </a:r>
          </a:p>
        </p:txBody>
      </p:sp>
      <p:sp>
        <p:nvSpPr>
          <p:cNvPr id="4" name="Platshållare för bildnummer 3"/>
          <p:cNvSpPr>
            <a:spLocks noGrp="1"/>
          </p:cNvSpPr>
          <p:nvPr>
            <p:ph type="sldNum" sz="quarter" idx="5"/>
          </p:nvPr>
        </p:nvSpPr>
        <p:spPr/>
        <p:txBody>
          <a:bodyPr/>
          <a:lstStyle/>
          <a:p>
            <a:fld id="{D93F4F4E-35AE-4F13-AA94-8E98E18073F4}" type="slidenum">
              <a:rPr lang="sv-SE" smtClean="0"/>
              <a:t>15</a:t>
            </a:fld>
            <a:endParaRPr lang="sv-SE"/>
          </a:p>
        </p:txBody>
      </p:sp>
    </p:spTree>
    <p:extLst>
      <p:ext uri="{BB962C8B-B14F-4D97-AF65-F5344CB8AC3E}">
        <p14:creationId xmlns:p14="http://schemas.microsoft.com/office/powerpoint/2010/main" val="234079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tänkte jag visa några väsentliga förändringar i författningsförslaget jämfört med BBR</a:t>
            </a:r>
          </a:p>
          <a:p>
            <a:endParaRPr lang="sv-SE" dirty="0"/>
          </a:p>
          <a:p>
            <a:r>
              <a:rPr lang="sv-SE" dirty="0"/>
              <a:t>Kap 1 i författningsförslaget ersätter avsnitt 1 och 2 i BBR och ser i princip likadant ut i alla nya föreskrifter med några få undantag.</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mest väsentliga i dessa delar är att föreskriften betonar vikten av krav på fackmässighet och dokumentation  </a:t>
            </a:r>
          </a:p>
          <a:p>
            <a:endParaRPr lang="sv-SE" dirty="0"/>
          </a:p>
          <a:p>
            <a:r>
              <a:rPr lang="sv-SE" dirty="0"/>
              <a:t>I några föreskrifter t ex </a:t>
            </a:r>
            <a:r>
              <a:rPr lang="sv-SE" dirty="0" err="1"/>
              <a:t>HHMs</a:t>
            </a:r>
            <a:r>
              <a:rPr lang="sv-SE" dirty="0"/>
              <a:t> kapitel om fukt och ventilation finner vi krav på dokumentation redan vid projekteringen</a:t>
            </a:r>
          </a:p>
          <a:p>
            <a:endParaRPr lang="sv-SE" dirty="0"/>
          </a:p>
          <a:p>
            <a:r>
              <a:rPr lang="sv-SE" dirty="0"/>
              <a:t>Det har också införts krav på dokumentation i den färdiga byggnaden.</a:t>
            </a:r>
          </a:p>
          <a:p>
            <a:endParaRPr lang="sv-SE" dirty="0"/>
          </a:p>
          <a:p>
            <a:endParaRPr lang="sv-SE" dirty="0"/>
          </a:p>
          <a:p>
            <a:endParaRPr lang="sv-SE" dirty="0"/>
          </a:p>
          <a:p>
            <a:r>
              <a:rPr lang="sv-SE" dirty="0"/>
              <a:t> </a:t>
            </a:r>
          </a:p>
        </p:txBody>
      </p:sp>
      <p:sp>
        <p:nvSpPr>
          <p:cNvPr id="4" name="Platshållare för bildnummer 3"/>
          <p:cNvSpPr>
            <a:spLocks noGrp="1"/>
          </p:cNvSpPr>
          <p:nvPr>
            <p:ph type="sldNum" sz="quarter" idx="5"/>
          </p:nvPr>
        </p:nvSpPr>
        <p:spPr/>
        <p:txBody>
          <a:bodyPr/>
          <a:lstStyle/>
          <a:p>
            <a:fld id="{D93F4F4E-35AE-4F13-AA94-8E98E18073F4}" type="slidenum">
              <a:rPr lang="sv-SE" smtClean="0"/>
              <a:t>16</a:t>
            </a:fld>
            <a:endParaRPr lang="sv-SE"/>
          </a:p>
        </p:txBody>
      </p:sp>
    </p:spTree>
    <p:extLst>
      <p:ext uri="{BB962C8B-B14F-4D97-AF65-F5344CB8AC3E}">
        <p14:creationId xmlns:p14="http://schemas.microsoft.com/office/powerpoint/2010/main" val="317196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 övergripande delarna som avser ändring har det också införts en rad nya preciseringar </a:t>
            </a:r>
          </a:p>
          <a:p>
            <a:endParaRPr lang="sv-SE" dirty="0"/>
          </a:p>
          <a:p>
            <a:r>
              <a:rPr lang="sv-SE" dirty="0"/>
              <a:t>Ett exempel är att det införts krav på klarlägganden om den befintliga byggnadens egenskaper och att detta ska göras parallellt med projekteringen</a:t>
            </a:r>
          </a:p>
        </p:txBody>
      </p:sp>
      <p:sp>
        <p:nvSpPr>
          <p:cNvPr id="4" name="Platshållare för bildnummer 3"/>
          <p:cNvSpPr>
            <a:spLocks noGrp="1"/>
          </p:cNvSpPr>
          <p:nvPr>
            <p:ph type="sldNum" sz="quarter" idx="5"/>
          </p:nvPr>
        </p:nvSpPr>
        <p:spPr/>
        <p:txBody>
          <a:bodyPr/>
          <a:lstStyle/>
          <a:p>
            <a:fld id="{D93F4F4E-35AE-4F13-AA94-8E98E18073F4}" type="slidenum">
              <a:rPr lang="sv-SE" smtClean="0"/>
              <a:t>17</a:t>
            </a:fld>
            <a:endParaRPr lang="sv-SE"/>
          </a:p>
        </p:txBody>
      </p:sp>
    </p:spTree>
    <p:extLst>
      <p:ext uri="{BB962C8B-B14F-4D97-AF65-F5344CB8AC3E}">
        <p14:creationId xmlns:p14="http://schemas.microsoft.com/office/powerpoint/2010/main" val="412007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Hygien, hälsa och miljö spänner över ett brett område och riktar sig till många olika målgrupper</a:t>
            </a:r>
          </a:p>
          <a:p>
            <a:endParaRPr lang="sv-SE" dirty="0"/>
          </a:p>
          <a:p>
            <a:r>
              <a:rPr lang="sv-SE" dirty="0"/>
              <a:t>Det ni ser mellan parenteserna är antalet paragrafer i respektive kapitel</a:t>
            </a:r>
          </a:p>
        </p:txBody>
      </p:sp>
      <p:sp>
        <p:nvSpPr>
          <p:cNvPr id="4" name="Platshållare för bildnummer 3"/>
          <p:cNvSpPr>
            <a:spLocks noGrp="1"/>
          </p:cNvSpPr>
          <p:nvPr>
            <p:ph type="sldNum" sz="quarter" idx="5"/>
          </p:nvPr>
        </p:nvSpPr>
        <p:spPr/>
        <p:txBody>
          <a:bodyPr/>
          <a:lstStyle/>
          <a:p>
            <a:fld id="{D93F4F4E-35AE-4F13-AA94-8E98E18073F4}" type="slidenum">
              <a:rPr lang="sv-SE" smtClean="0"/>
              <a:t>18</a:t>
            </a:fld>
            <a:endParaRPr lang="sv-SE"/>
          </a:p>
        </p:txBody>
      </p:sp>
    </p:spTree>
    <p:extLst>
      <p:ext uri="{BB962C8B-B14F-4D97-AF65-F5344CB8AC3E}">
        <p14:creationId xmlns:p14="http://schemas.microsoft.com/office/powerpoint/2010/main" val="251316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denna bild beskrivs de kapitel och förändringar där vi förväntar oss mest synpunkter under remissperioden för HHM.</a:t>
            </a:r>
          </a:p>
        </p:txBody>
      </p:sp>
      <p:sp>
        <p:nvSpPr>
          <p:cNvPr id="4" name="Platshållare för bildnummer 3"/>
          <p:cNvSpPr>
            <a:spLocks noGrp="1"/>
          </p:cNvSpPr>
          <p:nvPr>
            <p:ph type="sldNum" sz="quarter" idx="5"/>
          </p:nvPr>
        </p:nvSpPr>
        <p:spPr/>
        <p:txBody>
          <a:bodyPr/>
          <a:lstStyle/>
          <a:p>
            <a:fld id="{D93F4F4E-35AE-4F13-AA94-8E98E18073F4}" type="slidenum">
              <a:rPr lang="sv-SE" smtClean="0"/>
              <a:t>19</a:t>
            </a:fld>
            <a:endParaRPr lang="sv-SE"/>
          </a:p>
        </p:txBody>
      </p:sp>
    </p:spTree>
    <p:extLst>
      <p:ext uri="{BB962C8B-B14F-4D97-AF65-F5344CB8AC3E}">
        <p14:creationId xmlns:p14="http://schemas.microsoft.com/office/powerpoint/2010/main" val="47345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98">
              <a:spcAft>
                <a:spcPts val="1005"/>
              </a:spcAft>
              <a:defRPr/>
            </a:pPr>
            <a:r>
              <a:rPr lang="sv-SE" dirty="0"/>
              <a:t>Vi arbetar just nu med att se över våra bygg- och konstruktionsregler som ska förenklas, förtydligas och moderniseras. </a:t>
            </a:r>
          </a:p>
          <a:p>
            <a:pPr defTabSz="918698">
              <a:spcAft>
                <a:spcPts val="1005"/>
              </a:spcAft>
              <a:defRPr/>
            </a:pPr>
            <a:endParaRPr lang="sv-SE" dirty="0"/>
          </a:p>
          <a:p>
            <a:pPr defTabSz="918698">
              <a:spcAft>
                <a:spcPts val="1005"/>
              </a:spcAft>
              <a:defRPr/>
            </a:pPr>
            <a:r>
              <a:rPr lang="sv-SE" dirty="0"/>
              <a:t>Vi har hunnit ganska långt i processen nu och sedan drygt två veckor tillbaka har nästan alla föreskrifter skickats på remiss.</a:t>
            </a:r>
          </a:p>
          <a:p>
            <a:pPr defTabSz="918698">
              <a:spcAft>
                <a:spcPts val="1005"/>
              </a:spcAft>
              <a:defRPr/>
            </a:pPr>
            <a:endParaRPr lang="sv-SE" dirty="0"/>
          </a:p>
          <a:p>
            <a:pPr defTabSz="918698">
              <a:spcAft>
                <a:spcPts val="1005"/>
              </a:spcAft>
              <a:defRPr/>
            </a:pPr>
            <a:r>
              <a:rPr lang="sv-SE" dirty="0"/>
              <a:t>Översynen omfattar </a:t>
            </a:r>
            <a:r>
              <a:rPr lang="sv-SE" b="1" dirty="0"/>
              <a:t>reglernas uppbyggnad </a:t>
            </a:r>
            <a:r>
              <a:rPr lang="sv-SE" dirty="0"/>
              <a:t>och struktur medan </a:t>
            </a:r>
            <a:r>
              <a:rPr lang="sv-SE" b="1" dirty="0"/>
              <a:t>kravnivåerna</a:t>
            </a:r>
            <a:r>
              <a:rPr lang="sv-SE" dirty="0"/>
              <a:t> i PBL och PBF </a:t>
            </a:r>
            <a:r>
              <a:rPr lang="sv-SE" b="1" dirty="0"/>
              <a:t>kvarstår.</a:t>
            </a:r>
          </a:p>
          <a:p>
            <a:r>
              <a:rPr lang="sv-SE" b="1" dirty="0"/>
              <a:t>Regelverket</a:t>
            </a:r>
            <a:r>
              <a:rPr lang="sv-SE" dirty="0"/>
              <a:t> ska ha en </a:t>
            </a:r>
            <a:r>
              <a:rPr lang="sv-SE" b="1" dirty="0"/>
              <a:t>likartad struktur- </a:t>
            </a:r>
            <a:r>
              <a:rPr lang="sv-SE" dirty="0"/>
              <a:t>och </a:t>
            </a:r>
            <a:r>
              <a:rPr lang="sv-SE" b="1" dirty="0"/>
              <a:t>detaljeringsgrad, </a:t>
            </a:r>
            <a:r>
              <a:rPr lang="sv-SE" dirty="0"/>
              <a:t>och vara</a:t>
            </a:r>
            <a:r>
              <a:rPr lang="sv-SE" b="1" dirty="0"/>
              <a:t> enhetliga </a:t>
            </a:r>
            <a:r>
              <a:rPr lang="sv-SE" dirty="0"/>
              <a:t>och </a:t>
            </a:r>
            <a:r>
              <a:rPr lang="sv-SE" b="1" dirty="0"/>
              <a:t>konsekventa</a:t>
            </a:r>
            <a:r>
              <a:rPr lang="sv-SE" dirty="0"/>
              <a:t>.   </a:t>
            </a:r>
          </a:p>
          <a:p>
            <a:endParaRPr lang="sv-SE" u="sng" dirty="0"/>
          </a:p>
          <a:p>
            <a:pPr defTabSz="918698">
              <a:defRPr/>
            </a:pPr>
            <a:r>
              <a:rPr lang="sv-SE" u="sng" dirty="0"/>
              <a:t>Internt kallar vi projektet för Möjligheternas byggregler.</a:t>
            </a:r>
          </a:p>
          <a:p>
            <a:pPr>
              <a:spcAft>
                <a:spcPts val="1005"/>
              </a:spcAft>
            </a:pPr>
            <a:r>
              <a:rPr lang="sv-SE" b="1" dirty="0"/>
              <a:t>Startskottet för projektet var det uppdrag som Boverket fick 2019, </a:t>
            </a:r>
            <a:r>
              <a:rPr lang="sv-SE" b="0" dirty="0"/>
              <a:t>nämligen a</a:t>
            </a:r>
            <a:r>
              <a:rPr lang="sv-SE" dirty="0"/>
              <a:t>tt se över våra bygg- och konstruktionsregler.</a:t>
            </a:r>
          </a:p>
          <a:p>
            <a:pPr>
              <a:spcAft>
                <a:spcPts val="1005"/>
              </a:spcAft>
            </a:pPr>
            <a:r>
              <a:rPr lang="sv-SE" b="1" dirty="0"/>
              <a:t>I Rapporten </a:t>
            </a:r>
            <a:r>
              <a:rPr lang="sv-SE" dirty="0"/>
              <a:t>”Möjligheternas byggregler” som lämnades in 2020 redovisar Boverket bland annat </a:t>
            </a:r>
            <a:r>
              <a:rPr lang="sv-SE" b="1" dirty="0"/>
              <a:t>en arbetsmodell </a:t>
            </a:r>
            <a:r>
              <a:rPr lang="sv-SE" dirty="0"/>
              <a:t>för hur Boverket skulle gå tillväga </a:t>
            </a:r>
            <a:r>
              <a:rPr lang="sv-SE" b="1" dirty="0"/>
              <a:t>rent metodiskt vid översynen och </a:t>
            </a:r>
            <a:r>
              <a:rPr lang="sv-SE" dirty="0"/>
              <a:t>vilka principer vi ska utgå ifrån. </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2</a:t>
            </a:fld>
            <a:endParaRPr lang="sv-SE"/>
          </a:p>
        </p:txBody>
      </p:sp>
    </p:spTree>
    <p:extLst>
      <p:ext uri="{BB962C8B-B14F-4D97-AF65-F5344CB8AC3E}">
        <p14:creationId xmlns:p14="http://schemas.microsoft.com/office/powerpoint/2010/main" val="250760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också en del väsentliga förändring i föreskriften om SÄK. T ex att det siffersatta nivåkravet på räcken har försvunnit.</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20</a:t>
            </a:fld>
            <a:endParaRPr lang="sv-SE"/>
          </a:p>
        </p:txBody>
      </p:sp>
    </p:spTree>
    <p:extLst>
      <p:ext uri="{BB962C8B-B14F-4D97-AF65-F5344CB8AC3E}">
        <p14:creationId xmlns:p14="http://schemas.microsoft.com/office/powerpoint/2010/main" val="1933636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ser ni ett utdrag från BBRs allmänna råd om trappor, ramper och balkonger som kommer att försvinna. Delar av innehållet kommer man kunna hitta i en ny standard som just nu håller på att arbetas fram</a:t>
            </a:r>
          </a:p>
          <a:p>
            <a:endParaRPr lang="sv-SE" dirty="0"/>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21</a:t>
            </a:fld>
            <a:endParaRPr lang="sv-SE"/>
          </a:p>
        </p:txBody>
      </p:sp>
    </p:spTree>
    <p:extLst>
      <p:ext uri="{BB962C8B-B14F-4D97-AF65-F5344CB8AC3E}">
        <p14:creationId xmlns:p14="http://schemas.microsoft.com/office/powerpoint/2010/main" val="1102579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föreskriften om säkerhet i händelse av brand ser vi </a:t>
            </a:r>
            <a:r>
              <a:rPr lang="sv-SE" dirty="0" err="1"/>
              <a:t>bl</a:t>
            </a:r>
            <a:r>
              <a:rPr lang="sv-SE" dirty="0"/>
              <a:t> a några väsentliga förändringar </a:t>
            </a:r>
          </a:p>
          <a:p>
            <a:pPr marL="171450" indent="-171450">
              <a:buFont typeface="Arial" panose="020B0604020202020204" pitchFamily="34" charset="0"/>
              <a:buChar char="•"/>
            </a:pPr>
            <a:r>
              <a:rPr lang="sv-SE" dirty="0"/>
              <a:t>Renodlade funktionskrav som öppnar för innovativa lösningar samtidigt som detaljerna i de preciserade kraven ger en tydlig säkerhetsnivå.</a:t>
            </a:r>
          </a:p>
          <a:p>
            <a:pPr marL="171450" indent="-171450">
              <a:buFont typeface="Arial" panose="020B0604020202020204" pitchFamily="34" charset="0"/>
              <a:buChar char="•"/>
            </a:pPr>
            <a:r>
              <a:rPr lang="sv-SE" dirty="0"/>
              <a:t>Möjligheten till analytisk dimensionering finns kvar, likt BBR, men utökas. BBRAD upphävs och ersätts av en standard</a:t>
            </a:r>
          </a:p>
          <a:p>
            <a:pPr marL="171450" indent="-171450">
              <a:buFont typeface="Arial" panose="020B0604020202020204" pitchFamily="34" charset="0"/>
              <a:buChar char="•"/>
            </a:pPr>
            <a:r>
              <a:rPr lang="sv-SE" dirty="0"/>
              <a:t>Vi har inte lyckats arbeta bort alla standarder som idag uppgår till ca 88 </a:t>
            </a:r>
            <a:r>
              <a:rPr lang="sv-SE" dirty="0" err="1"/>
              <a:t>st</a:t>
            </a:r>
            <a:r>
              <a:rPr lang="sv-SE" dirty="0"/>
              <a:t> i BBR men vi har lyckats komma ner till ca 12 </a:t>
            </a:r>
            <a:r>
              <a:rPr lang="sv-SE" dirty="0" err="1"/>
              <a:t>st</a:t>
            </a:r>
            <a:r>
              <a:rPr lang="sv-SE" dirty="0"/>
              <a:t> som primärt sätter säkerhetsnivåerna</a:t>
            </a:r>
          </a:p>
          <a:p>
            <a:pPr marL="171450" indent="-171450">
              <a:buFont typeface="Arial" panose="020B0604020202020204" pitchFamily="34" charset="0"/>
              <a:buChar char="•"/>
            </a:pPr>
            <a:r>
              <a:rPr lang="sv-SE" dirty="0"/>
              <a:t>För att öka förståelsen och möjligheten att göra analytisk dimensionering har bestämmelsernas syften utvecklats i författningskommentarerna.</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22</a:t>
            </a:fld>
            <a:endParaRPr lang="sv-SE"/>
          </a:p>
        </p:txBody>
      </p:sp>
    </p:spTree>
    <p:extLst>
      <p:ext uri="{BB962C8B-B14F-4D97-AF65-F5344CB8AC3E}">
        <p14:creationId xmlns:p14="http://schemas.microsoft.com/office/powerpoint/2010/main" val="3328223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Kravnivåerna är i stort sett oförändrade. Vi har fortfarande kvar </a:t>
            </a:r>
            <a:r>
              <a:rPr lang="sv-SE" dirty="0" err="1"/>
              <a:t>partialkoficenterna</a:t>
            </a:r>
            <a:r>
              <a:rPr lang="sv-SE" dirty="0"/>
              <a:t>, säkerhetsindex, laster och </a:t>
            </a:r>
            <a:r>
              <a:rPr lang="sv-SE" dirty="0" err="1"/>
              <a:t>lastnivår</a:t>
            </a:r>
            <a:r>
              <a:rPr lang="sv-SE" dirty="0"/>
              <a:t> etc. Det stora förändringarna ser </a:t>
            </a:r>
            <a:r>
              <a:rPr lang="sv-SE" dirty="0" err="1"/>
              <a:t>bl</a:t>
            </a:r>
            <a:r>
              <a:rPr lang="sv-SE" dirty="0"/>
              <a:t> a i hur vi hänvisar till eurokoderna och generellt den stora strukturen.  </a:t>
            </a:r>
          </a:p>
          <a:p>
            <a:pPr marL="342900" indent="-342900">
              <a:buFont typeface="Arial" panose="020B0604020202020204" pitchFamily="34" charset="0"/>
              <a:buChar char="•"/>
            </a:pPr>
            <a:r>
              <a:rPr lang="sv-SE" dirty="0"/>
              <a:t>Säkerhetsklasser har bytts ut mot konsekvensklasser.</a:t>
            </a:r>
          </a:p>
          <a:p>
            <a:pPr marL="342900" indent="-342900">
              <a:buFont typeface="Arial" panose="020B0604020202020204" pitchFamily="34" charset="0"/>
              <a:buChar char="•"/>
            </a:pPr>
            <a:r>
              <a:rPr lang="sv-SE" dirty="0"/>
              <a:t>Vi får nya snö- och vindlastkartor. </a:t>
            </a:r>
          </a:p>
        </p:txBody>
      </p:sp>
      <p:sp>
        <p:nvSpPr>
          <p:cNvPr id="4" name="Platshållare för bildnummer 3"/>
          <p:cNvSpPr>
            <a:spLocks noGrp="1"/>
          </p:cNvSpPr>
          <p:nvPr>
            <p:ph type="sldNum" sz="quarter" idx="5"/>
          </p:nvPr>
        </p:nvSpPr>
        <p:spPr/>
        <p:txBody>
          <a:bodyPr/>
          <a:lstStyle/>
          <a:p>
            <a:fld id="{D93F4F4E-35AE-4F13-AA94-8E98E18073F4}" type="slidenum">
              <a:rPr lang="sv-SE" smtClean="0"/>
              <a:t>23</a:t>
            </a:fld>
            <a:endParaRPr lang="sv-SE"/>
          </a:p>
        </p:txBody>
      </p:sp>
    </p:spTree>
    <p:extLst>
      <p:ext uri="{BB962C8B-B14F-4D97-AF65-F5344CB8AC3E}">
        <p14:creationId xmlns:p14="http://schemas.microsoft.com/office/powerpoint/2010/main" val="2227392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lvl="0" indent="-285750">
              <a:lnSpc>
                <a:spcPct val="107000"/>
              </a:lnSpc>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Kravställning utifrån kvadratmetergränser, tex bostäder på högst 35 kvm</a:t>
            </a:r>
            <a:r>
              <a:rPr lang="sv-SE" sz="1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eller bostäder större än 35 och högst 55 kvm finns inte i förslaget. Istället finns en grundläggande bestämmelse med vilka förutsättningar som ska tas hänsyn till vid utformning och dimensionering av en bostad. </a:t>
            </a:r>
          </a:p>
          <a:p>
            <a:pPr marL="0" lvl="0" indent="0">
              <a:lnSpc>
                <a:spcPct val="107000"/>
              </a:lnSpc>
              <a:buFont typeface="Arial" panose="020B0604020202020204" pitchFamily="34" charset="0"/>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sv-SE" sz="1800" dirty="0">
                <a:effectLst/>
                <a:latin typeface="Calibri" panose="020F0502020204030204" pitchFamily="34" charset="0"/>
                <a:ea typeface="Calibri" panose="020F0502020204030204" pitchFamily="34" charset="0"/>
                <a:cs typeface="Times New Roman" panose="02020603050405020304" pitchFamily="18" charset="0"/>
              </a:rPr>
              <a:t>Kravet, som består av fyra punkter, ska sammanvägas vid tillämpningen av bestämmelsen och syftar till att bostadens planlösning i ett långsiktigt perspektiv blir rimlig och användbar. </a:t>
            </a:r>
          </a:p>
          <a:p>
            <a:pPr marL="0" marR="0" lvl="0" indent="0" algn="l" defTabSz="914400" rtl="0" eaLnBrk="1" fontAlgn="auto" latinLnBrk="0" hangingPunct="1">
              <a:lnSpc>
                <a:spcPct val="120000"/>
              </a:lnSpc>
              <a:spcBef>
                <a:spcPts val="0"/>
              </a:spcBef>
              <a:spcAft>
                <a:spcPts val="1000"/>
              </a:spcAft>
              <a:buClrTx/>
              <a:buSzTx/>
              <a:buFontTx/>
              <a:buNone/>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Med bostadsfunktioner menas de funktioner som uppräknas i PBF, dvs sömn och vila, samvaro, matlagning, måltider, hygien och förvaring.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800" kern="1200" dirty="0">
              <a:solidFill>
                <a:schemeClr val="tx1"/>
              </a:solidFill>
              <a:effectLst/>
              <a:latin typeface="Times New Roman" panose="02020603050405020304" pitchFamily="18"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200" dirty="0">
                <a:solidFill>
                  <a:schemeClr val="tx1"/>
                </a:solidFill>
                <a:effectLst/>
                <a:latin typeface="Times New Roman" panose="02020603050405020304" pitchFamily="18" charset="0"/>
                <a:ea typeface="Calibri" panose="020F0502020204030204" pitchFamily="34" charset="0"/>
                <a:cs typeface="+mn-cs"/>
              </a:rPr>
              <a:t>Förslaget regler inte särskilt om studentbostäder eller om överlappning av funktioner, tex att ett utrymme för sömn och vila och utrymme för samvaro kan vara på samma plats, tex i form av plats för en bäddsoffa. Även här ger den grundläggande bestämmelsen (se ovan) stöd vid utformning och bedömning. I den praktiska tillämpningen av föreskriften kan det nya sättet att indela ge fler lämpliga lägenhetsdispositioner, utan att de låses vid ett visst antal kvadratmeter eller för vissa målgrupper.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Författningsförslaget innebär generellt en lägre preciseringsgrad av kraven på bostadsfunktionerna än BBR. Tex preciseras i förslaget inte inredning för förvaring och heller inte om särskilt entréutrymme med plats för ytterkläder. Att en bostad ska ha vissa bostadsfunktioner, däribland utrymme för förvaring, följer dock redan av PBF.</a:t>
            </a:r>
          </a:p>
          <a:p>
            <a:pPr marL="457200">
              <a:lnSpc>
                <a:spcPct val="107000"/>
              </a:lnSpc>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En annan skillnad gäller regler om bostäder i flera plan, som i BBR finns både i avsnitt om bostadsutformning och i avsnitt om tillgänglighet och användbarhet. Regler om bostäder i flera plan införs inte i förslaget. De finns i stället i förslag till föreskrifter om tillgänglighet och användbarhet, som vi snart kommer att höra mer om. Detta syftar till att tydliggöra att bestämmelserna avser tillgänglighet och användbarhet, i de fall en bostad är i flera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D93F4F4E-35AE-4F13-AA94-8E98E18073F4}" type="slidenum">
              <a:rPr lang="sv-SE" smtClean="0"/>
              <a:t>24</a:t>
            </a:fld>
            <a:endParaRPr lang="sv-SE"/>
          </a:p>
        </p:txBody>
      </p:sp>
    </p:spTree>
    <p:extLst>
      <p:ext uri="{BB962C8B-B14F-4D97-AF65-F5344CB8AC3E}">
        <p14:creationId xmlns:p14="http://schemas.microsoft.com/office/powerpoint/2010/main" val="66492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Föreslås en bestämmelse om dimensionerande mått för rullstol, som en grund till utformning och dimensionering av byggnader. Anges i 1 kap. under övergripande bestämmelser</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Motsvarar bestämmelser i allmänna råd BBR - ett exempel på förtydligade krav.</a:t>
            </a:r>
          </a:p>
          <a:p>
            <a:pPr marL="228600">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är mått för två typer av rullstolar som föreskrivs, samma typer som anges i BBR. Den ena typen gäller enbart inom enskilda bostäder. De lösningar som väljs i tillämpningen av funktionskraven ska medge tillgänglighet för och användning av aktuell rullstolstyp. Dimensioneringen som anges i 1 kap. 6 § blir grunden till måtten vid tillämpningen.</a:t>
            </a:r>
          </a:p>
          <a:p>
            <a:pPr marL="0" lvl="0" indent="0">
              <a:lnSpc>
                <a:spcPct val="107000"/>
              </a:lnSpc>
              <a:buFont typeface="Symbol" panose="05050102010706020507" pitchFamily="18" charset="2"/>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 en samlingslokal i en publik lokal behöver inte alla publikplatser vara tillgängliga och användbara för personer med nedsatt rörelseförmåga. Det gäller oavsett samlingslokalens storlek. I BBR gäller undantaget för större samlingslokaler. (I praktiken är det framför allt möjligheten att ha gradänger och fasta sittplatser som behöver hanteras. Fasta sittplatser kan inte användas av personer i rullstol, och alla gradängnivåer skulle behöva nås med ramp eller hiss om det inte finns undantagsmöjlighet. Med en generellt formulerad regel är det inte storleken på salen som avgör utan hur den ska användas.)</a:t>
            </a:r>
          </a:p>
          <a:p>
            <a:pPr marL="457200">
              <a:lnSpc>
                <a:spcPct val="107000"/>
              </a:lnSpc>
            </a:pP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En annan skillnad är att kravet på tillgängliga och användbara huvudentréer inte är avgränsat till publika lokaler, arbetslokaler och bostadshus, som det är i BBR. Så det gäller alltså alla byggnader, om de inte är undantagna redan i PBL. </a:t>
            </a:r>
          </a:p>
          <a:p>
            <a:pPr marL="457200">
              <a:lnSpc>
                <a:spcPct val="107000"/>
              </a:lnSpc>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En annan skillnad rör bestämmelsen i BBR om tillgängliga och användbara kommunikationsutrymmen. I BBR finns ett allmänt råd om att bredden bör vara minst 1,30 meter. I författningsförslaget har bestämmelsen ett funktionskrav utan preciserade minsta mått. Dimensionerande mått enligt 1 kap 6 § ska tillämpas. Det innebär att beroende på situationerna i det aktuella fallet kan bredden behöva vara större men även mindre än 1,30 meter.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D93F4F4E-35AE-4F13-AA94-8E98E18073F4}" type="slidenum">
              <a:rPr lang="sv-SE" smtClean="0"/>
              <a:t>25</a:t>
            </a:fld>
            <a:endParaRPr lang="sv-SE"/>
          </a:p>
        </p:txBody>
      </p:sp>
    </p:spTree>
    <p:extLst>
      <p:ext uri="{BB962C8B-B14F-4D97-AF65-F5344CB8AC3E}">
        <p14:creationId xmlns:p14="http://schemas.microsoft.com/office/powerpoint/2010/main" val="3402176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Läs i bilden</a:t>
            </a:r>
          </a:p>
        </p:txBody>
      </p:sp>
      <p:sp>
        <p:nvSpPr>
          <p:cNvPr id="4" name="Platshållare för bildnummer 3"/>
          <p:cNvSpPr>
            <a:spLocks noGrp="1"/>
          </p:cNvSpPr>
          <p:nvPr>
            <p:ph type="sldNum" sz="quarter" idx="5"/>
          </p:nvPr>
        </p:nvSpPr>
        <p:spPr/>
        <p:txBody>
          <a:bodyPr/>
          <a:lstStyle/>
          <a:p>
            <a:fld id="{D93F4F4E-35AE-4F13-AA94-8E98E18073F4}" type="slidenum">
              <a:rPr lang="sv-SE" smtClean="0"/>
              <a:t>26</a:t>
            </a:fld>
            <a:endParaRPr lang="sv-SE"/>
          </a:p>
        </p:txBody>
      </p:sp>
    </p:spTree>
    <p:extLst>
      <p:ext uri="{BB962C8B-B14F-4D97-AF65-F5344CB8AC3E}">
        <p14:creationId xmlns:p14="http://schemas.microsoft.com/office/powerpoint/2010/main" val="396927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Vägledningsarbetet har påbörjats. </a:t>
            </a:r>
          </a:p>
          <a:p>
            <a:endParaRPr lang="sv-SE" dirty="0"/>
          </a:p>
          <a:p>
            <a:r>
              <a:rPr lang="sv-SE" dirty="0"/>
              <a:t>Vägledningen kommer att bygga på konsekvensutredningens innehåll i allt väsentligt. </a:t>
            </a:r>
          </a:p>
          <a:p>
            <a:endParaRPr lang="sv-SE" dirty="0"/>
          </a:p>
          <a:p>
            <a:r>
              <a:rPr lang="sv-SE" dirty="0"/>
              <a:t>Vägledningarna kommer att finnas tillgängliga i kunskapsbanken när reglerna träder ikraft   </a:t>
            </a:r>
          </a:p>
        </p:txBody>
      </p:sp>
      <p:sp>
        <p:nvSpPr>
          <p:cNvPr id="4" name="Platshållare för bildnummer 3"/>
          <p:cNvSpPr>
            <a:spLocks noGrp="1"/>
          </p:cNvSpPr>
          <p:nvPr>
            <p:ph type="sldNum" sz="quarter" idx="5"/>
          </p:nvPr>
        </p:nvSpPr>
        <p:spPr/>
        <p:txBody>
          <a:bodyPr/>
          <a:lstStyle/>
          <a:p>
            <a:fld id="{D93F4F4E-35AE-4F13-AA94-8E98E18073F4}" type="slidenum">
              <a:rPr lang="sv-SE" smtClean="0"/>
              <a:t>27</a:t>
            </a:fld>
            <a:endParaRPr lang="sv-SE"/>
          </a:p>
        </p:txBody>
      </p:sp>
    </p:spTree>
    <p:extLst>
      <p:ext uri="{BB962C8B-B14F-4D97-AF65-F5344CB8AC3E}">
        <p14:creationId xmlns:p14="http://schemas.microsoft.com/office/powerpoint/2010/main" val="390451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Tiden går fort och snart är vi där.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D93F4F4E-35AE-4F13-AA94-8E98E18073F4}" type="slidenum">
              <a:rPr lang="sv-SE" smtClean="0"/>
              <a:t>28</a:t>
            </a:fld>
            <a:endParaRPr lang="sv-SE"/>
          </a:p>
        </p:txBody>
      </p:sp>
    </p:spTree>
    <p:extLst>
      <p:ext uri="{BB962C8B-B14F-4D97-AF65-F5344CB8AC3E}">
        <p14:creationId xmlns:p14="http://schemas.microsoft.com/office/powerpoint/2010/main" val="3902430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Huvuddelen av författningarna i projektet ”Möjligheternas byggregler” ska träda i kraft den 1 juli 2024 dvs alla föreskrifter utom energihushållningsreglerna som tidigast kan träda i kraft efter 2025. </a:t>
            </a:r>
          </a:p>
          <a:p>
            <a:endParaRPr lang="sv-SE" dirty="0"/>
          </a:p>
          <a:p>
            <a:r>
              <a:rPr lang="sv-SE" dirty="0"/>
              <a:t>Ett fullständigt upphävande av BBR kan som sagt inte ske förrän vi har de nya energihushållningsreglerna på plats. När detta kommer ske är svårt att säga exakt men vi hoppas att det inte dröjer allt för länge.</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29</a:t>
            </a:fld>
            <a:endParaRPr lang="sv-SE"/>
          </a:p>
        </p:txBody>
      </p:sp>
    </p:spTree>
    <p:extLst>
      <p:ext uri="{BB962C8B-B14F-4D97-AF65-F5344CB8AC3E}">
        <p14:creationId xmlns:p14="http://schemas.microsoft.com/office/powerpoint/2010/main" val="409597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Arbetet med att ta fram författningsförslaget är stort och omfattande. Det va länge sedan Boverket genomförde en liknande förändring av våra byggregler. Man får gå tillbaka mer än 30 år då BBR 94 trädde i kraft för att man ska kunna hitta något liknande att jämföra med.  </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3</a:t>
            </a:fld>
            <a:endParaRPr lang="sv-SE"/>
          </a:p>
        </p:txBody>
      </p:sp>
    </p:spTree>
    <p:extLst>
      <p:ext uri="{BB962C8B-B14F-4D97-AF65-F5344CB8AC3E}">
        <p14:creationId xmlns:p14="http://schemas.microsoft.com/office/powerpoint/2010/main" val="1387950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lite om övergångsbestämmelserna</a:t>
            </a:r>
          </a:p>
          <a:p>
            <a:endParaRPr lang="sv-SE" dirty="0"/>
          </a:p>
          <a:p>
            <a:r>
              <a:rPr lang="sv-SE" dirty="0"/>
              <a:t>Äldre regler dvs BBR kommer kunna tillämpas på arbeten t o m den 1 juli 2025</a:t>
            </a:r>
          </a:p>
          <a:p>
            <a:endParaRPr lang="sv-SE" dirty="0"/>
          </a:p>
          <a:p>
            <a:r>
              <a:rPr lang="sv-SE" dirty="0"/>
              <a:t>Detta innebär att man måste välja att tillämpa antingen </a:t>
            </a:r>
          </a:p>
          <a:p>
            <a:pPr marL="342900" indent="-342900">
              <a:buFont typeface="Arial" panose="020B0604020202020204" pitchFamily="34" charset="0"/>
              <a:buChar char="•"/>
            </a:pPr>
            <a:r>
              <a:rPr lang="sv-SE" dirty="0"/>
              <a:t>samtliga nya författningar som vid tillfället har trätt i kraft eller </a:t>
            </a:r>
          </a:p>
          <a:p>
            <a:pPr marL="342900" indent="-342900">
              <a:buFont typeface="Arial" panose="020B0604020202020204" pitchFamily="34" charset="0"/>
              <a:buChar char="•"/>
            </a:pPr>
            <a:r>
              <a:rPr lang="sv-SE" dirty="0"/>
              <a:t>enbart EKS och BBR med vidstående allmänna råd BBRAD och BBRBE</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Det går m a o inte att kombinera BBR med utvalda delar i de nya föreskrifterna under övergångsperioden så vitt det inte är fråga om avsnitt 9 i BBR</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30</a:t>
            </a:fld>
            <a:endParaRPr lang="sv-SE"/>
          </a:p>
        </p:txBody>
      </p:sp>
    </p:spTree>
    <p:extLst>
      <p:ext uri="{BB962C8B-B14F-4D97-AF65-F5344CB8AC3E}">
        <p14:creationId xmlns:p14="http://schemas.microsoft.com/office/powerpoint/2010/main" val="4202659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ser ni den övergripande tidplanen för projektet t o m ikraftträdandet.</a:t>
            </a:r>
          </a:p>
          <a:p>
            <a:endParaRPr lang="sv-SE" dirty="0"/>
          </a:p>
          <a:p>
            <a:pPr marL="171450" indent="-171450">
              <a:buFont typeface="Arial" panose="020B0604020202020204" pitchFamily="34" charset="0"/>
              <a:buChar char="•"/>
            </a:pPr>
            <a:r>
              <a:rPr lang="sv-SE" dirty="0"/>
              <a:t>Efter att remisstiden gått ut har ska remissynpunkterna hanteras</a:t>
            </a:r>
          </a:p>
          <a:p>
            <a:pPr marL="171450" indent="-171450">
              <a:buFont typeface="Arial" panose="020B0604020202020204" pitchFamily="34" charset="0"/>
              <a:buChar char="•"/>
            </a:pPr>
            <a:r>
              <a:rPr lang="sv-SE" dirty="0"/>
              <a:t>Därefter kan </a:t>
            </a:r>
            <a:r>
              <a:rPr lang="sv-SE" dirty="0" err="1"/>
              <a:t>ev</a:t>
            </a:r>
            <a:r>
              <a:rPr lang="sv-SE" dirty="0"/>
              <a:t> ytterligare utredningsbehov föreligga</a:t>
            </a:r>
          </a:p>
          <a:p>
            <a:pPr marL="171450" indent="-171450">
              <a:buFont typeface="Arial" panose="020B0604020202020204" pitchFamily="34" charset="0"/>
              <a:buChar char="•"/>
            </a:pPr>
            <a:r>
              <a:rPr lang="sv-SE" dirty="0"/>
              <a:t>Den mörkgula linjen symboliserar EU-notifieringen och den varar normalt 3 månader</a:t>
            </a:r>
          </a:p>
          <a:p>
            <a:pPr marL="171450" indent="-171450">
              <a:buFont typeface="Arial" panose="020B0604020202020204" pitchFamily="34" charset="0"/>
              <a:buChar char="•"/>
            </a:pPr>
            <a:r>
              <a:rPr lang="sv-SE" dirty="0"/>
              <a:t>Den ljusgula linjen symboliserar vägledningsarbetet</a:t>
            </a:r>
          </a:p>
          <a:p>
            <a:pPr marL="171450" indent="-171450">
              <a:buFont typeface="Arial" panose="020B0604020202020204" pitchFamily="34" charset="0"/>
              <a:buChar char="•"/>
            </a:pPr>
            <a:r>
              <a:rPr lang="sv-SE" dirty="0"/>
              <a:t>Gul = Publicering</a:t>
            </a:r>
          </a:p>
          <a:p>
            <a:pPr marL="171450" indent="-171450">
              <a:buFont typeface="Arial" panose="020B0604020202020204" pitchFamily="34" charset="0"/>
              <a:buChar char="•"/>
            </a:pPr>
            <a:r>
              <a:rPr lang="sv-SE" dirty="0"/>
              <a:t>Röd = Ikraftträdande</a:t>
            </a:r>
          </a:p>
          <a:p>
            <a:endParaRPr lang="sv-SE" dirty="0"/>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31</a:t>
            </a:fld>
            <a:endParaRPr lang="sv-SE"/>
          </a:p>
        </p:txBody>
      </p:sp>
    </p:spTree>
    <p:extLst>
      <p:ext uri="{BB962C8B-B14F-4D97-AF65-F5344CB8AC3E}">
        <p14:creationId xmlns:p14="http://schemas.microsoft.com/office/powerpoint/2010/main" val="3723605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Stort tack för att ni ville lyssna. Har ni några frågor ?</a:t>
            </a:r>
          </a:p>
        </p:txBody>
      </p:sp>
      <p:sp>
        <p:nvSpPr>
          <p:cNvPr id="4" name="Platshållare för bildnummer 3"/>
          <p:cNvSpPr>
            <a:spLocks noGrp="1"/>
          </p:cNvSpPr>
          <p:nvPr>
            <p:ph type="sldNum" sz="quarter" idx="5"/>
          </p:nvPr>
        </p:nvSpPr>
        <p:spPr/>
        <p:txBody>
          <a:bodyPr/>
          <a:lstStyle/>
          <a:p>
            <a:fld id="{D93F4F4E-35AE-4F13-AA94-8E98E18073F4}" type="slidenum">
              <a:rPr lang="sv-SE" smtClean="0"/>
              <a:t>32</a:t>
            </a:fld>
            <a:endParaRPr lang="sv-SE"/>
          </a:p>
        </p:txBody>
      </p:sp>
    </p:spTree>
    <p:extLst>
      <p:ext uri="{BB962C8B-B14F-4D97-AF65-F5344CB8AC3E}">
        <p14:creationId xmlns:p14="http://schemas.microsoft.com/office/powerpoint/2010/main" val="336840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98">
              <a:defRPr/>
            </a:pPr>
            <a:endParaRPr lang="sv-SE" dirty="0"/>
          </a:p>
          <a:p>
            <a:pPr defTabSz="918698">
              <a:defRPr/>
            </a:pPr>
            <a:r>
              <a:rPr lang="sv-SE" b="1" u="sng" dirty="0"/>
              <a:t>Målsättningen </a:t>
            </a:r>
            <a:r>
              <a:rPr lang="sv-SE" b="0" dirty="0"/>
              <a:t>är att skapa regler som möjliggör innovation, främjar nya tekniska lösningar och öppnar upp för användandet av nya material och metoder. </a:t>
            </a:r>
          </a:p>
          <a:p>
            <a:endParaRPr lang="sv-SE" dirty="0"/>
          </a:p>
          <a:p>
            <a:endParaRPr lang="sv-SE" dirty="0"/>
          </a:p>
          <a:p>
            <a:r>
              <a:rPr lang="sv-SE" b="1" dirty="0"/>
              <a:t>Tanken</a:t>
            </a:r>
            <a:r>
              <a:rPr lang="sv-SE" dirty="0"/>
              <a:t> är att vi ska ge aktörer inom byggsektorn större frihet att driva utvecklingen och förbättra byggandet. </a:t>
            </a:r>
          </a:p>
          <a:p>
            <a:r>
              <a:rPr lang="sv-SE" dirty="0"/>
              <a:t> </a:t>
            </a:r>
          </a:p>
          <a:p>
            <a:endParaRPr lang="sv-SE" b="1" dirty="0"/>
          </a:p>
          <a:p>
            <a:r>
              <a:rPr lang="sv-SE" dirty="0"/>
              <a:t>De ska ge </a:t>
            </a:r>
            <a:r>
              <a:rPr lang="sv-SE" b="1" dirty="0"/>
              <a:t>företag som vill </a:t>
            </a:r>
            <a:r>
              <a:rPr lang="sv-SE" dirty="0"/>
              <a:t>och </a:t>
            </a:r>
            <a:r>
              <a:rPr lang="sv-SE" b="1" dirty="0"/>
              <a:t>kan </a:t>
            </a:r>
            <a:r>
              <a:rPr lang="sv-SE" dirty="0"/>
              <a:t>möjlighet att till exempel öka effektiviteten i byggandet och sänka byggkostnaderna    </a:t>
            </a:r>
          </a:p>
          <a:p>
            <a:r>
              <a:rPr lang="sv-SE" dirty="0"/>
              <a:t> </a:t>
            </a:r>
          </a:p>
          <a:p>
            <a:endParaRPr lang="sv-SE" dirty="0"/>
          </a:p>
          <a:p>
            <a:r>
              <a:rPr lang="sv-SE" dirty="0"/>
              <a:t>Det handlar alltså inte längre om att detaljstyra, utan om att vara </a:t>
            </a:r>
            <a:r>
              <a:rPr lang="sv-SE" b="1" dirty="0"/>
              <a:t>flexibel och funktionsorienterad. </a:t>
            </a:r>
          </a:p>
          <a:p>
            <a:endParaRPr lang="sv-SE" b="1" dirty="0"/>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4</a:t>
            </a:fld>
            <a:endParaRPr lang="sv-SE"/>
          </a:p>
        </p:txBody>
      </p:sp>
    </p:spTree>
    <p:extLst>
      <p:ext uri="{BB962C8B-B14F-4D97-AF65-F5344CB8AC3E}">
        <p14:creationId xmlns:p14="http://schemas.microsoft.com/office/powerpoint/2010/main" val="1045001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annan fördel är att regelverket blir </a:t>
            </a:r>
            <a:r>
              <a:rPr lang="sv-SE" b="1" dirty="0"/>
              <a:t>tidsneutralt</a:t>
            </a:r>
            <a:r>
              <a:rPr lang="sv-SE" dirty="0"/>
              <a:t> </a:t>
            </a:r>
          </a:p>
          <a:p>
            <a:endParaRPr lang="sv-SE" dirty="0"/>
          </a:p>
          <a:p>
            <a:r>
              <a:rPr lang="sv-SE" dirty="0"/>
              <a:t>De allmänna råden försvinner med </a:t>
            </a:r>
            <a:r>
              <a:rPr lang="sv-SE" dirty="0" err="1"/>
              <a:t>bl</a:t>
            </a:r>
            <a:r>
              <a:rPr lang="sv-SE" dirty="0"/>
              <a:t> a pek på standarder, andra myndigheters regler, tekniska lösningar m.m. vilket kommer bidra till färre </a:t>
            </a:r>
            <a:r>
              <a:rPr lang="sv-SE" b="1" dirty="0"/>
              <a:t>ändringar. </a:t>
            </a:r>
          </a:p>
          <a:p>
            <a:endParaRPr lang="sv-SE" b="1" dirty="0"/>
          </a:p>
          <a:p>
            <a:r>
              <a:rPr lang="sv-SE" b="1" dirty="0"/>
              <a:t>På så sätt </a:t>
            </a:r>
            <a:r>
              <a:rPr lang="sv-SE" dirty="0"/>
              <a:t>ska det bli enklare för Samhällsbyggnadssektorn att </a:t>
            </a:r>
            <a:r>
              <a:rPr lang="sv-SE" b="1" dirty="0"/>
              <a:t>hålla sig uppdaterad om föreskrifterna.</a:t>
            </a:r>
          </a:p>
          <a:p>
            <a:endParaRPr lang="sv-SE" b="1" dirty="0"/>
          </a:p>
          <a:p>
            <a:endParaRPr lang="sv-SE" dirty="0"/>
          </a:p>
          <a:p>
            <a:r>
              <a:rPr lang="sv-SE" dirty="0"/>
              <a:t> </a:t>
            </a:r>
          </a:p>
          <a:p>
            <a:r>
              <a:rPr lang="sv-SE" dirty="0"/>
              <a:t> </a:t>
            </a:r>
          </a:p>
        </p:txBody>
      </p:sp>
      <p:sp>
        <p:nvSpPr>
          <p:cNvPr id="4" name="Platshållare för bildnummer 3"/>
          <p:cNvSpPr>
            <a:spLocks noGrp="1"/>
          </p:cNvSpPr>
          <p:nvPr>
            <p:ph type="sldNum" sz="quarter" idx="5"/>
          </p:nvPr>
        </p:nvSpPr>
        <p:spPr/>
        <p:txBody>
          <a:bodyPr/>
          <a:lstStyle/>
          <a:p>
            <a:fld id="{D93F4F4E-35AE-4F13-AA94-8E98E18073F4}" type="slidenum">
              <a:rPr lang="sv-SE" smtClean="0"/>
              <a:t>5</a:t>
            </a:fld>
            <a:endParaRPr lang="sv-SE"/>
          </a:p>
        </p:txBody>
      </p:sp>
    </p:spTree>
    <p:extLst>
      <p:ext uri="{BB962C8B-B14F-4D97-AF65-F5344CB8AC3E}">
        <p14:creationId xmlns:p14="http://schemas.microsoft.com/office/powerpoint/2010/main" val="89566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tänkte jag att vi ska kika närmare på:</a:t>
            </a:r>
          </a:p>
          <a:p>
            <a:pPr marL="171450" indent="-171450">
              <a:buFont typeface="Arial" panose="020B0604020202020204" pitchFamily="34" charset="0"/>
              <a:buChar char="•"/>
            </a:pPr>
            <a:r>
              <a:rPr lang="sv-SE" dirty="0"/>
              <a:t>Remisserna</a:t>
            </a:r>
          </a:p>
          <a:p>
            <a:pPr marL="171450" indent="-171450">
              <a:buFont typeface="Arial" panose="020B0604020202020204" pitchFamily="34" charset="0"/>
              <a:buChar char="•"/>
            </a:pPr>
            <a:r>
              <a:rPr lang="sv-SE" dirty="0"/>
              <a:t>Några exempel på stora förändringarna jämfört med BBR</a:t>
            </a:r>
          </a:p>
          <a:p>
            <a:pPr marL="171450" indent="-171450">
              <a:buFont typeface="Arial" panose="020B0604020202020204" pitchFamily="34" charset="0"/>
              <a:buChar char="•"/>
            </a:pPr>
            <a:r>
              <a:rPr lang="sv-SE" dirty="0"/>
              <a:t>Vägledningsarbetet</a:t>
            </a:r>
          </a:p>
          <a:p>
            <a:pPr marL="171450" indent="-171450">
              <a:buFont typeface="Arial" panose="020B0604020202020204" pitchFamily="34" charset="0"/>
              <a:buChar char="•"/>
            </a:pPr>
            <a:r>
              <a:rPr lang="sv-SE" dirty="0"/>
              <a:t>och hur tidplanen ser ut för resten av projektet</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Vi har nyss klarat av att färdigställa författningstexterna i samtliga föreskrifter med undantag från energihushållningsreglerna. De föreskrifter som just nu ligger ute för remiss är:</a:t>
            </a:r>
          </a:p>
          <a:p>
            <a:pPr marL="171450" indent="-171450">
              <a:buFont typeface="Arial" panose="020B0604020202020204" pitchFamily="34" charset="0"/>
              <a:buChar char="•"/>
            </a:pPr>
            <a:r>
              <a:rPr lang="sv-SE" dirty="0"/>
              <a:t>Hygien, hälsa och miljö</a:t>
            </a:r>
          </a:p>
          <a:p>
            <a:pPr marL="171450" indent="-171450">
              <a:buFont typeface="Arial" panose="020B0604020202020204" pitchFamily="34" charset="0"/>
              <a:buChar char="•"/>
            </a:pPr>
            <a:r>
              <a:rPr lang="sv-SE" dirty="0"/>
              <a:t>Säkerhet vid användning</a:t>
            </a:r>
          </a:p>
          <a:p>
            <a:pPr marL="171450" indent="-171450">
              <a:buFont typeface="Arial" panose="020B0604020202020204" pitchFamily="34" charset="0"/>
              <a:buChar char="•"/>
            </a:pPr>
            <a:r>
              <a:rPr lang="sv-SE" dirty="0"/>
              <a:t>Brandskydd</a:t>
            </a:r>
          </a:p>
          <a:p>
            <a:pPr marL="171450" indent="-171450">
              <a:buFont typeface="Arial" panose="020B0604020202020204" pitchFamily="34" charset="0"/>
              <a:buChar char="•"/>
            </a:pPr>
            <a:r>
              <a:rPr lang="sv-SE" dirty="0"/>
              <a:t>Tillgänglighet och användbarhet</a:t>
            </a:r>
          </a:p>
          <a:p>
            <a:pPr marL="171450" indent="-171450">
              <a:buFont typeface="Arial" panose="020B0604020202020204" pitchFamily="34" charset="0"/>
              <a:buChar char="•"/>
            </a:pPr>
            <a:r>
              <a:rPr lang="sv-SE" dirty="0"/>
              <a:t>Bärförmåga, stadga och beständighet samt</a:t>
            </a:r>
          </a:p>
          <a:p>
            <a:pPr marL="171450" indent="-171450">
              <a:buFont typeface="Arial" panose="020B0604020202020204" pitchFamily="34" charset="0"/>
              <a:buChar char="•"/>
            </a:pPr>
            <a:r>
              <a:rPr lang="sv-SE" dirty="0"/>
              <a:t>Tomtkrav</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Till dessa har också tagits fram författningskommentarer och konsekvensutredningar. </a:t>
            </a:r>
          </a:p>
          <a:p>
            <a:pPr marL="0" indent="0">
              <a:buFont typeface="Arial" panose="020B0604020202020204" pitchFamily="34" charset="0"/>
              <a:buNone/>
            </a:pPr>
            <a:endParaRPr lang="sv-SE" dirty="0"/>
          </a:p>
          <a:p>
            <a:r>
              <a:rPr lang="sv-SE" dirty="0"/>
              <a:t>Arbetsprocessen som ska leda oss fram till helt nya föreskrifter kan sammanfattas i dessa övergripande milstolpar.</a:t>
            </a:r>
          </a:p>
          <a:p>
            <a:endParaRPr lang="sv-SE" dirty="0"/>
          </a:p>
          <a:p>
            <a:pPr marL="171450" indent="-171450">
              <a:buFont typeface="Arial" panose="020B0604020202020204" pitchFamily="34" charset="0"/>
              <a:buChar char="•"/>
            </a:pPr>
            <a:r>
              <a:rPr lang="sv-SE" dirty="0"/>
              <a:t>Framtagandet av författningsförslag med författningskommentarer samt KU</a:t>
            </a:r>
          </a:p>
          <a:p>
            <a:pPr marL="171450" indent="-171450">
              <a:buFont typeface="Arial" panose="020B0604020202020204" pitchFamily="34" charset="0"/>
              <a:buChar char="•"/>
            </a:pPr>
            <a:r>
              <a:rPr lang="sv-SE" dirty="0"/>
              <a:t>Remissutskick och remissgenomgång</a:t>
            </a:r>
          </a:p>
          <a:p>
            <a:pPr marL="171450" indent="-171450">
              <a:buFont typeface="Arial" panose="020B0604020202020204" pitchFamily="34" charset="0"/>
              <a:buChar char="•"/>
            </a:pPr>
            <a:r>
              <a:rPr lang="sv-SE" dirty="0"/>
              <a:t>EU-notifiering </a:t>
            </a:r>
          </a:p>
          <a:p>
            <a:pPr marL="171450" indent="-171450">
              <a:buFont typeface="Arial" panose="020B0604020202020204" pitchFamily="34" charset="0"/>
              <a:buChar char="•"/>
            </a:pPr>
            <a:r>
              <a:rPr lang="sv-SE" dirty="0"/>
              <a:t>Färdigställande inför ikraftträdande</a:t>
            </a:r>
          </a:p>
          <a:p>
            <a:pPr marL="171450" indent="-171450">
              <a:buFont typeface="Arial" panose="020B0604020202020204" pitchFamily="34" charset="0"/>
              <a:buChar char="•"/>
            </a:pPr>
            <a:r>
              <a:rPr lang="sv-SE" dirty="0"/>
              <a:t>Vägledning samt </a:t>
            </a:r>
          </a:p>
          <a:p>
            <a:pPr marL="171450" indent="-171450">
              <a:buFont typeface="Arial" panose="020B0604020202020204" pitchFamily="34" charset="0"/>
              <a:buChar char="•"/>
            </a:pPr>
            <a:r>
              <a:rPr lang="sv-SE" dirty="0"/>
              <a:t>Spridning av kunskap</a:t>
            </a:r>
          </a:p>
        </p:txBody>
      </p:sp>
      <p:sp>
        <p:nvSpPr>
          <p:cNvPr id="4" name="Platshållare för bildnummer 3"/>
          <p:cNvSpPr>
            <a:spLocks noGrp="1"/>
          </p:cNvSpPr>
          <p:nvPr>
            <p:ph type="sldNum" sz="quarter" idx="5"/>
          </p:nvPr>
        </p:nvSpPr>
        <p:spPr/>
        <p:txBody>
          <a:bodyPr/>
          <a:lstStyle/>
          <a:p>
            <a:fld id="{D93F4F4E-35AE-4F13-AA94-8E98E18073F4}" type="slidenum">
              <a:rPr lang="sv-SE" smtClean="0"/>
              <a:t>6</a:t>
            </a:fld>
            <a:endParaRPr lang="sv-SE"/>
          </a:p>
        </p:txBody>
      </p:sp>
    </p:spTree>
    <p:extLst>
      <p:ext uri="{BB962C8B-B14F-4D97-AF65-F5344CB8AC3E}">
        <p14:creationId xmlns:p14="http://schemas.microsoft.com/office/powerpoint/2010/main" val="94985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Just nu arbetar vi med många saker samtidigt. </a:t>
            </a:r>
          </a:p>
          <a:p>
            <a:endParaRPr lang="sv-SE" dirty="0"/>
          </a:p>
          <a:p>
            <a:pPr marL="171450" indent="-171450">
              <a:buFont typeface="Arial" panose="020B0604020202020204" pitchFamily="34" charset="0"/>
              <a:buChar char="•"/>
            </a:pPr>
            <a:r>
              <a:rPr lang="sv-SE" dirty="0"/>
              <a:t>vi står mitt i arbetet med att genomföra en rad remisseminarier, </a:t>
            </a:r>
          </a:p>
          <a:p>
            <a:pPr marL="171450" indent="-171450">
              <a:buFont typeface="Arial" panose="020B0604020202020204" pitchFamily="34" charset="0"/>
              <a:buChar char="•"/>
            </a:pPr>
            <a:r>
              <a:rPr lang="sv-SE" dirty="0"/>
              <a:t>vi har börjat hantera remissvar som börjar trilla in på våra förslag till föreskrift om HHM och SÄK och </a:t>
            </a:r>
          </a:p>
          <a:p>
            <a:pPr marL="171450" indent="-171450">
              <a:buFont typeface="Arial" panose="020B0604020202020204" pitchFamily="34" charset="0"/>
              <a:buChar char="•"/>
            </a:pPr>
            <a:r>
              <a:rPr lang="sv-SE" dirty="0"/>
              <a:t>i vissa delar har vi redan börjat skriva vägledning</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vid sidan om detta skissar vi även på hur vi kan sprida kunskaper om våra föreskrifter när föreskrifterna väl trätt i kraft</a:t>
            </a:r>
          </a:p>
          <a:p>
            <a:endParaRPr lang="sv-SE" dirty="0"/>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7</a:t>
            </a:fld>
            <a:endParaRPr lang="sv-SE"/>
          </a:p>
        </p:txBody>
      </p:sp>
    </p:spTree>
    <p:extLst>
      <p:ext uri="{BB962C8B-B14F-4D97-AF65-F5344CB8AC3E}">
        <p14:creationId xmlns:p14="http://schemas.microsoft.com/office/powerpoint/2010/main" val="379293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Så här ser tidplanen ut för våra remisser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Föreskriften om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buller</a:t>
            </a:r>
            <a:r>
              <a:rPr lang="sv-SE" sz="1800" dirty="0">
                <a:effectLst/>
                <a:latin typeface="Calibri" panose="020F0502020204030204" pitchFamily="34" charset="0"/>
                <a:ea typeface="Calibri" panose="020F0502020204030204" pitchFamily="34" charset="0"/>
                <a:cs typeface="Times New Roman" panose="02020603050405020304" pitchFamily="18" charset="0"/>
              </a:rPr>
              <a:t> har redan varit ute på remiss. Vi kan kalla den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remissetapp 1</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Sista datum för att lämna synpunkter på den gick ut i april 2021. Någon ytterligare remissomgång för bullerföreskriften har inte känts nödvändig eftersom den inte har ändrats särskilt mycket sedan den va på remiss sist.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Remissetapp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2</a:t>
            </a:r>
            <a:r>
              <a:rPr lang="sv-SE" sz="1800" dirty="0">
                <a:effectLst/>
                <a:latin typeface="Calibri" panose="020F0502020204030204" pitchFamily="34" charset="0"/>
                <a:ea typeface="Calibri" panose="020F0502020204030204" pitchFamily="34" charset="0"/>
                <a:cs typeface="Times New Roman" panose="02020603050405020304" pitchFamily="18" charset="0"/>
              </a:rPr>
              <a:t>, dvs föreskrifterna om HHM och SÄK skickades på remiss den 14 mars och finns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tillgängliga</a:t>
            </a:r>
            <a:r>
              <a:rPr lang="sv-SE" sz="1800" dirty="0">
                <a:effectLst/>
                <a:latin typeface="Calibri" panose="020F0502020204030204" pitchFamily="34" charset="0"/>
                <a:ea typeface="Calibri" panose="020F0502020204030204" pitchFamily="34" charset="0"/>
                <a:cs typeface="Times New Roman" panose="02020603050405020304" pitchFamily="18" charset="0"/>
              </a:rPr>
              <a:t> att lämna synpunkter på </a:t>
            </a:r>
            <a:r>
              <a:rPr lang="sv-SE" sz="1800" b="0" dirty="0">
                <a:effectLst/>
                <a:latin typeface="Calibri" panose="020F0502020204030204" pitchFamily="34" charset="0"/>
                <a:ea typeface="Calibri" panose="020F0502020204030204" pitchFamily="34" charset="0"/>
                <a:cs typeface="Times New Roman" panose="02020603050405020304" pitchFamily="18" charset="0"/>
              </a:rPr>
              <a:t>t o m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16 juni</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Remissetapp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3</a:t>
            </a:r>
            <a:r>
              <a:rPr lang="sv-SE" sz="1800" dirty="0">
                <a:effectLst/>
                <a:latin typeface="Calibri" panose="020F0502020204030204" pitchFamily="34" charset="0"/>
                <a:ea typeface="Calibri" panose="020F0502020204030204" pitchFamily="34" charset="0"/>
                <a:cs typeface="Times New Roman" panose="02020603050405020304" pitchFamily="18" charset="0"/>
              </a:rPr>
              <a:t> skickades på remiss för drygt två veckor sedan, närmare bestämt den 5 maj och omfattar</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sv-SE" sz="1800" dirty="0">
                <a:effectLst/>
                <a:latin typeface="Calibri" panose="020F0502020204030204" pitchFamily="34" charset="0"/>
                <a:ea typeface="Times New Roman" panose="02020603050405020304" pitchFamily="18" charset="0"/>
              </a:rPr>
              <a:t>Brandskydd</a:t>
            </a:r>
          </a:p>
          <a:p>
            <a:pPr marL="342900" lvl="0" indent="-342900">
              <a:buFont typeface="Symbol" panose="05050102010706020507" pitchFamily="18" charset="2"/>
              <a:buChar char=""/>
            </a:pPr>
            <a:r>
              <a:rPr lang="sv-SE" sz="1800" dirty="0">
                <a:effectLst/>
                <a:latin typeface="Calibri" panose="020F0502020204030204" pitchFamily="34" charset="0"/>
                <a:ea typeface="Times New Roman" panose="02020603050405020304" pitchFamily="18" charset="0"/>
              </a:rPr>
              <a:t>Bärförmåga, stadga och beständighet,</a:t>
            </a:r>
            <a:endParaRPr lang="sv-SE" sz="18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sv-SE" sz="1800" b="1" dirty="0">
                <a:effectLst/>
                <a:latin typeface="Calibri" panose="020F0502020204030204" pitchFamily="34" charset="0"/>
                <a:ea typeface="Times New Roman" panose="02020603050405020304" pitchFamily="18" charset="0"/>
              </a:rPr>
              <a:t>Lämplighet</a:t>
            </a:r>
            <a:r>
              <a:rPr lang="sv-SE" sz="1800" dirty="0">
                <a:effectLst/>
                <a:latin typeface="Calibri" panose="020F0502020204030204" pitchFamily="34" charset="0"/>
                <a:ea typeface="Times New Roman" panose="02020603050405020304" pitchFamily="18" charset="0"/>
              </a:rPr>
              <a:t> för sitt ändamål,</a:t>
            </a:r>
            <a:endParaRPr lang="sv-SE" sz="18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sv-SE" sz="1800" b="1" dirty="0">
                <a:effectLst/>
                <a:latin typeface="Calibri" panose="020F0502020204030204" pitchFamily="34" charset="0"/>
                <a:ea typeface="Calibri" panose="020F0502020204030204" pitchFamily="34" charset="0"/>
              </a:rPr>
              <a:t>Tillgänglighet och användbarhet </a:t>
            </a:r>
            <a:r>
              <a:rPr lang="sv-SE" sz="1800" dirty="0">
                <a:effectLst/>
                <a:latin typeface="Calibri" panose="020F0502020204030204" pitchFamily="34" charset="0"/>
                <a:ea typeface="Calibri" panose="020F0502020204030204" pitchFamily="34" charset="0"/>
              </a:rPr>
              <a:t>för personer med nedsatt rörelse- eller orienteringsförmåga samt</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sv-SE" sz="1800" dirty="0">
                <a:effectLst/>
                <a:latin typeface="Calibri" panose="020F0502020204030204" pitchFamily="34" charset="0"/>
                <a:ea typeface="Times New Roman" panose="02020603050405020304" pitchFamily="18" charset="0"/>
              </a:rPr>
              <a:t>Tomtkrav</a:t>
            </a:r>
            <a:endParaRPr lang="sv-SE" sz="18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endParaRPr lang="sv-SE" sz="18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sv-SE" sz="1800" dirty="0">
                <a:effectLst/>
                <a:latin typeface="Calibri" panose="020F0502020204030204" pitchFamily="34" charset="0"/>
                <a:ea typeface="Calibri" panose="020F0502020204030204" pitchFamily="34" charset="0"/>
              </a:rPr>
              <a:t>Författningsförslagen i etapp 3 kommer finnas tillgängliga att lämna synpunkter på </a:t>
            </a:r>
            <a:r>
              <a:rPr lang="sv-SE" sz="1800" b="1" dirty="0">
                <a:effectLst/>
                <a:latin typeface="Calibri" panose="020F0502020204030204" pitchFamily="34" charset="0"/>
                <a:ea typeface="Calibri" panose="020F0502020204030204" pitchFamily="34" charset="0"/>
              </a:rPr>
              <a:t>t o m 25 augusti</a:t>
            </a:r>
            <a:endParaRPr lang="sv-SE" sz="1800" b="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endParaRPr lang="sv-SE"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Energihushållningsreglerna har frikopplats från den övergripande tidplanen eftersom ett ikraftträdande tidigast kan äga rum vid årsskiftet 2025/2026. Anledningen är att Boverket först måste invänta beslutet om energiprestandadirektivet EPBD innan vi kan komma vidare med föreskriftsarbetet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D93F4F4E-35AE-4F13-AA94-8E98E18073F4}" type="slidenum">
              <a:rPr lang="sv-SE" smtClean="0"/>
              <a:t>8</a:t>
            </a:fld>
            <a:endParaRPr lang="sv-SE"/>
          </a:p>
        </p:txBody>
      </p:sp>
    </p:spTree>
    <p:extLst>
      <p:ext uri="{BB962C8B-B14F-4D97-AF65-F5344CB8AC3E}">
        <p14:creationId xmlns:p14="http://schemas.microsoft.com/office/powerpoint/2010/main" val="937258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ser ni att remissutskicken för etapp 2 och 3 löper parallellt med varandra några veckor. Syftet med detta är att göra det möjligt för remissinstanserna att sätta sig in i, och se helheten av författningsförslaget. </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9</a:t>
            </a:fld>
            <a:endParaRPr lang="sv-SE"/>
          </a:p>
        </p:txBody>
      </p:sp>
    </p:spTree>
    <p:extLst>
      <p:ext uri="{BB962C8B-B14F-4D97-AF65-F5344CB8AC3E}">
        <p14:creationId xmlns:p14="http://schemas.microsoft.com/office/powerpoint/2010/main" val="2871220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55576" y="3240000"/>
            <a:ext cx="7772400" cy="810090"/>
          </a:xfrm>
          <a:prstGeom prst="rect">
            <a:avLst/>
          </a:prstGeom>
        </p:spPr>
        <p:txBody>
          <a:bodyPr anchor="t">
            <a:normAutofit/>
          </a:bodyPr>
          <a:lstStyle>
            <a:lvl1pPr>
              <a:defRPr sz="3200" baseline="0">
                <a:latin typeface="Arial" panose="020B0604020202020204" pitchFamily="34" charset="0"/>
                <a:cs typeface="Arial" panose="020B0604020202020204" pitchFamily="34" charset="0"/>
              </a:defRPr>
            </a:lvl1pPr>
          </a:lstStyle>
          <a:p>
            <a:r>
              <a:rPr lang="sv-SE" dirty="0"/>
              <a:t>Skriv presentationens </a:t>
            </a:r>
            <a:br>
              <a:rPr lang="sv-SE" dirty="0"/>
            </a:br>
            <a:r>
              <a:rPr lang="sv-SE" dirty="0"/>
              <a:t>namn här</a:t>
            </a:r>
          </a:p>
        </p:txBody>
      </p:sp>
      <p:sp>
        <p:nvSpPr>
          <p:cNvPr id="3" name="Underrubrik 2"/>
          <p:cNvSpPr>
            <a:spLocks noGrp="1"/>
          </p:cNvSpPr>
          <p:nvPr>
            <p:ph type="subTitle" idx="1" hasCustomPrompt="1"/>
          </p:nvPr>
        </p:nvSpPr>
        <p:spPr>
          <a:xfrm>
            <a:off x="1441376" y="4185000"/>
            <a:ext cx="6400800" cy="432048"/>
          </a:xfrm>
          <a:prstGeom prst="rect">
            <a:avLst/>
          </a:prstGeom>
        </p:spPr>
        <p:txBody>
          <a:bodyPr>
            <a:normAutofit/>
          </a:bodyPr>
          <a:lstStyle>
            <a:lvl1pPr marL="0" indent="0" algn="ctr">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ditt namn </a:t>
            </a:r>
            <a:br>
              <a:rPr lang="sv-SE" dirty="0"/>
            </a:br>
            <a:r>
              <a:rPr lang="sv-SE" dirty="0"/>
              <a:t>och titel här</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2023-05-23</a:t>
            </a:fld>
            <a:endParaRPr lang="sv-SE"/>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7" name="Bildobjekt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054558" y="627534"/>
            <a:ext cx="3174436" cy="2344189"/>
          </a:xfrm>
          <a:prstGeom prst="rect">
            <a:avLst/>
          </a:prstGeom>
        </p:spPr>
      </p:pic>
    </p:spTree>
    <p:extLst>
      <p:ext uri="{BB962C8B-B14F-4D97-AF65-F5344CB8AC3E}">
        <p14:creationId xmlns:p14="http://schemas.microsoft.com/office/powerpoint/2010/main" val="257705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a:t>Här skriver du rubriken</a:t>
            </a:r>
          </a:p>
        </p:txBody>
      </p:sp>
      <p:sp>
        <p:nvSpPr>
          <p:cNvPr id="3" name="Platshållare för innehåll 2"/>
          <p:cNvSpPr>
            <a:spLocks noGrp="1"/>
          </p:cNvSpPr>
          <p:nvPr>
            <p:ph idx="1" hasCustomPrompt="1"/>
          </p:nvPr>
        </p:nvSpPr>
        <p:spPr>
          <a:xfrm>
            <a:off x="468000" y="1215000"/>
            <a:ext cx="6660000" cy="3375000"/>
          </a:xfrm>
          <a:prstGeom prst="rect">
            <a:avLst/>
          </a:prstGeom>
        </p:spPr>
        <p:txBody>
          <a:bodyPr>
            <a:normAutofit/>
          </a:bodyPr>
          <a:lstStyle>
            <a:lvl1pPr marL="0" indent="0" algn="l">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lvl="0"/>
            <a:r>
              <a:rPr lang="sv-SE" dirty="0"/>
              <a:t>Textinnehåll, här skriver du din text, glöm inte </a:t>
            </a:r>
            <a:br>
              <a:rPr lang="sv-SE" dirty="0"/>
            </a:br>
            <a:r>
              <a:rPr lang="sv-SE" dirty="0"/>
              <a:t>– skriv kort och kärnfullt!</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2023-05-23</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8126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a:t>Här skriver du rubriken</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2023-05-23</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innehåll 2"/>
          <p:cNvSpPr>
            <a:spLocks noGrp="1"/>
          </p:cNvSpPr>
          <p:nvPr>
            <p:ph idx="1" hasCustomPrompt="1"/>
          </p:nvPr>
        </p:nvSpPr>
        <p:spPr>
          <a:xfrm>
            <a:off x="468000" y="1215000"/>
            <a:ext cx="6660000" cy="3375000"/>
          </a:xfrm>
          <a:prstGeom prst="rect">
            <a:avLst/>
          </a:prstGeom>
        </p:spPr>
        <p:txBody>
          <a:bodyPr>
            <a:normAutofit/>
          </a:bodyPr>
          <a:lstStyle>
            <a:lvl1pPr marL="0" indent="0" algn="l">
              <a:buClr>
                <a:srgbClr val="C10B25"/>
              </a:buClr>
              <a:buFont typeface="Arial" panose="020B0604020202020204" pitchFamily="34" charset="0"/>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algn="l"/>
            <a:r>
              <a:rPr lang="sv-SE" sz="2000" dirty="0" err="1">
                <a:solidFill>
                  <a:schemeClr val="tx1"/>
                </a:solidFill>
                <a:latin typeface="Arial" panose="020B0604020202020204" pitchFamily="34" charset="0"/>
                <a:cs typeface="Arial" panose="020B0604020202020204" pitchFamily="34" charset="0"/>
              </a:rPr>
              <a:t>Punktlisterubrik</a:t>
            </a:r>
            <a:endParaRPr lang="sv-SE" sz="2000" dirty="0">
              <a:solidFill>
                <a:schemeClr val="tx1"/>
              </a:solidFill>
              <a:latin typeface="Arial" panose="020B0604020202020204" pitchFamily="34" charset="0"/>
              <a:cs typeface="Arial" panose="020B0604020202020204" pitchFamily="34" charset="0"/>
            </a:endParaRPr>
          </a:p>
          <a:p>
            <a:pPr marL="342900" indent="-342900" algn="l">
              <a:buClr>
                <a:srgbClr val="C10B25"/>
              </a:buClr>
              <a:buFont typeface="Arial" panose="020B0604020202020204" pitchFamily="34" charset="0"/>
              <a:buChar char="•"/>
            </a:pPr>
            <a:r>
              <a:rPr lang="sv-SE" sz="2000" dirty="0">
                <a:solidFill>
                  <a:schemeClr val="tx1"/>
                </a:solidFill>
                <a:latin typeface="Arial" panose="020B0604020202020204" pitchFamily="34" charset="0"/>
                <a:cs typeface="Arial" panose="020B0604020202020204" pitchFamily="34" charset="0"/>
              </a:rPr>
              <a:t>Punktlista</a:t>
            </a:r>
          </a:p>
          <a:p>
            <a:pPr marL="342900" indent="-342900" algn="l">
              <a:buClr>
                <a:srgbClr val="C10B25"/>
              </a:buClr>
              <a:buFont typeface="Arial" panose="020B0604020202020204" pitchFamily="34" charset="0"/>
              <a:buChar char="•"/>
            </a:pPr>
            <a:r>
              <a:rPr lang="sv-SE" sz="2000" dirty="0">
                <a:solidFill>
                  <a:schemeClr val="tx1"/>
                </a:solidFill>
                <a:latin typeface="Arial" panose="020B0604020202020204" pitchFamily="34" charset="0"/>
                <a:cs typeface="Arial" panose="020B0604020202020204" pitchFamily="34" charset="0"/>
              </a:rPr>
              <a:t>Punktlista</a:t>
            </a:r>
          </a:p>
          <a:p>
            <a:pPr marL="342900" indent="-342900" algn="l">
              <a:buClr>
                <a:srgbClr val="C10B25"/>
              </a:buClr>
              <a:buFont typeface="Arial" panose="020B0604020202020204" pitchFamily="34" charset="0"/>
              <a:buChar char="•"/>
            </a:pPr>
            <a:r>
              <a:rPr lang="sv-SE" sz="2000" dirty="0">
                <a:solidFill>
                  <a:schemeClr val="tx1"/>
                </a:solidFill>
                <a:latin typeface="Arial" panose="020B0604020202020204" pitchFamily="34" charset="0"/>
                <a:cs typeface="Arial" panose="020B0604020202020204" pitchFamily="34" charset="0"/>
              </a:rPr>
              <a:t>Punktlista</a:t>
            </a:r>
          </a:p>
          <a:p>
            <a:pPr algn="l">
              <a:buClr>
                <a:schemeClr val="tx1"/>
              </a:buClr>
            </a:pPr>
            <a:endParaRPr lang="sv-SE" sz="2000" dirty="0">
              <a:solidFill>
                <a:schemeClr val="tx1"/>
              </a:solidFill>
              <a:latin typeface="Arial" panose="020B0604020202020204" pitchFamily="34" charset="0"/>
              <a:cs typeface="Arial" panose="020B0604020202020204" pitchFamily="34" charset="0"/>
            </a:endParaRP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223248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5868000" y="1215000"/>
            <a:ext cx="2880000" cy="33750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Bild</a:t>
            </a:r>
          </a:p>
        </p:txBody>
      </p:sp>
      <p:sp>
        <p:nvSpPr>
          <p:cNvPr id="10" name="Platshållare för innehåll 9"/>
          <p:cNvSpPr>
            <a:spLocks noGrp="1"/>
          </p:cNvSpPr>
          <p:nvPr>
            <p:ph sz="quarter" idx="13" hasCustomPrompt="1"/>
          </p:nvPr>
        </p:nvSpPr>
        <p:spPr>
          <a:xfrm>
            <a:off x="468313" y="1214438"/>
            <a:ext cx="5040000" cy="3375422"/>
          </a:xfrm>
        </p:spPr>
        <p:txBody>
          <a:bodyPr>
            <a:normAutofit/>
          </a:bodyPr>
          <a:lstStyle>
            <a:lvl1pPr marL="0" indent="0">
              <a:buFontTx/>
              <a:buNone/>
              <a:defRPr sz="1800"/>
            </a:lvl1pPr>
          </a:lstStyle>
          <a:p>
            <a:pPr lvl="0"/>
            <a:r>
              <a:rPr lang="sv-SE" dirty="0"/>
              <a:t>Textinnehåll, här skriver du din text, glöm inte – skriv kort och kärnfullt!</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634810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468000" y="1215000"/>
            <a:ext cx="2880000" cy="33750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Bild</a:t>
            </a:r>
          </a:p>
        </p:txBody>
      </p:sp>
      <p:sp>
        <p:nvSpPr>
          <p:cNvPr id="10" name="Platshållare för innehåll 9"/>
          <p:cNvSpPr>
            <a:spLocks noGrp="1"/>
          </p:cNvSpPr>
          <p:nvPr>
            <p:ph sz="quarter" idx="13" hasCustomPrompt="1"/>
          </p:nvPr>
        </p:nvSpPr>
        <p:spPr>
          <a:xfrm>
            <a:off x="3708000" y="1218249"/>
            <a:ext cx="5040000" cy="3375422"/>
          </a:xfrm>
        </p:spPr>
        <p:txBody>
          <a:bodyPr>
            <a:normAutofit/>
          </a:bodyPr>
          <a:lstStyle>
            <a:lvl1pPr marL="0" indent="0">
              <a:buFontTx/>
              <a:buNone/>
              <a:defRPr sz="1800"/>
            </a:lvl1pPr>
          </a:lstStyle>
          <a:p>
            <a:pPr lvl="0"/>
            <a:r>
              <a:rPr lang="sv-SE" dirty="0"/>
              <a:t>Textinnehåll, här skriver du din text, glöm inte – skriv kort och kärnfullt!</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00289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sz="half" idx="1" hasCustomPrompt="1"/>
          </p:nvPr>
        </p:nvSpPr>
        <p:spPr>
          <a:xfrm>
            <a:off x="468000" y="1215000"/>
            <a:ext cx="3960000" cy="3375000"/>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4" name="Platshållare för innehåll 3"/>
          <p:cNvSpPr>
            <a:spLocks noGrp="1"/>
          </p:cNvSpPr>
          <p:nvPr>
            <p:ph sz="half" idx="2" hasCustomPrompt="1"/>
          </p:nvPr>
        </p:nvSpPr>
        <p:spPr>
          <a:xfrm>
            <a:off x="4752000" y="1215000"/>
            <a:ext cx="3960000" cy="3375000"/>
          </a:xfrm>
          <a:prstGeom prst="rect">
            <a:avLst/>
          </a:prstGeom>
        </p:spPr>
        <p:txBody>
          <a:bodyPr>
            <a:normAutofit/>
          </a:bodyPr>
          <a:lstStyle>
            <a:lvl1pPr marL="0" indent="0">
              <a:buNone/>
              <a:defRPr sz="18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5" name="Platshållare för datum 4"/>
          <p:cNvSpPr>
            <a:spLocks noGrp="1"/>
          </p:cNvSpPr>
          <p:nvPr>
            <p:ph type="dt" sz="half" idx="10"/>
          </p:nvPr>
        </p:nvSpPr>
        <p:spPr/>
        <p:txBody>
          <a:bodyPr/>
          <a:lstStyle/>
          <a:p>
            <a:fld id="{C16BD0C5-E018-444F-92A8-3020608CA0C4}" type="datetimeFigureOut">
              <a:rPr lang="sv-SE" smtClean="0"/>
              <a:t>2023-05-23</a:t>
            </a:fld>
            <a:endParaRPr lang="sv-SE"/>
          </a:p>
        </p:txBody>
      </p:sp>
      <p:sp>
        <p:nvSpPr>
          <p:cNvPr id="7" name="Platshållare för bildnummer 6"/>
          <p:cNvSpPr>
            <a:spLocks noGrp="1"/>
          </p:cNvSpPr>
          <p:nvPr>
            <p:ph type="sldNum" sz="quarter" idx="12"/>
          </p:nvPr>
        </p:nvSpPr>
        <p:spPr/>
        <p:txBody>
          <a:bodyPr/>
          <a:lstStyle/>
          <a:p>
            <a:fld id="{3EC3C013-F727-4E01-878A-1532BF0324A3}" type="slidenum">
              <a:rPr lang="sv-SE" smtClean="0"/>
              <a:t>‹#›</a:t>
            </a:fld>
            <a:endParaRPr lang="sv-SE"/>
          </a:p>
        </p:txBody>
      </p:sp>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04852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text 2"/>
          <p:cNvSpPr>
            <a:spLocks noGrp="1"/>
          </p:cNvSpPr>
          <p:nvPr>
            <p:ph type="body" idx="1" hasCustomPrompt="1"/>
          </p:nvPr>
        </p:nvSpPr>
        <p:spPr>
          <a:xfrm>
            <a:off x="468000" y="1215000"/>
            <a:ext cx="3996000" cy="54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7" name="Platshållare för datum 6"/>
          <p:cNvSpPr>
            <a:spLocks noGrp="1"/>
          </p:cNvSpPr>
          <p:nvPr>
            <p:ph type="dt" sz="half" idx="10"/>
          </p:nvPr>
        </p:nvSpPr>
        <p:spPr/>
        <p:txBody>
          <a:bodyPr/>
          <a:lstStyle/>
          <a:p>
            <a:fld id="{C16BD0C5-E018-444F-92A8-3020608CA0C4}" type="datetimeFigureOut">
              <a:rPr lang="sv-SE" smtClean="0"/>
              <a:t>2023-05-23</a:t>
            </a:fld>
            <a:endParaRPr lang="sv-SE"/>
          </a:p>
        </p:txBody>
      </p:sp>
      <p:sp>
        <p:nvSpPr>
          <p:cNvPr id="9" name="Platshållare för bildnummer 8"/>
          <p:cNvSpPr>
            <a:spLocks noGrp="1"/>
          </p:cNvSpPr>
          <p:nvPr>
            <p:ph type="sldNum" sz="quarter" idx="12"/>
          </p:nvPr>
        </p:nvSpPr>
        <p:spPr/>
        <p:txBody>
          <a:bodyPr/>
          <a:lstStyle/>
          <a:p>
            <a:fld id="{3EC3C013-F727-4E01-878A-1532BF0324A3}" type="slidenum">
              <a:rPr lang="sv-SE" smtClean="0"/>
              <a:t>‹#›</a:t>
            </a:fld>
            <a:endParaRPr lang="sv-SE"/>
          </a:p>
        </p:txBody>
      </p:sp>
      <p:sp>
        <p:nvSpPr>
          <p:cNvPr id="11" name="Rektangel 10"/>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2"/>
          <p:cNvSpPr>
            <a:spLocks noGrp="1"/>
          </p:cNvSpPr>
          <p:nvPr>
            <p:ph type="body" idx="13" hasCustomPrompt="1"/>
          </p:nvPr>
        </p:nvSpPr>
        <p:spPr>
          <a:xfrm>
            <a:off x="4680000" y="1215000"/>
            <a:ext cx="4040188" cy="54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14" name="Platshållare för innehåll 2"/>
          <p:cNvSpPr>
            <a:spLocks noGrp="1"/>
          </p:cNvSpPr>
          <p:nvPr>
            <p:ph sz="half" idx="15" hasCustomPrompt="1"/>
          </p:nvPr>
        </p:nvSpPr>
        <p:spPr>
          <a:xfrm>
            <a:off x="468000" y="1811443"/>
            <a:ext cx="3960000" cy="2920547"/>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15" name="Platshållare för innehåll 2"/>
          <p:cNvSpPr>
            <a:spLocks noGrp="1"/>
          </p:cNvSpPr>
          <p:nvPr>
            <p:ph sz="half" idx="16" hasCustomPrompt="1"/>
          </p:nvPr>
        </p:nvSpPr>
        <p:spPr>
          <a:xfrm>
            <a:off x="4704981" y="1818538"/>
            <a:ext cx="4015207" cy="2920547"/>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pic>
        <p:nvPicPr>
          <p:cNvPr id="13" name="Bildobjekt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12551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baseline="0">
                <a:latin typeface="Arial" panose="020B0604020202020204" pitchFamily="34" charset="0"/>
                <a:cs typeface="Arial" panose="020B0604020202020204" pitchFamily="34" charset="0"/>
              </a:defRPr>
            </a:lvl1pPr>
          </a:lstStyle>
          <a:p>
            <a:r>
              <a:rPr lang="sv-SE" dirty="0"/>
              <a:t>Här skriver du rubriken</a:t>
            </a:r>
          </a:p>
        </p:txBody>
      </p:sp>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164427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innehåll 9"/>
          <p:cNvSpPr>
            <a:spLocks noGrp="1"/>
          </p:cNvSpPr>
          <p:nvPr>
            <p:ph sz="quarter" idx="16" hasCustomPrompt="1"/>
          </p:nvPr>
        </p:nvSpPr>
        <p:spPr>
          <a:xfrm>
            <a:off x="108000" y="0"/>
            <a:ext cx="9144000" cy="51435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Helsidesbild</a:t>
            </a:r>
          </a:p>
        </p:txBody>
      </p:sp>
      <p:sp>
        <p:nvSpPr>
          <p:cNvPr id="4" name="Rektangel 3"/>
          <p:cNvSpPr/>
          <p:nvPr userDrawn="1"/>
        </p:nvSpPr>
        <p:spPr>
          <a:xfrm>
            <a:off x="5919766" y="3975906"/>
            <a:ext cx="3240000" cy="405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3"/>
          <p:cNvSpPr>
            <a:spLocks noGrp="1"/>
          </p:cNvSpPr>
          <p:nvPr>
            <p:ph sz="half" idx="15" hasCustomPrompt="1"/>
          </p:nvPr>
        </p:nvSpPr>
        <p:spPr>
          <a:xfrm>
            <a:off x="5919766" y="3975906"/>
            <a:ext cx="3044722" cy="405000"/>
          </a:xfrm>
          <a:prstGeom prst="rect">
            <a:avLst/>
          </a:prstGeom>
        </p:spPr>
        <p:txBody>
          <a:bodyPr anchor="ct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baseline="0">
                <a:solidFill>
                  <a:schemeClr val="bg1"/>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rubrik eller värdeord.</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160663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C16BD0C5-E018-444F-92A8-3020608CA0C4}" type="datetimeFigureOut">
              <a:rPr lang="sv-SE" smtClean="0"/>
              <a:pPr/>
              <a:t>2023-05-23</a:t>
            </a:fld>
            <a:endParaRPr lang="sv-SE" dirty="0"/>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3EC3C013-F727-4E01-878A-1532BF0324A3}" type="slidenum">
              <a:rPr lang="sv-SE" smtClean="0"/>
              <a:pPr/>
              <a:t>‹#›</a:t>
            </a:fld>
            <a:endParaRPr lang="sv-SE" dirty="0"/>
          </a:p>
        </p:txBody>
      </p:sp>
      <p:sp>
        <p:nvSpPr>
          <p:cNvPr id="2" name="Platshållare för text 1"/>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5063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4" r:id="rId5"/>
    <p:sldLayoutId id="2147483652" r:id="rId6"/>
    <p:sldLayoutId id="2147483653" r:id="rId7"/>
    <p:sldLayoutId id="2147483655"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a:t>Möjligheternas byggregler</a:t>
            </a:r>
          </a:p>
        </p:txBody>
      </p:sp>
      <p:sp>
        <p:nvSpPr>
          <p:cNvPr id="3" name="Underrubrik 2"/>
          <p:cNvSpPr>
            <a:spLocks noGrp="1"/>
          </p:cNvSpPr>
          <p:nvPr>
            <p:ph type="subTitle" idx="1"/>
          </p:nvPr>
        </p:nvSpPr>
        <p:spPr/>
        <p:txBody>
          <a:bodyPr>
            <a:normAutofit/>
          </a:bodyPr>
          <a:lstStyle/>
          <a:p>
            <a:r>
              <a:rPr lang="sv-SE" dirty="0"/>
              <a:t>Jonas Edahl</a:t>
            </a:r>
          </a:p>
        </p:txBody>
      </p:sp>
    </p:spTree>
    <p:extLst>
      <p:ext uri="{BB962C8B-B14F-4D97-AF65-F5344CB8AC3E}">
        <p14:creationId xmlns:p14="http://schemas.microsoft.com/office/powerpoint/2010/main" val="110326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karta&#10;&#10;Automatiskt genererad beskrivning">
            <a:extLst>
              <a:ext uri="{FF2B5EF4-FFF2-40B4-BE49-F238E27FC236}">
                <a16:creationId xmlns:a16="http://schemas.microsoft.com/office/drawing/2014/main" id="{74E56BA4-2817-7033-6834-E3F9C5BA72B3}"/>
              </a:ext>
            </a:extLst>
          </p:cNvPr>
          <p:cNvPicPr>
            <a:picLocks noChangeAspect="1"/>
          </p:cNvPicPr>
          <p:nvPr/>
        </p:nvPicPr>
        <p:blipFill>
          <a:blip r:embed="rId3">
            <a:alphaModFix amt="16000"/>
            <a:extLst>
              <a:ext uri="{28A0092B-C50C-407E-A947-70E740481C1C}">
                <a14:useLocalDpi xmlns:a14="http://schemas.microsoft.com/office/drawing/2010/main" val="0"/>
              </a:ext>
            </a:extLst>
          </a:blip>
          <a:stretch>
            <a:fillRect/>
          </a:stretch>
        </p:blipFill>
        <p:spPr>
          <a:xfrm>
            <a:off x="3330416" y="-3620938"/>
            <a:ext cx="5994521" cy="11089232"/>
          </a:xfrm>
          <a:prstGeom prst="rect">
            <a:avLst/>
          </a:prstGeom>
        </p:spPr>
      </p:pic>
      <p:sp>
        <p:nvSpPr>
          <p:cNvPr id="4" name="Platshållare för innehåll 2">
            <a:extLst>
              <a:ext uri="{FF2B5EF4-FFF2-40B4-BE49-F238E27FC236}">
                <a16:creationId xmlns:a16="http://schemas.microsoft.com/office/drawing/2014/main" id="{B1571D2E-E87A-5D30-3DB3-8837B4556115}"/>
              </a:ext>
            </a:extLst>
          </p:cNvPr>
          <p:cNvSpPr txBox="1">
            <a:spLocks/>
          </p:cNvSpPr>
          <p:nvPr/>
        </p:nvSpPr>
        <p:spPr>
          <a:xfrm>
            <a:off x="323528" y="1285867"/>
            <a:ext cx="4716390" cy="129399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C10B25"/>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endParaRPr lang="sv-SE" sz="4400" b="1" dirty="0">
              <a:solidFill>
                <a:srgbClr val="C10B25"/>
              </a:solidFill>
            </a:endParaRPr>
          </a:p>
        </p:txBody>
      </p:sp>
      <p:sp>
        <p:nvSpPr>
          <p:cNvPr id="2" name="Rubrik 1">
            <a:extLst>
              <a:ext uri="{FF2B5EF4-FFF2-40B4-BE49-F238E27FC236}">
                <a16:creationId xmlns:a16="http://schemas.microsoft.com/office/drawing/2014/main" id="{AD52D1D7-2FBA-21CE-E03A-AB570DBDDBD4}"/>
              </a:ext>
            </a:extLst>
          </p:cNvPr>
          <p:cNvSpPr>
            <a:spLocks noGrp="1"/>
          </p:cNvSpPr>
          <p:nvPr>
            <p:ph type="title"/>
          </p:nvPr>
        </p:nvSpPr>
        <p:spPr>
          <a:xfrm>
            <a:off x="1835696" y="2715766"/>
            <a:ext cx="7982343" cy="2219048"/>
          </a:xfrm>
        </p:spPr>
        <p:txBody>
          <a:bodyPr>
            <a:normAutofit/>
          </a:bodyPr>
          <a:lstStyle/>
          <a:p>
            <a:endParaRPr lang="sv-SE" sz="2000" strike="sngStrike" dirty="0">
              <a:effectLst/>
              <a:latin typeface="Calibri" panose="020F0502020204030204" pitchFamily="34" charset="0"/>
              <a:ea typeface="Calibri" panose="020F0502020204030204" pitchFamily="34" charset="0"/>
            </a:endParaRPr>
          </a:p>
        </p:txBody>
      </p:sp>
      <p:sp>
        <p:nvSpPr>
          <p:cNvPr id="3" name="Rubrik 1">
            <a:extLst>
              <a:ext uri="{FF2B5EF4-FFF2-40B4-BE49-F238E27FC236}">
                <a16:creationId xmlns:a16="http://schemas.microsoft.com/office/drawing/2014/main" id="{C9CE1F3F-A2A4-730D-199E-21C301C51199}"/>
              </a:ext>
            </a:extLst>
          </p:cNvPr>
          <p:cNvSpPr txBox="1">
            <a:spLocks/>
          </p:cNvSpPr>
          <p:nvPr/>
        </p:nvSpPr>
        <p:spPr>
          <a:xfrm>
            <a:off x="620400" y="422400"/>
            <a:ext cx="6660000" cy="810000"/>
          </a:xfrm>
          <a:prstGeom prst="rect">
            <a:avLst/>
          </a:prstGeom>
        </p:spPr>
        <p:txBody>
          <a:bodyPr anchor="t">
            <a:normAutofit/>
          </a:bodyPr>
          <a:lstStyle>
            <a:lvl1pPr algn="l" defTabSz="914400" rtl="0" eaLnBrk="1" latinLnBrk="0" hangingPunct="1">
              <a:spcBef>
                <a:spcPct val="0"/>
              </a:spcBef>
              <a:buNone/>
              <a:defRPr sz="3000" kern="1200">
                <a:solidFill>
                  <a:schemeClr val="tx1"/>
                </a:solidFill>
                <a:latin typeface="Arial" panose="020B0604020202020204" pitchFamily="34" charset="0"/>
                <a:ea typeface="+mj-ea"/>
                <a:cs typeface="Arial" panose="020B0604020202020204" pitchFamily="34" charset="0"/>
              </a:defRPr>
            </a:lvl1pPr>
          </a:lstStyle>
          <a:p>
            <a:r>
              <a:rPr lang="sv-SE" dirty="0"/>
              <a:t>Digitala seminarier remissetapp 3</a:t>
            </a:r>
          </a:p>
        </p:txBody>
      </p:sp>
      <p:graphicFrame>
        <p:nvGraphicFramePr>
          <p:cNvPr id="6" name="Tabell 7">
            <a:extLst>
              <a:ext uri="{FF2B5EF4-FFF2-40B4-BE49-F238E27FC236}">
                <a16:creationId xmlns:a16="http://schemas.microsoft.com/office/drawing/2014/main" id="{526641B3-0391-84F8-5437-1638B4498C37}"/>
              </a:ext>
            </a:extLst>
          </p:cNvPr>
          <p:cNvGraphicFramePr>
            <a:graphicFrameLocks noGrp="1"/>
          </p:cNvGraphicFramePr>
          <p:nvPr>
            <p:extLst>
              <p:ext uri="{D42A27DB-BD31-4B8C-83A1-F6EECF244321}">
                <p14:modId xmlns:p14="http://schemas.microsoft.com/office/powerpoint/2010/main" val="2151073945"/>
              </p:ext>
            </p:extLst>
          </p:nvPr>
        </p:nvGraphicFramePr>
        <p:xfrm>
          <a:off x="1222830" y="1285867"/>
          <a:ext cx="6096000" cy="360680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val="2772054401"/>
                    </a:ext>
                  </a:extLst>
                </a:gridCol>
                <a:gridCol w="1008112">
                  <a:extLst>
                    <a:ext uri="{9D8B030D-6E8A-4147-A177-3AD203B41FA5}">
                      <a16:colId xmlns:a16="http://schemas.microsoft.com/office/drawing/2014/main" val="1737734770"/>
                    </a:ext>
                  </a:extLst>
                </a:gridCol>
                <a:gridCol w="2208584">
                  <a:extLst>
                    <a:ext uri="{9D8B030D-6E8A-4147-A177-3AD203B41FA5}">
                      <a16:colId xmlns:a16="http://schemas.microsoft.com/office/drawing/2014/main" val="2048917680"/>
                    </a:ext>
                  </a:extLst>
                </a:gridCol>
                <a:gridCol w="1703512">
                  <a:extLst>
                    <a:ext uri="{9D8B030D-6E8A-4147-A177-3AD203B41FA5}">
                      <a16:colId xmlns:a16="http://schemas.microsoft.com/office/drawing/2014/main" val="4099061936"/>
                    </a:ext>
                  </a:extLst>
                </a:gridCol>
              </a:tblGrid>
              <a:tr h="370840">
                <a:tc>
                  <a:txBody>
                    <a:bodyPr/>
                    <a:lstStyle/>
                    <a:p>
                      <a:r>
                        <a:rPr lang="sv-SE" dirty="0" err="1"/>
                        <a:t>Remiss-seminarie</a:t>
                      </a:r>
                      <a:endParaRPr lang="sv-SE" dirty="0"/>
                    </a:p>
                  </a:txBody>
                  <a:tcPr/>
                </a:tc>
                <a:tc>
                  <a:txBody>
                    <a:bodyPr/>
                    <a:lstStyle/>
                    <a:p>
                      <a:r>
                        <a:rPr lang="sv-SE"/>
                        <a:t>Datum</a:t>
                      </a:r>
                      <a:endParaRPr lang="sv-SE" dirty="0"/>
                    </a:p>
                  </a:txBody>
                  <a:tcPr/>
                </a:tc>
                <a:tc>
                  <a:txBody>
                    <a:bodyPr/>
                    <a:lstStyle/>
                    <a:p>
                      <a:r>
                        <a:rPr lang="sv-SE"/>
                        <a:t>Föreskrift</a:t>
                      </a:r>
                      <a:endParaRPr lang="sv-SE" dirty="0"/>
                    </a:p>
                  </a:txBody>
                  <a:tcPr/>
                </a:tc>
                <a:tc>
                  <a:txBody>
                    <a:bodyPr/>
                    <a:lstStyle/>
                    <a:p>
                      <a:r>
                        <a:rPr lang="sv-SE"/>
                        <a:t>Tider</a:t>
                      </a:r>
                      <a:endParaRPr lang="sv-SE" dirty="0"/>
                    </a:p>
                  </a:txBody>
                  <a:tcPr/>
                </a:tc>
                <a:extLst>
                  <a:ext uri="{0D108BD9-81ED-4DB2-BD59-A6C34878D82A}">
                    <a16:rowId xmlns:a16="http://schemas.microsoft.com/office/drawing/2014/main" val="1773684639"/>
                  </a:ext>
                </a:extLst>
              </a:tr>
              <a:tr h="370840">
                <a:tc>
                  <a:txBody>
                    <a:bodyPr/>
                    <a:lstStyle/>
                    <a:p>
                      <a:r>
                        <a:rPr lang="sv-SE" sz="1800" kern="1200" dirty="0">
                          <a:solidFill>
                            <a:schemeClr val="dk1"/>
                          </a:solidFill>
                          <a:effectLst/>
                          <a:latin typeface="Arial" panose="020B0604020202020204" pitchFamily="34" charset="0"/>
                          <a:cs typeface="+mn-cs"/>
                        </a:rPr>
                        <a:t>1</a:t>
                      </a: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30 maj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a:solidFill>
                            <a:schemeClr val="dk1"/>
                          </a:solidFill>
                          <a:effectLst/>
                          <a:latin typeface="Arial" panose="020B0604020202020204" pitchFamily="34" charset="0"/>
                          <a:ea typeface="Calibri" panose="020F0502020204030204" pitchFamily="34" charset="0"/>
                          <a:cs typeface="+mn-cs"/>
                        </a:rPr>
                        <a:t>Brand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10:00 – 12:00</a:t>
                      </a:r>
                      <a:endParaRPr lang="sv-SE" sz="1800" kern="1200" dirty="0">
                        <a:solidFill>
                          <a:schemeClr val="dk1"/>
                        </a:solidFill>
                        <a:effectLst/>
                        <a:latin typeface="Arial" panose="020B0604020202020204" pitchFamily="34" charset="0"/>
                        <a:cs typeface="+mn-cs"/>
                      </a:endParaRPr>
                    </a:p>
                  </a:txBody>
                  <a:tcPr/>
                </a:tc>
                <a:extLst>
                  <a:ext uri="{0D108BD9-81ED-4DB2-BD59-A6C34878D82A}">
                    <a16:rowId xmlns:a16="http://schemas.microsoft.com/office/drawing/2014/main" val="1563814805"/>
                  </a:ext>
                </a:extLst>
              </a:tr>
              <a:tr h="370840">
                <a:tc>
                  <a:txBody>
                    <a:bodyPr/>
                    <a:lstStyle/>
                    <a:p>
                      <a:r>
                        <a:rPr lang="sv-SE" sz="1800" kern="1200" dirty="0">
                          <a:solidFill>
                            <a:schemeClr val="dk1"/>
                          </a:solidFill>
                          <a:effectLst/>
                          <a:latin typeface="Arial" panose="020B0604020202020204" pitchFamily="34" charset="0"/>
                          <a:cs typeface="+mn-cs"/>
                        </a:rPr>
                        <a:t>2</a:t>
                      </a:r>
                    </a:p>
                  </a:txBody>
                  <a:tcPr/>
                </a:tc>
                <a:tc>
                  <a:txBody>
                    <a:bodyPr/>
                    <a:lstStyle/>
                    <a:p>
                      <a:r>
                        <a:rPr lang="sv-SE" sz="1800" kern="1200">
                          <a:solidFill>
                            <a:schemeClr val="dk1"/>
                          </a:solidFill>
                          <a:effectLst/>
                          <a:latin typeface="Arial" panose="020B0604020202020204" pitchFamily="34" charset="0"/>
                          <a:ea typeface="Calibri" panose="020F0502020204030204" pitchFamily="34" charset="0"/>
                          <a:cs typeface="+mn-cs"/>
                        </a:rPr>
                        <a:t>31 maj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err="1">
                          <a:solidFill>
                            <a:schemeClr val="dk1"/>
                          </a:solidFill>
                          <a:effectLst/>
                          <a:latin typeface="Arial" panose="020B0604020202020204" pitchFamily="34" charset="0"/>
                          <a:ea typeface="Calibri" panose="020F0502020204030204" pitchFamily="34" charset="0"/>
                          <a:cs typeface="+mn-cs"/>
                        </a:rPr>
                        <a:t>Bärförm</a:t>
                      </a:r>
                      <a:r>
                        <a:rPr lang="sv-SE" sz="1800" kern="1200" dirty="0">
                          <a:solidFill>
                            <a:schemeClr val="dk1"/>
                          </a:solidFill>
                          <a:effectLst/>
                          <a:latin typeface="Arial" panose="020B0604020202020204" pitchFamily="34" charset="0"/>
                          <a:ea typeface="Calibri" panose="020F0502020204030204" pitchFamily="34" charset="0"/>
                          <a:cs typeface="+mn-cs"/>
                        </a:rPr>
                        <a:t>., s och b.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10:30 – 12:00</a:t>
                      </a:r>
                      <a:endParaRPr lang="sv-SE" sz="1800" kern="1200" dirty="0">
                        <a:solidFill>
                          <a:schemeClr val="dk1"/>
                        </a:solidFill>
                        <a:effectLst/>
                        <a:latin typeface="Arial" panose="020B0604020202020204" pitchFamily="34" charset="0"/>
                        <a:cs typeface="+mn-cs"/>
                      </a:endParaRPr>
                    </a:p>
                  </a:txBody>
                  <a:tcPr/>
                </a:tc>
                <a:extLst>
                  <a:ext uri="{0D108BD9-81ED-4DB2-BD59-A6C34878D82A}">
                    <a16:rowId xmlns:a16="http://schemas.microsoft.com/office/drawing/2014/main" val="2738471531"/>
                  </a:ext>
                </a:extLst>
              </a:tr>
              <a:tr h="370840">
                <a:tc>
                  <a:txBody>
                    <a:bodyPr/>
                    <a:lstStyle/>
                    <a:p>
                      <a:r>
                        <a:rPr lang="sv-SE" sz="1800" kern="1200" dirty="0">
                          <a:solidFill>
                            <a:schemeClr val="dk1"/>
                          </a:solidFill>
                          <a:effectLst/>
                          <a:latin typeface="Arial" panose="020B0604020202020204" pitchFamily="34" charset="0"/>
                          <a:cs typeface="+mn-cs"/>
                        </a:rPr>
                        <a:t>3</a:t>
                      </a:r>
                    </a:p>
                  </a:txBody>
                  <a:tcPr/>
                </a:tc>
                <a:tc>
                  <a:txBody>
                    <a:bodyPr/>
                    <a:lstStyle/>
                    <a:p>
                      <a:r>
                        <a:rPr lang="sv-SE" sz="1800" kern="1200" dirty="0">
                          <a:solidFill>
                            <a:schemeClr val="dk1"/>
                          </a:solidFill>
                          <a:effectLst/>
                          <a:latin typeface="Arial" panose="020B0604020202020204" pitchFamily="34" charset="0"/>
                          <a:cs typeface="+mn-cs"/>
                        </a:rPr>
                        <a:t>-</a:t>
                      </a:r>
                    </a:p>
                  </a:txBody>
                  <a:tcPr/>
                </a:tc>
                <a:tc>
                  <a:txBody>
                    <a:bodyPr/>
                    <a:lstStyle/>
                    <a:p>
                      <a:r>
                        <a:rPr lang="sv-SE" sz="1800" kern="1200" dirty="0" err="1">
                          <a:solidFill>
                            <a:schemeClr val="dk1"/>
                          </a:solidFill>
                          <a:effectLst/>
                          <a:latin typeface="Arial" panose="020B0604020202020204" pitchFamily="34" charset="0"/>
                          <a:ea typeface="Calibri" panose="020F0502020204030204" pitchFamily="34" charset="0"/>
                          <a:cs typeface="+mn-cs"/>
                        </a:rPr>
                        <a:t>Tillg</a:t>
                      </a:r>
                      <a:r>
                        <a:rPr lang="sv-SE" sz="1800" kern="1200" dirty="0">
                          <a:solidFill>
                            <a:schemeClr val="dk1"/>
                          </a:solidFill>
                          <a:effectLst/>
                          <a:latin typeface="Arial" panose="020B0604020202020204" pitchFamily="34" charset="0"/>
                          <a:ea typeface="Calibri" panose="020F0502020204030204" pitchFamily="34" charset="0"/>
                          <a:cs typeface="+mn-cs"/>
                        </a:rPr>
                        <a:t>. och </a:t>
                      </a:r>
                      <a:r>
                        <a:rPr lang="sv-SE" sz="1800" kern="1200" dirty="0" err="1">
                          <a:solidFill>
                            <a:schemeClr val="dk1"/>
                          </a:solidFill>
                          <a:effectLst/>
                          <a:latin typeface="Arial" panose="020B0604020202020204" pitchFamily="34" charset="0"/>
                          <a:ea typeface="Calibri" panose="020F0502020204030204" pitchFamily="34" charset="0"/>
                          <a:cs typeface="+mn-cs"/>
                        </a:rPr>
                        <a:t>lämpl</a:t>
                      </a:r>
                      <a:r>
                        <a:rPr lang="sv-SE" sz="1800" kern="1200" dirty="0">
                          <a:solidFill>
                            <a:schemeClr val="dk1"/>
                          </a:solidFill>
                          <a:effectLst/>
                          <a:latin typeface="Arial" panose="020B0604020202020204" pitchFamily="34" charset="0"/>
                          <a:ea typeface="Calibri" panose="020F0502020204030204" pitchFamily="34" charset="0"/>
                          <a:cs typeface="+mn-cs"/>
                        </a:rPr>
                        <a:t>.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13:00 – 14:30</a:t>
                      </a:r>
                      <a:endParaRPr lang="sv-SE" sz="1800" kern="1200" dirty="0">
                        <a:solidFill>
                          <a:schemeClr val="dk1"/>
                        </a:solidFill>
                        <a:effectLst/>
                        <a:latin typeface="Arial" panose="020B0604020202020204" pitchFamily="34" charset="0"/>
                        <a:cs typeface="+mn-cs"/>
                      </a:endParaRPr>
                    </a:p>
                  </a:txBody>
                  <a:tcPr/>
                </a:tc>
                <a:extLst>
                  <a:ext uri="{0D108BD9-81ED-4DB2-BD59-A6C34878D82A}">
                    <a16:rowId xmlns:a16="http://schemas.microsoft.com/office/drawing/2014/main" val="3708831446"/>
                  </a:ext>
                </a:extLst>
              </a:tr>
              <a:tr h="370840">
                <a:tc>
                  <a:txBody>
                    <a:bodyPr/>
                    <a:lstStyle/>
                    <a:p>
                      <a:r>
                        <a:rPr lang="sv-SE" sz="1800" kern="1200" dirty="0">
                          <a:solidFill>
                            <a:schemeClr val="dk1"/>
                          </a:solidFill>
                          <a:effectLst/>
                          <a:latin typeface="Arial" panose="020B0604020202020204" pitchFamily="34" charset="0"/>
                          <a:cs typeface="+mn-cs"/>
                        </a:rPr>
                        <a:t>4</a:t>
                      </a: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1 juni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Tomt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a:solidFill>
                            <a:schemeClr val="dk1"/>
                          </a:solidFill>
                          <a:effectLst/>
                          <a:latin typeface="Arial" panose="020B0604020202020204" pitchFamily="34" charset="0"/>
                          <a:cs typeface="+mn-cs"/>
                        </a:rPr>
                        <a:t>10:00 </a:t>
                      </a:r>
                      <a:r>
                        <a:rPr lang="sv-SE" sz="1800" kern="1200" dirty="0">
                          <a:solidFill>
                            <a:schemeClr val="dk1"/>
                          </a:solidFill>
                          <a:effectLst/>
                          <a:latin typeface="Arial" panose="020B0604020202020204" pitchFamily="34" charset="0"/>
                          <a:ea typeface="Calibri" panose="020F0502020204030204" pitchFamily="34" charset="0"/>
                          <a:cs typeface="+mn-cs"/>
                        </a:rPr>
                        <a:t>– </a:t>
                      </a:r>
                      <a:r>
                        <a:rPr lang="sv-SE" sz="1800" kern="1200" dirty="0">
                          <a:solidFill>
                            <a:schemeClr val="dk1"/>
                          </a:solidFill>
                          <a:effectLst/>
                          <a:latin typeface="Arial" panose="020B0604020202020204" pitchFamily="34" charset="0"/>
                          <a:cs typeface="+mn-cs"/>
                        </a:rPr>
                        <a:t>11:00</a:t>
                      </a:r>
                    </a:p>
                  </a:txBody>
                  <a:tcPr/>
                </a:tc>
                <a:extLst>
                  <a:ext uri="{0D108BD9-81ED-4DB2-BD59-A6C34878D82A}">
                    <a16:rowId xmlns:a16="http://schemas.microsoft.com/office/drawing/2014/main" val="587751084"/>
                  </a:ext>
                </a:extLst>
              </a:tr>
              <a:tr h="370840">
                <a:tc>
                  <a:txBody>
                    <a:bodyPr/>
                    <a:lstStyle/>
                    <a:p>
                      <a:r>
                        <a:rPr lang="sv-SE" sz="1800" kern="1200" dirty="0">
                          <a:solidFill>
                            <a:schemeClr val="dk1"/>
                          </a:solidFill>
                          <a:effectLst/>
                          <a:latin typeface="Arial" panose="020B0604020202020204" pitchFamily="34" charset="0"/>
                          <a:cs typeface="+mn-cs"/>
                        </a:rPr>
                        <a:t>5</a:t>
                      </a: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12 juni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err="1">
                          <a:solidFill>
                            <a:schemeClr val="dk1"/>
                          </a:solidFill>
                          <a:effectLst/>
                          <a:latin typeface="Arial" panose="020B0604020202020204" pitchFamily="34" charset="0"/>
                          <a:ea typeface="Calibri" panose="020F0502020204030204" pitchFamily="34" charset="0"/>
                          <a:cs typeface="+mn-cs"/>
                        </a:rPr>
                        <a:t>Tillg</a:t>
                      </a:r>
                      <a:r>
                        <a:rPr lang="sv-SE" sz="1800" kern="1200" dirty="0">
                          <a:solidFill>
                            <a:schemeClr val="dk1"/>
                          </a:solidFill>
                          <a:effectLst/>
                          <a:latin typeface="Arial" panose="020B0604020202020204" pitchFamily="34" charset="0"/>
                          <a:ea typeface="Calibri" panose="020F0502020204030204" pitchFamily="34" charset="0"/>
                          <a:cs typeface="+mn-cs"/>
                        </a:rPr>
                        <a:t>. och </a:t>
                      </a:r>
                      <a:r>
                        <a:rPr lang="sv-SE" sz="1800" kern="1200" dirty="0" err="1">
                          <a:solidFill>
                            <a:schemeClr val="dk1"/>
                          </a:solidFill>
                          <a:effectLst/>
                          <a:latin typeface="Arial" panose="020B0604020202020204" pitchFamily="34" charset="0"/>
                          <a:ea typeface="Calibri" panose="020F0502020204030204" pitchFamily="34" charset="0"/>
                          <a:cs typeface="+mn-cs"/>
                        </a:rPr>
                        <a:t>lämpl</a:t>
                      </a:r>
                      <a:r>
                        <a:rPr lang="sv-SE" sz="1800" kern="1200" dirty="0">
                          <a:solidFill>
                            <a:schemeClr val="dk1"/>
                          </a:solidFill>
                          <a:effectLst/>
                          <a:latin typeface="Arial" panose="020B0604020202020204" pitchFamily="34" charset="0"/>
                          <a:ea typeface="Calibri" panose="020F0502020204030204" pitchFamily="34" charset="0"/>
                          <a:cs typeface="+mn-cs"/>
                        </a:rPr>
                        <a:t>.</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10:00 – 11:30 </a:t>
                      </a:r>
                      <a:endParaRPr lang="sv-SE" sz="1800" kern="1200" dirty="0">
                        <a:solidFill>
                          <a:schemeClr val="dk1"/>
                        </a:solidFill>
                        <a:effectLst/>
                        <a:latin typeface="Arial" panose="020B0604020202020204" pitchFamily="34" charset="0"/>
                        <a:cs typeface="+mn-cs"/>
                      </a:endParaRPr>
                    </a:p>
                  </a:txBody>
                  <a:tcPr/>
                </a:tc>
                <a:extLst>
                  <a:ext uri="{0D108BD9-81ED-4DB2-BD59-A6C34878D82A}">
                    <a16:rowId xmlns:a16="http://schemas.microsoft.com/office/drawing/2014/main" val="1455711375"/>
                  </a:ext>
                </a:extLst>
              </a:tr>
              <a:tr h="370840">
                <a:tc>
                  <a:txBody>
                    <a:bodyPr/>
                    <a:lstStyle/>
                    <a:p>
                      <a:r>
                        <a:rPr lang="sv-SE" sz="1800" kern="1200" dirty="0">
                          <a:solidFill>
                            <a:schemeClr val="dk1"/>
                          </a:solidFill>
                          <a:effectLst/>
                          <a:latin typeface="Arial" panose="020B0604020202020204" pitchFamily="34" charset="0"/>
                          <a:cs typeface="+mn-cs"/>
                        </a:rPr>
                        <a:t>6</a:t>
                      </a:r>
                    </a:p>
                  </a:txBody>
                  <a:tcPr/>
                </a:tc>
                <a:tc>
                  <a:txBody>
                    <a:bodyPr/>
                    <a:lstStyle/>
                    <a:p>
                      <a:r>
                        <a:rPr lang="sv-SE" sz="1800" kern="1200" dirty="0">
                          <a:solidFill>
                            <a:schemeClr val="dk1"/>
                          </a:solidFill>
                          <a:effectLst/>
                          <a:latin typeface="Arial" panose="020B0604020202020204" pitchFamily="34" charset="0"/>
                          <a:cs typeface="+mn-cs"/>
                        </a:rPr>
                        <a:t>-</a:t>
                      </a: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Brand</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13:00 – 15:00</a:t>
                      </a:r>
                      <a:endParaRPr lang="sv-SE" sz="1800" kern="1200" dirty="0">
                        <a:solidFill>
                          <a:schemeClr val="dk1"/>
                        </a:solidFill>
                        <a:effectLst/>
                        <a:latin typeface="Arial" panose="020B0604020202020204" pitchFamily="34" charset="0"/>
                        <a:cs typeface="+mn-cs"/>
                      </a:endParaRPr>
                    </a:p>
                  </a:txBody>
                  <a:tcPr/>
                </a:tc>
                <a:extLst>
                  <a:ext uri="{0D108BD9-81ED-4DB2-BD59-A6C34878D82A}">
                    <a16:rowId xmlns:a16="http://schemas.microsoft.com/office/drawing/2014/main" val="1511383224"/>
                  </a:ext>
                </a:extLst>
              </a:tr>
              <a:tr h="370840">
                <a:tc>
                  <a:txBody>
                    <a:bodyPr/>
                    <a:lstStyle/>
                    <a:p>
                      <a:r>
                        <a:rPr lang="sv-SE" sz="1800" kern="1200" dirty="0">
                          <a:solidFill>
                            <a:schemeClr val="dk1"/>
                          </a:solidFill>
                          <a:effectLst/>
                          <a:latin typeface="Arial" panose="020B0604020202020204" pitchFamily="34" charset="0"/>
                          <a:cs typeface="+mn-cs"/>
                        </a:rPr>
                        <a:t>7</a:t>
                      </a: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13 juni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err="1">
                          <a:solidFill>
                            <a:schemeClr val="dk1"/>
                          </a:solidFill>
                          <a:effectLst/>
                          <a:latin typeface="Arial" panose="020B0604020202020204" pitchFamily="34" charset="0"/>
                          <a:ea typeface="Calibri" panose="020F0502020204030204" pitchFamily="34" charset="0"/>
                          <a:cs typeface="+mn-cs"/>
                        </a:rPr>
                        <a:t>Bärförm</a:t>
                      </a:r>
                      <a:r>
                        <a:rPr lang="sv-SE" sz="1800" kern="1200" dirty="0">
                          <a:solidFill>
                            <a:schemeClr val="dk1"/>
                          </a:solidFill>
                          <a:effectLst/>
                          <a:latin typeface="Arial" panose="020B0604020202020204" pitchFamily="34" charset="0"/>
                          <a:ea typeface="Calibri" panose="020F0502020204030204" pitchFamily="34" charset="0"/>
                          <a:cs typeface="+mn-cs"/>
                        </a:rPr>
                        <a:t>., s och b.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10:30 – 12:00</a:t>
                      </a:r>
                      <a:endParaRPr lang="sv-SE" sz="1800" kern="1200" dirty="0">
                        <a:solidFill>
                          <a:schemeClr val="dk1"/>
                        </a:solidFill>
                        <a:effectLst/>
                        <a:latin typeface="Arial" panose="020B0604020202020204" pitchFamily="34" charset="0"/>
                        <a:cs typeface="+mn-cs"/>
                      </a:endParaRPr>
                    </a:p>
                  </a:txBody>
                  <a:tcPr/>
                </a:tc>
                <a:extLst>
                  <a:ext uri="{0D108BD9-81ED-4DB2-BD59-A6C34878D82A}">
                    <a16:rowId xmlns:a16="http://schemas.microsoft.com/office/drawing/2014/main" val="4025175471"/>
                  </a:ext>
                </a:extLst>
              </a:tr>
              <a:tr h="370840">
                <a:tc>
                  <a:txBody>
                    <a:bodyPr/>
                    <a:lstStyle/>
                    <a:p>
                      <a:r>
                        <a:rPr lang="sv-SE" sz="1800" kern="1200" dirty="0">
                          <a:solidFill>
                            <a:schemeClr val="dk1"/>
                          </a:solidFill>
                          <a:effectLst/>
                          <a:latin typeface="Arial" panose="020B0604020202020204" pitchFamily="34" charset="0"/>
                          <a:cs typeface="+mn-cs"/>
                        </a:rPr>
                        <a:t>8</a:t>
                      </a: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16 juni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Tomt </a:t>
                      </a:r>
                      <a:endParaRPr lang="sv-SE" sz="1800" kern="1200" dirty="0">
                        <a:solidFill>
                          <a:schemeClr val="dk1"/>
                        </a:solidFill>
                        <a:effectLst/>
                        <a:latin typeface="Arial" panose="020B0604020202020204" pitchFamily="34" charset="0"/>
                        <a:cs typeface="+mn-cs"/>
                      </a:endParaRPr>
                    </a:p>
                  </a:txBody>
                  <a:tcPr/>
                </a:tc>
                <a:tc>
                  <a:txBody>
                    <a:bodyPr/>
                    <a:lstStyle/>
                    <a:p>
                      <a:r>
                        <a:rPr lang="sv-SE" sz="1800" kern="1200" dirty="0">
                          <a:solidFill>
                            <a:schemeClr val="dk1"/>
                          </a:solidFill>
                          <a:effectLst/>
                          <a:latin typeface="Arial" panose="020B0604020202020204" pitchFamily="34" charset="0"/>
                          <a:ea typeface="Calibri" panose="020F0502020204030204" pitchFamily="34" charset="0"/>
                          <a:cs typeface="+mn-cs"/>
                        </a:rPr>
                        <a:t>10:00 – 11:00</a:t>
                      </a:r>
                      <a:endParaRPr lang="sv-SE" sz="1800" kern="1200" dirty="0">
                        <a:solidFill>
                          <a:schemeClr val="dk1"/>
                        </a:solidFill>
                        <a:effectLst/>
                        <a:latin typeface="Arial" panose="020B0604020202020204" pitchFamily="34" charset="0"/>
                        <a:cs typeface="+mn-cs"/>
                      </a:endParaRPr>
                    </a:p>
                  </a:txBody>
                  <a:tcPr/>
                </a:tc>
                <a:extLst>
                  <a:ext uri="{0D108BD9-81ED-4DB2-BD59-A6C34878D82A}">
                    <a16:rowId xmlns:a16="http://schemas.microsoft.com/office/drawing/2014/main" val="884595440"/>
                  </a:ext>
                </a:extLst>
              </a:tr>
            </a:tbl>
          </a:graphicData>
        </a:graphic>
      </p:graphicFrame>
    </p:spTree>
    <p:extLst>
      <p:ext uri="{BB962C8B-B14F-4D97-AF65-F5344CB8AC3E}">
        <p14:creationId xmlns:p14="http://schemas.microsoft.com/office/powerpoint/2010/main" val="323505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E2881B-635E-D5D2-4DA3-F36C4EAC627F}"/>
              </a:ext>
            </a:extLst>
          </p:cNvPr>
          <p:cNvSpPr>
            <a:spLocks noGrp="1"/>
          </p:cNvSpPr>
          <p:nvPr>
            <p:ph type="title"/>
          </p:nvPr>
        </p:nvSpPr>
        <p:spPr/>
        <p:txBody>
          <a:bodyPr/>
          <a:lstStyle/>
          <a:p>
            <a:r>
              <a:rPr lang="sv-SE" dirty="0"/>
              <a:t>Remisseminarier</a:t>
            </a:r>
          </a:p>
        </p:txBody>
      </p:sp>
      <p:pic>
        <p:nvPicPr>
          <p:cNvPr id="4" name="Platshållare för innehåll 3">
            <a:extLst>
              <a:ext uri="{FF2B5EF4-FFF2-40B4-BE49-F238E27FC236}">
                <a16:creationId xmlns:a16="http://schemas.microsoft.com/office/drawing/2014/main" id="{E4597D05-EB46-5C85-7732-63B3CF8835FA}"/>
              </a:ext>
            </a:extLst>
          </p:cNvPr>
          <p:cNvPicPr>
            <a:picLocks noGrp="1" noChangeAspect="1"/>
          </p:cNvPicPr>
          <p:nvPr>
            <p:ph idx="1"/>
          </p:nvPr>
        </p:nvPicPr>
        <p:blipFill rotWithShape="1">
          <a:blip r:embed="rId3"/>
          <a:srcRect l="7938" t="15127" r="52203" b="6622"/>
          <a:stretch/>
        </p:blipFill>
        <p:spPr bwMode="auto">
          <a:xfrm>
            <a:off x="842168" y="987574"/>
            <a:ext cx="7005393" cy="38859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676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E2881B-635E-D5D2-4DA3-F36C4EAC627F}"/>
              </a:ext>
            </a:extLst>
          </p:cNvPr>
          <p:cNvSpPr>
            <a:spLocks noGrp="1"/>
          </p:cNvSpPr>
          <p:nvPr>
            <p:ph type="title"/>
          </p:nvPr>
        </p:nvSpPr>
        <p:spPr/>
        <p:txBody>
          <a:bodyPr/>
          <a:lstStyle/>
          <a:p>
            <a:r>
              <a:rPr lang="sv-SE" dirty="0"/>
              <a:t>Remisseminarier</a:t>
            </a:r>
          </a:p>
        </p:txBody>
      </p:sp>
      <p:pic>
        <p:nvPicPr>
          <p:cNvPr id="9" name="Platshållare för innehåll 8">
            <a:extLst>
              <a:ext uri="{FF2B5EF4-FFF2-40B4-BE49-F238E27FC236}">
                <a16:creationId xmlns:a16="http://schemas.microsoft.com/office/drawing/2014/main" id="{49AA25E4-B645-CA7C-15ED-489DA72D8A51}"/>
              </a:ext>
            </a:extLst>
          </p:cNvPr>
          <p:cNvPicPr>
            <a:picLocks noGrp="1" noChangeAspect="1"/>
          </p:cNvPicPr>
          <p:nvPr>
            <p:ph idx="1"/>
          </p:nvPr>
        </p:nvPicPr>
        <p:blipFill rotWithShape="1">
          <a:blip r:embed="rId3"/>
          <a:srcRect l="15253" t="20622" r="64867" b="6291"/>
          <a:stretch/>
        </p:blipFill>
        <p:spPr bwMode="auto">
          <a:xfrm>
            <a:off x="2627783" y="915566"/>
            <a:ext cx="3744099" cy="3889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395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8000" y="3060000"/>
            <a:ext cx="7910586" cy="2083500"/>
          </a:xfrm>
        </p:spPr>
        <p:txBody>
          <a:bodyPr>
            <a:normAutofit/>
          </a:bodyPr>
          <a:lstStyle/>
          <a:p>
            <a:pPr marL="342900" indent="-342900">
              <a:buFont typeface="Arial" panose="020B0604020202020204" pitchFamily="34" charset="0"/>
              <a:buChar char="•"/>
            </a:pPr>
            <a:endParaRPr lang="sv-SE" dirty="0">
              <a:solidFill>
                <a:srgbClr val="FF0000"/>
              </a:solidFill>
            </a:endParaRPr>
          </a:p>
        </p:txBody>
      </p:sp>
      <p:grpSp>
        <p:nvGrpSpPr>
          <p:cNvPr id="14" name="Grupp 13"/>
          <p:cNvGrpSpPr/>
          <p:nvPr/>
        </p:nvGrpSpPr>
        <p:grpSpPr>
          <a:xfrm>
            <a:off x="108518" y="1080000"/>
            <a:ext cx="9035482" cy="3075926"/>
            <a:chOff x="108518" y="1080000"/>
            <a:chExt cx="9035482" cy="1750108"/>
          </a:xfrm>
        </p:grpSpPr>
        <p:sp>
          <p:nvSpPr>
            <p:cNvPr id="4" name="Rektangel 3"/>
            <p:cNvSpPr/>
            <p:nvPr/>
          </p:nvSpPr>
          <p:spPr>
            <a:xfrm>
              <a:off x="108518" y="1080000"/>
              <a:ext cx="9035482" cy="1709100"/>
            </a:xfrm>
            <a:prstGeom prst="rect">
              <a:avLst/>
            </a:prstGeom>
            <a:solidFill>
              <a:srgbClr val="C5B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p:cNvSpPr txBox="1">
              <a:spLocks/>
            </p:cNvSpPr>
            <p:nvPr/>
          </p:nvSpPr>
          <p:spPr>
            <a:xfrm>
              <a:off x="468000" y="1533718"/>
              <a:ext cx="6660000" cy="810000"/>
            </a:xfrm>
            <a:prstGeom prst="rect">
              <a:avLst/>
            </a:prstGeom>
          </p:spPr>
          <p:txBody>
            <a:bodyPr anchor="t">
              <a:normAutofit fontScale="97500"/>
            </a:bodyPr>
            <a:lstStyle>
              <a:lvl1pPr algn="l" defTabSz="914400" rtl="0" eaLnBrk="1" latinLnBrk="0" hangingPunct="1">
                <a:spcBef>
                  <a:spcPct val="0"/>
                </a:spcBef>
                <a:buNone/>
                <a:defRPr sz="3000" kern="1200" baseline="0">
                  <a:solidFill>
                    <a:schemeClr val="tx1"/>
                  </a:solidFill>
                  <a:latin typeface="Arial" panose="020B0604020202020204" pitchFamily="34" charset="0"/>
                  <a:ea typeface="+mj-ea"/>
                  <a:cs typeface="Arial" panose="020B0604020202020204" pitchFamily="34" charset="0"/>
                </a:defRPr>
              </a:lvl1pPr>
            </a:lstStyle>
            <a:p>
              <a:r>
                <a:rPr lang="sv-SE" sz="4000" dirty="0"/>
                <a:t>Våra sakansvariga och experter</a:t>
              </a:r>
              <a:endParaRPr lang="sv-SE" sz="2700" dirty="0"/>
            </a:p>
          </p:txBody>
        </p:sp>
        <p:grpSp>
          <p:nvGrpSpPr>
            <p:cNvPr id="10" name="Grupp 9"/>
            <p:cNvGrpSpPr/>
            <p:nvPr/>
          </p:nvGrpSpPr>
          <p:grpSpPr>
            <a:xfrm>
              <a:off x="6876256" y="1588098"/>
              <a:ext cx="1961676" cy="1242010"/>
              <a:chOff x="6876256" y="1567680"/>
              <a:chExt cx="1961676" cy="1242010"/>
            </a:xfrm>
          </p:grpSpPr>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567680"/>
                <a:ext cx="1290613" cy="1228265"/>
              </a:xfrm>
              <a:prstGeom prst="rect">
                <a:avLst/>
              </a:prstGeom>
            </p:spPr>
          </p:pic>
          <p:pic>
            <p:nvPicPr>
              <p:cNvPr id="12" name="Bildobjekt 11"/>
              <p:cNvPicPr>
                <a:picLocks noChangeAspect="1"/>
              </p:cNvPicPr>
              <p:nvPr/>
            </p:nvPicPr>
            <p:blipFill rotWithShape="1">
              <a:blip r:embed="rId4" cstate="print">
                <a:extLst>
                  <a:ext uri="{28A0092B-C50C-407E-A947-70E740481C1C}">
                    <a14:useLocalDpi xmlns:a14="http://schemas.microsoft.com/office/drawing/2010/main" val="0"/>
                  </a:ext>
                </a:extLst>
              </a:blip>
              <a:srcRect l="-815" r="50180"/>
              <a:stretch/>
            </p:blipFill>
            <p:spPr>
              <a:xfrm>
                <a:off x="8378586" y="1949281"/>
                <a:ext cx="459346" cy="860409"/>
              </a:xfrm>
              <a:prstGeom prst="rect">
                <a:avLst/>
              </a:prstGeom>
            </p:spPr>
          </p:pic>
        </p:grpSp>
      </p:grpSp>
    </p:spTree>
    <p:extLst>
      <p:ext uri="{BB962C8B-B14F-4D97-AF65-F5344CB8AC3E}">
        <p14:creationId xmlns:p14="http://schemas.microsoft.com/office/powerpoint/2010/main" val="404068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A31EB5-AF05-A135-4035-C23F89A8037A}"/>
              </a:ext>
            </a:extLst>
          </p:cNvPr>
          <p:cNvSpPr>
            <a:spLocks noGrp="1"/>
          </p:cNvSpPr>
          <p:nvPr>
            <p:ph type="title"/>
          </p:nvPr>
        </p:nvSpPr>
        <p:spPr/>
        <p:txBody>
          <a:bodyPr/>
          <a:lstStyle/>
          <a:p>
            <a:r>
              <a:rPr lang="sv-SE" dirty="0"/>
              <a:t>Remisser på Boverket.se </a:t>
            </a:r>
          </a:p>
        </p:txBody>
      </p:sp>
      <p:sp>
        <p:nvSpPr>
          <p:cNvPr id="3" name="Platshållare för innehåll 2">
            <a:extLst>
              <a:ext uri="{FF2B5EF4-FFF2-40B4-BE49-F238E27FC236}">
                <a16:creationId xmlns:a16="http://schemas.microsoft.com/office/drawing/2014/main" id="{4DCD58CA-1D45-356E-6345-FC279551A5C4}"/>
              </a:ext>
            </a:extLst>
          </p:cNvPr>
          <p:cNvSpPr>
            <a:spLocks noGrp="1"/>
          </p:cNvSpPr>
          <p:nvPr>
            <p:ph idx="1"/>
          </p:nvPr>
        </p:nvSpPr>
        <p:spPr/>
        <p:txBody>
          <a:bodyPr/>
          <a:lstStyle/>
          <a:p>
            <a:endParaRPr lang="sv-SE" dirty="0"/>
          </a:p>
        </p:txBody>
      </p:sp>
      <p:pic>
        <p:nvPicPr>
          <p:cNvPr id="4" name="Bildobjekt 3">
            <a:extLst>
              <a:ext uri="{FF2B5EF4-FFF2-40B4-BE49-F238E27FC236}">
                <a16:creationId xmlns:a16="http://schemas.microsoft.com/office/drawing/2014/main" id="{42FC8F02-2C23-0723-545A-ED3A39F66291}"/>
              </a:ext>
            </a:extLst>
          </p:cNvPr>
          <p:cNvPicPr>
            <a:picLocks noChangeAspect="1"/>
          </p:cNvPicPr>
          <p:nvPr/>
        </p:nvPicPr>
        <p:blipFill rotWithShape="1">
          <a:blip r:embed="rId3"/>
          <a:srcRect l="5614" t="9133" r="52778" b="10722"/>
          <a:stretch/>
        </p:blipFill>
        <p:spPr bwMode="auto">
          <a:xfrm>
            <a:off x="468000" y="1062020"/>
            <a:ext cx="6800092" cy="3811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806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CA4A9F-4FA1-3D5E-65E0-BB183D1451AD}"/>
              </a:ext>
            </a:extLst>
          </p:cNvPr>
          <p:cNvSpPr>
            <a:spLocks noGrp="1"/>
          </p:cNvSpPr>
          <p:nvPr>
            <p:ph type="title"/>
          </p:nvPr>
        </p:nvSpPr>
        <p:spPr/>
        <p:txBody>
          <a:bodyPr>
            <a:normAutofit/>
          </a:bodyPr>
          <a:lstStyle/>
          <a:p>
            <a:r>
              <a:rPr lang="sv-SE" sz="3200" dirty="0">
                <a:effectLst/>
                <a:latin typeface="Arial" panose="020B0604020202020204" pitchFamily="34" charset="0"/>
                <a:ea typeface="Times New Roman" panose="02020603050405020304" pitchFamily="18" charset="0"/>
              </a:rPr>
              <a:t>Kommunikationsaktiviteter</a:t>
            </a:r>
            <a:endParaRPr lang="sv-SE" dirty="0"/>
          </a:p>
        </p:txBody>
      </p:sp>
      <p:sp>
        <p:nvSpPr>
          <p:cNvPr id="3" name="Platshållare för innehåll 2">
            <a:extLst>
              <a:ext uri="{FF2B5EF4-FFF2-40B4-BE49-F238E27FC236}">
                <a16:creationId xmlns:a16="http://schemas.microsoft.com/office/drawing/2014/main" id="{4BC45AC7-BB4D-3814-22C5-EDC116A58409}"/>
              </a:ext>
            </a:extLst>
          </p:cNvPr>
          <p:cNvSpPr>
            <a:spLocks noGrp="1"/>
          </p:cNvSpPr>
          <p:nvPr>
            <p:ph idx="1"/>
          </p:nvPr>
        </p:nvSpPr>
        <p:spPr/>
        <p:txBody>
          <a:bodyPr/>
          <a:lstStyle/>
          <a:p>
            <a:pPr marL="342900" indent="-342900">
              <a:buFont typeface="Arial" panose="020B0604020202020204" pitchFamily="34" charset="0"/>
              <a:buChar char="•"/>
            </a:pPr>
            <a:r>
              <a:rPr lang="sv-SE" dirty="0"/>
              <a:t>Pressmeddelande, fokus fackpress </a:t>
            </a:r>
          </a:p>
          <a:p>
            <a:pPr marL="342900" indent="-342900">
              <a:buFont typeface="Arial" panose="020B0604020202020204" pitchFamily="34" charset="0"/>
              <a:buChar char="•"/>
            </a:pPr>
            <a:r>
              <a:rPr lang="sv-SE" dirty="0"/>
              <a:t>Boverkets nyhetsbrev </a:t>
            </a:r>
          </a:p>
          <a:p>
            <a:pPr marL="342900" indent="-342900">
              <a:buFont typeface="Arial" panose="020B0604020202020204" pitchFamily="34" charset="0"/>
              <a:buChar char="•"/>
            </a:pPr>
            <a:r>
              <a:rPr lang="sv-SE" dirty="0"/>
              <a:t>Facebook, </a:t>
            </a:r>
            <a:r>
              <a:rPr lang="sv-SE" dirty="0" err="1"/>
              <a:t>Instagram</a:t>
            </a:r>
            <a:r>
              <a:rPr lang="sv-SE" dirty="0"/>
              <a:t>, LinkedIn, Twitter </a:t>
            </a:r>
          </a:p>
          <a:p>
            <a:pPr marL="342900" indent="-342900">
              <a:buFont typeface="Arial" panose="020B0604020202020204" pitchFamily="34" charset="0"/>
              <a:buChar char="•"/>
            </a:pPr>
            <a:r>
              <a:rPr lang="sv-SE" dirty="0"/>
              <a:t>Kampanj på förstasidan på Boverket.se </a:t>
            </a:r>
          </a:p>
          <a:p>
            <a:pPr marL="342900" indent="-342900">
              <a:buFont typeface="Arial" panose="020B0604020202020204" pitchFamily="34" charset="0"/>
              <a:buChar char="•"/>
            </a:pPr>
            <a:r>
              <a:rPr lang="sv-SE" dirty="0" err="1"/>
              <a:t>Bolinken</a:t>
            </a:r>
            <a:r>
              <a:rPr lang="sv-SE" dirty="0"/>
              <a:t> (aktuelltflödet, och blogg) </a:t>
            </a:r>
          </a:p>
          <a:p>
            <a:pPr marL="342900" indent="-342900">
              <a:buFont typeface="Arial" panose="020B0604020202020204" pitchFamily="34" charset="0"/>
              <a:buChar char="•"/>
            </a:pPr>
            <a:r>
              <a:rPr lang="sv-SE" dirty="0"/>
              <a:t>Boverksinfo för internkommunikation</a:t>
            </a:r>
          </a:p>
        </p:txBody>
      </p:sp>
    </p:spTree>
    <p:extLst>
      <p:ext uri="{BB962C8B-B14F-4D97-AF65-F5344CB8AC3E}">
        <p14:creationId xmlns:p14="http://schemas.microsoft.com/office/powerpoint/2010/main" val="344313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44F733-9157-1DF4-10ED-E2D64DB86DF0}"/>
              </a:ext>
            </a:extLst>
          </p:cNvPr>
          <p:cNvSpPr>
            <a:spLocks noGrp="1"/>
          </p:cNvSpPr>
          <p:nvPr>
            <p:ph type="title"/>
          </p:nvPr>
        </p:nvSpPr>
        <p:spPr/>
        <p:txBody>
          <a:bodyPr>
            <a:normAutofit fontScale="90000"/>
          </a:bodyPr>
          <a:lstStyle/>
          <a:p>
            <a:r>
              <a:rPr lang="sv-SE" dirty="0"/>
              <a:t>Viktiga ändringar i de övergripande bestämmelserna i kap 1</a:t>
            </a:r>
            <a:br>
              <a:rPr lang="sv-SE" dirty="0"/>
            </a:br>
            <a:endParaRPr lang="sv-SE" dirty="0"/>
          </a:p>
        </p:txBody>
      </p:sp>
      <p:sp>
        <p:nvSpPr>
          <p:cNvPr id="3" name="Platshållare för innehåll 2">
            <a:extLst>
              <a:ext uri="{FF2B5EF4-FFF2-40B4-BE49-F238E27FC236}">
                <a16:creationId xmlns:a16="http://schemas.microsoft.com/office/drawing/2014/main" id="{29F9A989-8DCD-4103-3FE6-CF97324D3329}"/>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sv-SE" dirty="0"/>
              <a:t>Tydliggörs att mindre avvikelse ingår i byggnadsnämndens helhetsbedömning av projektet</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Krav på projektering, utförande och kontroll</a:t>
            </a:r>
          </a:p>
          <a:p>
            <a:pPr marL="1085850" lvl="1" indent="-342900">
              <a:buFont typeface="Arial" panose="020B0604020202020204" pitchFamily="34" charset="0"/>
              <a:buChar char="•"/>
            </a:pPr>
            <a:r>
              <a:rPr lang="sv-SE" dirty="0"/>
              <a:t>Fackmässighet</a:t>
            </a:r>
          </a:p>
          <a:p>
            <a:pPr marL="1085850" lvl="1" indent="-342900">
              <a:buFont typeface="Arial" panose="020B0604020202020204" pitchFamily="34" charset="0"/>
              <a:buChar char="•"/>
            </a:pPr>
            <a:r>
              <a:rPr lang="sv-SE" dirty="0"/>
              <a:t>Dokumentation</a:t>
            </a:r>
          </a:p>
          <a:p>
            <a:endParaRPr lang="sv-SE" dirty="0"/>
          </a:p>
          <a:p>
            <a:pPr marL="342900" indent="-342900">
              <a:buFont typeface="Arial" panose="020B0604020202020204" pitchFamily="34" charset="0"/>
              <a:buChar char="•"/>
            </a:pPr>
            <a:r>
              <a:rPr lang="sv-SE" dirty="0"/>
              <a:t>Nya krav på dokumentation av den färdiga byggnaden</a:t>
            </a:r>
          </a:p>
          <a:p>
            <a:endParaRPr lang="sv-SE" dirty="0"/>
          </a:p>
          <a:p>
            <a:r>
              <a:rPr lang="sv-SE" dirty="0"/>
              <a:t>De nya författningarna innehåller inga krav vid byggnads- och markarbeten motsvarande 2:3 och 2:4 i BBR</a:t>
            </a:r>
          </a:p>
        </p:txBody>
      </p:sp>
    </p:spTree>
    <p:extLst>
      <p:ext uri="{BB962C8B-B14F-4D97-AF65-F5344CB8AC3E}">
        <p14:creationId xmlns:p14="http://schemas.microsoft.com/office/powerpoint/2010/main" val="363736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61909F-E039-F21E-BE8B-4C3186D3B0CE}"/>
              </a:ext>
            </a:extLst>
          </p:cNvPr>
          <p:cNvSpPr>
            <a:spLocks noGrp="1"/>
          </p:cNvSpPr>
          <p:nvPr>
            <p:ph type="title"/>
          </p:nvPr>
        </p:nvSpPr>
        <p:spPr/>
        <p:txBody>
          <a:bodyPr/>
          <a:lstStyle/>
          <a:p>
            <a:r>
              <a:rPr lang="sv-SE" dirty="0"/>
              <a:t>Ändring av byggnad</a:t>
            </a:r>
          </a:p>
        </p:txBody>
      </p:sp>
      <p:sp>
        <p:nvSpPr>
          <p:cNvPr id="3" name="Platshållare för innehåll 2">
            <a:extLst>
              <a:ext uri="{FF2B5EF4-FFF2-40B4-BE49-F238E27FC236}">
                <a16:creationId xmlns:a16="http://schemas.microsoft.com/office/drawing/2014/main" id="{BAD6046F-DE6D-F66F-FA1E-CE56D6E61213}"/>
              </a:ext>
            </a:extLst>
          </p:cNvPr>
          <p:cNvSpPr>
            <a:spLocks noGrp="1"/>
          </p:cNvSpPr>
          <p:nvPr>
            <p:ph idx="1"/>
          </p:nvPr>
        </p:nvSpPr>
        <p:spPr/>
        <p:txBody>
          <a:bodyPr>
            <a:normAutofit/>
          </a:bodyPr>
          <a:lstStyle/>
          <a:p>
            <a:r>
              <a:rPr lang="sv-SE" dirty="0"/>
              <a:t>Övergripande bestämmelser</a:t>
            </a:r>
          </a:p>
          <a:p>
            <a:pPr marL="342900" indent="-342900">
              <a:buFont typeface="Arial" panose="020B0604020202020204" pitchFamily="34" charset="0"/>
              <a:buChar char="•"/>
            </a:pPr>
            <a:r>
              <a:rPr lang="sv-SE" dirty="0"/>
              <a:t>Krav på klarlägganden om den befintliga byggnaden</a:t>
            </a:r>
          </a:p>
          <a:p>
            <a:endParaRPr lang="sv-SE" dirty="0"/>
          </a:p>
          <a:p>
            <a:r>
              <a:rPr lang="sv-SE" dirty="0"/>
              <a:t>Allmänt vid ändring av byggnader</a:t>
            </a:r>
          </a:p>
          <a:p>
            <a:pPr marL="342900" indent="-342900">
              <a:buFont typeface="Arial" panose="020B0604020202020204" pitchFamily="34" charset="0"/>
              <a:buChar char="•"/>
            </a:pPr>
            <a:r>
              <a:rPr lang="sv-SE" dirty="0"/>
              <a:t>Förutsättningar och skäl för anpassning och avsteg</a:t>
            </a:r>
          </a:p>
          <a:p>
            <a:pPr marL="342900" indent="-342900">
              <a:buFont typeface="Arial" panose="020B0604020202020204" pitchFamily="34" charset="0"/>
              <a:buChar char="•"/>
            </a:pPr>
            <a:r>
              <a:rPr lang="sv-SE" dirty="0"/>
              <a:t>Ändrad användning</a:t>
            </a:r>
          </a:p>
          <a:p>
            <a:pPr marL="342900" indent="-342900">
              <a:buFont typeface="Arial" panose="020B0604020202020204" pitchFamily="34" charset="0"/>
              <a:buChar char="•"/>
            </a:pPr>
            <a:r>
              <a:rPr lang="sv-SE" dirty="0"/>
              <a:t>Hur hänsyn tas till varsamhetskrav och förvanskningsförbud</a:t>
            </a:r>
          </a:p>
          <a:p>
            <a:endParaRPr lang="sv-SE" dirty="0"/>
          </a:p>
          <a:p>
            <a:endParaRPr lang="sv-SE" dirty="0"/>
          </a:p>
        </p:txBody>
      </p:sp>
    </p:spTree>
    <p:extLst>
      <p:ext uri="{BB962C8B-B14F-4D97-AF65-F5344CB8AC3E}">
        <p14:creationId xmlns:p14="http://schemas.microsoft.com/office/powerpoint/2010/main" val="84724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A8B1BB-0AF9-6EC1-0A9A-43570C4DB5A3}"/>
              </a:ext>
            </a:extLst>
          </p:cNvPr>
          <p:cNvSpPr>
            <a:spLocks noGrp="1"/>
          </p:cNvSpPr>
          <p:nvPr>
            <p:ph type="title"/>
          </p:nvPr>
        </p:nvSpPr>
        <p:spPr>
          <a:xfrm>
            <a:off x="468000" y="177574"/>
            <a:ext cx="7128336" cy="810000"/>
          </a:xfrm>
        </p:spPr>
        <p:txBody>
          <a:bodyPr>
            <a:normAutofit fontScale="90000"/>
          </a:bodyPr>
          <a:lstStyle/>
          <a:p>
            <a:r>
              <a:rPr kumimoji="0" lang="sv-SE" sz="1500" b="0" i="0" u="none" strike="noStrike" kern="1200" cap="none" spc="0" normalizeH="0" baseline="0" noProof="0" dirty="0">
                <a:ln>
                  <a:noFill/>
                </a:ln>
                <a:solidFill>
                  <a:srgbClr val="434343"/>
                </a:solidFill>
                <a:effectLst/>
                <a:uLnTx/>
                <a:uFillTx/>
              </a:rPr>
              <a:t>Förslag till föreskrifter om skydd med hänsyn till</a:t>
            </a:r>
            <a:br>
              <a:rPr kumimoji="0" lang="sv-SE" sz="3100" b="0" i="0" u="none" strike="noStrike" kern="1200" cap="none" spc="0" normalizeH="0" baseline="0" noProof="0" dirty="0">
                <a:ln>
                  <a:noFill/>
                </a:ln>
                <a:solidFill>
                  <a:srgbClr val="434343"/>
                </a:solidFill>
                <a:effectLst/>
                <a:uLnTx/>
                <a:uFillTx/>
              </a:rPr>
            </a:br>
            <a:r>
              <a:rPr kumimoji="0" lang="sv-SE" sz="3100" b="0" i="0" u="none" strike="noStrike" kern="1200" cap="none" spc="0" normalizeH="0" baseline="0" noProof="0" dirty="0">
                <a:ln>
                  <a:noFill/>
                </a:ln>
                <a:solidFill>
                  <a:srgbClr val="434343"/>
                </a:solidFill>
                <a:effectLst/>
                <a:uLnTx/>
                <a:uFillTx/>
              </a:rPr>
              <a:t>hygien, hälsa och miljö </a:t>
            </a:r>
            <a:br>
              <a:rPr kumimoji="0" lang="sv-SE" sz="3100" b="0" i="0" u="none" strike="noStrike" kern="1200" cap="none" spc="0" normalizeH="0" baseline="0" noProof="0" dirty="0">
                <a:ln>
                  <a:noFill/>
                </a:ln>
                <a:solidFill>
                  <a:srgbClr val="434343"/>
                </a:solidFill>
                <a:effectLst/>
                <a:uLnTx/>
                <a:uFillTx/>
              </a:rPr>
            </a:br>
            <a:r>
              <a:rPr kumimoji="0" lang="sv-SE" sz="1500" b="0" i="0" u="none" strike="noStrike" kern="1200" cap="none" spc="0" normalizeH="0" baseline="0" noProof="0" dirty="0">
                <a:ln>
                  <a:noFill/>
                </a:ln>
                <a:solidFill>
                  <a:srgbClr val="434343"/>
                </a:solidFill>
                <a:effectLst/>
                <a:uLnTx/>
                <a:uFillTx/>
              </a:rPr>
              <a:t>samt om hushållning med vatten och avfall</a:t>
            </a:r>
            <a:endParaRPr lang="sv-SE" dirty="0"/>
          </a:p>
        </p:txBody>
      </p:sp>
      <p:sp>
        <p:nvSpPr>
          <p:cNvPr id="3" name="Platshållare för innehåll 2">
            <a:extLst>
              <a:ext uri="{FF2B5EF4-FFF2-40B4-BE49-F238E27FC236}">
                <a16:creationId xmlns:a16="http://schemas.microsoft.com/office/drawing/2014/main" id="{DE25A282-F26D-8585-1FF7-BF401E6A9D50}"/>
              </a:ext>
            </a:extLst>
          </p:cNvPr>
          <p:cNvSpPr>
            <a:spLocks noGrp="1"/>
          </p:cNvSpPr>
          <p:nvPr>
            <p:ph idx="1"/>
          </p:nvPr>
        </p:nvSpPr>
        <p:spPr>
          <a:xfrm>
            <a:off x="1655960" y="1275606"/>
            <a:ext cx="5580336" cy="3805022"/>
          </a:xfrm>
        </p:spPr>
        <p:txBody>
          <a:bodyPr>
            <a:normAutofit fontScale="92500" lnSpcReduction="20000"/>
          </a:bodyPr>
          <a:lstStyle/>
          <a:p>
            <a:pPr>
              <a:tabLst>
                <a:tab pos="627063" algn="r"/>
                <a:tab pos="809625" algn="l"/>
              </a:tabLst>
            </a:pPr>
            <a:r>
              <a:rPr lang="sv-SE" dirty="0"/>
              <a:t>	1 kap.	Övergripande bestämmelser (21 §§)</a:t>
            </a:r>
          </a:p>
          <a:p>
            <a:pPr>
              <a:tabLst>
                <a:tab pos="627063" algn="r"/>
                <a:tab pos="809625" algn="l"/>
              </a:tabLst>
            </a:pPr>
            <a:r>
              <a:rPr lang="sv-SE" dirty="0"/>
              <a:t>	2 kap.	Material (2 §§)</a:t>
            </a:r>
          </a:p>
          <a:p>
            <a:pPr>
              <a:tabLst>
                <a:tab pos="627063" algn="r"/>
                <a:tab pos="809625" algn="l"/>
              </a:tabLst>
            </a:pPr>
            <a:r>
              <a:rPr lang="sv-SE" dirty="0"/>
              <a:t>	3 kap.	Luft (7 §§)</a:t>
            </a:r>
          </a:p>
          <a:p>
            <a:pPr>
              <a:tabLst>
                <a:tab pos="627063" algn="r"/>
                <a:tab pos="809625" algn="l"/>
              </a:tabLst>
            </a:pPr>
            <a:r>
              <a:rPr lang="sv-SE" dirty="0"/>
              <a:t>	4 kap.	Ljusförhållanden (5 §§)</a:t>
            </a:r>
          </a:p>
          <a:p>
            <a:pPr>
              <a:tabLst>
                <a:tab pos="627063" algn="r"/>
                <a:tab pos="809625" algn="l"/>
              </a:tabLst>
            </a:pPr>
            <a:r>
              <a:rPr lang="sv-SE" dirty="0"/>
              <a:t>	5 kap.	Rumshöjd (2 §§)</a:t>
            </a:r>
          </a:p>
          <a:p>
            <a:pPr>
              <a:tabLst>
                <a:tab pos="627063" algn="r"/>
                <a:tab pos="809625" algn="l"/>
              </a:tabLst>
            </a:pPr>
            <a:r>
              <a:rPr lang="sv-SE" dirty="0"/>
              <a:t>	6 kap.	Termisk komfort (3 §§)</a:t>
            </a:r>
          </a:p>
          <a:p>
            <a:pPr>
              <a:tabLst>
                <a:tab pos="627063" algn="r"/>
                <a:tab pos="809625" algn="l"/>
              </a:tabLst>
            </a:pPr>
            <a:r>
              <a:rPr lang="sv-SE" dirty="0"/>
              <a:t>	7 kap.	Fuktsäkerhet (14 §§)</a:t>
            </a:r>
          </a:p>
          <a:p>
            <a:pPr>
              <a:tabLst>
                <a:tab pos="627063" algn="r"/>
                <a:tab pos="809625" algn="l"/>
              </a:tabLst>
            </a:pPr>
            <a:r>
              <a:rPr lang="sv-SE" dirty="0"/>
              <a:t>	8 kap.	Vatten och avloppsinstallationer (14 §§)</a:t>
            </a:r>
          </a:p>
          <a:p>
            <a:pPr>
              <a:tabLst>
                <a:tab pos="627063" algn="r"/>
                <a:tab pos="809625" algn="l"/>
              </a:tabLst>
            </a:pPr>
            <a:r>
              <a:rPr lang="sv-SE" dirty="0"/>
              <a:t>	9 kap.	Utsläpp till omgivningen (5 §§)</a:t>
            </a:r>
          </a:p>
          <a:p>
            <a:pPr>
              <a:tabLst>
                <a:tab pos="627063" algn="r"/>
                <a:tab pos="809625" algn="l"/>
              </a:tabLst>
            </a:pPr>
            <a:r>
              <a:rPr lang="sv-SE" dirty="0"/>
              <a:t>	10 kap.	Skadedjur (3 §§)</a:t>
            </a:r>
          </a:p>
          <a:p>
            <a:pPr>
              <a:tabLst>
                <a:tab pos="627063" algn="r"/>
                <a:tab pos="809625" algn="l"/>
              </a:tabLst>
            </a:pPr>
            <a:r>
              <a:rPr lang="sv-SE" dirty="0"/>
              <a:t>	11 kap.	Avfall (4 §§)</a:t>
            </a:r>
          </a:p>
          <a:p>
            <a:pPr>
              <a:tabLst>
                <a:tab pos="627063" algn="r"/>
                <a:tab pos="809625" algn="l"/>
              </a:tabLst>
            </a:pPr>
            <a:r>
              <a:rPr lang="sv-SE" dirty="0"/>
              <a:t>	12 kap.	Allmänt vid ändring av byggnader  (6 §§)</a:t>
            </a:r>
          </a:p>
          <a:p>
            <a:pPr>
              <a:tabLst>
                <a:tab pos="627063" algn="r"/>
                <a:tab pos="809625" algn="l"/>
              </a:tabLst>
            </a:pPr>
            <a:r>
              <a:rPr lang="sv-SE" dirty="0"/>
              <a:t>	13 kap.	Särskilt vid ändring av byggnader (9 §§)</a:t>
            </a:r>
          </a:p>
          <a:p>
            <a:endParaRPr lang="sv-SE" dirty="0"/>
          </a:p>
        </p:txBody>
      </p:sp>
    </p:spTree>
    <p:extLst>
      <p:ext uri="{BB962C8B-B14F-4D97-AF65-F5344CB8AC3E}">
        <p14:creationId xmlns:p14="http://schemas.microsoft.com/office/powerpoint/2010/main" val="1831625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FB70AEE-7655-4072-9C99-17475522D3A2}"/>
              </a:ext>
            </a:extLst>
          </p:cNvPr>
          <p:cNvSpPr>
            <a:spLocks noGrp="1"/>
          </p:cNvSpPr>
          <p:nvPr>
            <p:ph type="title"/>
          </p:nvPr>
        </p:nvSpPr>
        <p:spPr/>
        <p:txBody>
          <a:bodyPr>
            <a:normAutofit fontScale="90000"/>
          </a:bodyPr>
          <a:lstStyle/>
          <a:p>
            <a:r>
              <a:rPr lang="sv-SE" dirty="0"/>
              <a:t>Hygien, hälsa och miljö</a:t>
            </a:r>
            <a:br>
              <a:rPr lang="sv-SE" dirty="0"/>
            </a:br>
            <a:r>
              <a:rPr lang="sv-SE" sz="2000" dirty="0"/>
              <a:t>Kapitel där vi förväntar mest frågor</a:t>
            </a:r>
          </a:p>
        </p:txBody>
      </p:sp>
      <p:graphicFrame>
        <p:nvGraphicFramePr>
          <p:cNvPr id="2" name="Tabell 7">
            <a:extLst>
              <a:ext uri="{FF2B5EF4-FFF2-40B4-BE49-F238E27FC236}">
                <a16:creationId xmlns:a16="http://schemas.microsoft.com/office/drawing/2014/main" id="{D9DFA0BF-9BA1-A67D-D1A3-FAB382ED334D}"/>
              </a:ext>
            </a:extLst>
          </p:cNvPr>
          <p:cNvGraphicFramePr>
            <a:graphicFrameLocks noGrp="1"/>
          </p:cNvGraphicFramePr>
          <p:nvPr>
            <p:ph idx="1"/>
            <p:extLst>
              <p:ext uri="{D42A27DB-BD31-4B8C-83A1-F6EECF244321}">
                <p14:modId xmlns:p14="http://schemas.microsoft.com/office/powerpoint/2010/main" val="3285891797"/>
              </p:ext>
            </p:extLst>
          </p:nvPr>
        </p:nvGraphicFramePr>
        <p:xfrm>
          <a:off x="468313" y="1523598"/>
          <a:ext cx="7920111" cy="2560320"/>
        </p:xfrm>
        <a:graphic>
          <a:graphicData uri="http://schemas.openxmlformats.org/drawingml/2006/table">
            <a:tbl>
              <a:tblPr bandRow="1">
                <a:tableStyleId>{793D81CF-94F2-401A-BA57-92F5A7B2D0C5}</a:tableStyleId>
              </a:tblPr>
              <a:tblGrid>
                <a:gridCol w="2030260">
                  <a:extLst>
                    <a:ext uri="{9D8B030D-6E8A-4147-A177-3AD203B41FA5}">
                      <a16:colId xmlns:a16="http://schemas.microsoft.com/office/drawing/2014/main" val="3988342789"/>
                    </a:ext>
                  </a:extLst>
                </a:gridCol>
                <a:gridCol w="5889851">
                  <a:extLst>
                    <a:ext uri="{9D8B030D-6E8A-4147-A177-3AD203B41FA5}">
                      <a16:colId xmlns:a16="http://schemas.microsoft.com/office/drawing/2014/main" val="2983392561"/>
                    </a:ext>
                  </a:extLst>
                </a:gridCol>
              </a:tblGrid>
              <a:tr h="370840">
                <a:tc>
                  <a:txBody>
                    <a:bodyPr/>
                    <a:lstStyle/>
                    <a:p>
                      <a:r>
                        <a:rPr lang="sv-SE" b="1"/>
                        <a:t>Luft</a:t>
                      </a:r>
                    </a:p>
                    <a:p>
                      <a:endParaRPr lang="sv-SE" dirty="0"/>
                    </a:p>
                  </a:txBody>
                  <a:tcPr/>
                </a:tc>
                <a:tc>
                  <a:txBody>
                    <a:bodyPr/>
                    <a:lstStyle/>
                    <a:p>
                      <a:pPr marL="285750" indent="-285750">
                        <a:buFont typeface="Arial" panose="020B0604020202020204" pitchFamily="34" charset="0"/>
                        <a:buChar char="•"/>
                      </a:pPr>
                      <a:r>
                        <a:rPr lang="sv-SE"/>
                        <a:t>Ny formel: qtilluft ≥ 4 * A</a:t>
                      </a:r>
                      <a:r>
                        <a:rPr lang="sv-SE" baseline="30000"/>
                        <a:t>0,55</a:t>
                      </a:r>
                      <a:r>
                        <a:rPr lang="sv-SE"/>
                        <a:t> [l/s]</a:t>
                      </a:r>
                    </a:p>
                    <a:p>
                      <a:pPr marL="285750" indent="-285750">
                        <a:buFont typeface="Arial" panose="020B0604020202020204" pitchFamily="34" charset="0"/>
                        <a:buChar char="•"/>
                      </a:pPr>
                      <a:r>
                        <a:rPr lang="sv-SE"/>
                        <a:t>Tydligare krav kan innebära </a:t>
                      </a:r>
                      <a:r>
                        <a:rPr lang="sv-SE" b="1"/>
                        <a:t>högre flöden </a:t>
                      </a:r>
                      <a:r>
                        <a:rPr lang="sv-SE"/>
                        <a:t>i bostäder.</a:t>
                      </a:r>
                      <a:endParaRPr lang="sv-SE" dirty="0"/>
                    </a:p>
                  </a:txBody>
                  <a:tcPr/>
                </a:tc>
                <a:extLst>
                  <a:ext uri="{0D108BD9-81ED-4DB2-BD59-A6C34878D82A}">
                    <a16:rowId xmlns:a16="http://schemas.microsoft.com/office/drawing/2014/main" val="4032775721"/>
                  </a:ext>
                </a:extLst>
              </a:tr>
              <a:tr h="370840">
                <a:tc>
                  <a:txBody>
                    <a:bodyPr/>
                    <a:lstStyle/>
                    <a:p>
                      <a:r>
                        <a:rPr lang="sv-SE" b="1" dirty="0"/>
                        <a:t>Ljusförhållanden</a:t>
                      </a:r>
                    </a:p>
                    <a:p>
                      <a:endParaRPr lang="sv-SE"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Dagsljuskrav gäller bostaden som helhet.</a:t>
                      </a:r>
                    </a:p>
                  </a:txBody>
                  <a:tcPr/>
                </a:tc>
                <a:extLst>
                  <a:ext uri="{0D108BD9-81ED-4DB2-BD59-A6C34878D82A}">
                    <a16:rowId xmlns:a16="http://schemas.microsoft.com/office/drawing/2014/main" val="2988796324"/>
                  </a:ext>
                </a:extLst>
              </a:tr>
              <a:tr h="370840">
                <a:tc>
                  <a:txBody>
                    <a:bodyPr/>
                    <a:lstStyle/>
                    <a:p>
                      <a:r>
                        <a:rPr lang="sv-SE" b="1" dirty="0"/>
                        <a:t>Rumshöjd</a:t>
                      </a:r>
                    </a:p>
                    <a:p>
                      <a:endParaRPr lang="sv-SE" dirty="0"/>
                    </a:p>
                  </a:txBody>
                  <a:tcPr/>
                </a:tc>
                <a:tc>
                  <a:txBody>
                    <a:bodyPr/>
                    <a:lstStyle/>
                    <a:p>
                      <a:pPr marL="285750" indent="-285750">
                        <a:buFont typeface="Arial" panose="020B0604020202020204" pitchFamily="34" charset="0"/>
                        <a:buChar char="•"/>
                      </a:pPr>
                      <a:r>
                        <a:rPr lang="sv-SE" dirty="0"/>
                        <a:t>Funktionskrav utan mått.</a:t>
                      </a:r>
                    </a:p>
                  </a:txBody>
                  <a:tcPr/>
                </a:tc>
                <a:extLst>
                  <a:ext uri="{0D108BD9-81ED-4DB2-BD59-A6C34878D82A}">
                    <a16:rowId xmlns:a16="http://schemas.microsoft.com/office/drawing/2014/main" val="3881971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Termisk komfort</a:t>
                      </a:r>
                    </a:p>
                    <a:p>
                      <a:endParaRPr lang="sv-SE" dirty="0"/>
                    </a:p>
                  </a:txBody>
                  <a:tcPr/>
                </a:tc>
                <a:tc>
                  <a:txBody>
                    <a:bodyPr/>
                    <a:lstStyle/>
                    <a:p>
                      <a:pPr marL="285750" indent="-285750">
                        <a:buFont typeface="Arial" panose="020B0604020202020204" pitchFamily="34" charset="0"/>
                        <a:buChar char="•"/>
                      </a:pPr>
                      <a:r>
                        <a:rPr lang="sv-SE" sz="1800" dirty="0"/>
                        <a:t>Vid normalt väder: möjlighet till </a:t>
                      </a:r>
                      <a:r>
                        <a:rPr lang="sv-SE" sz="1800" b="1" dirty="0"/>
                        <a:t>24º – 26º C</a:t>
                      </a:r>
                      <a:r>
                        <a:rPr lang="sv-SE" sz="1800" dirty="0"/>
                        <a:t>.</a:t>
                      </a:r>
                    </a:p>
                    <a:p>
                      <a:pPr marL="285750" indent="-285750">
                        <a:buFont typeface="Arial" panose="020B0604020202020204" pitchFamily="34" charset="0"/>
                        <a:buChar char="•"/>
                      </a:pPr>
                      <a:r>
                        <a:rPr lang="sv-SE" sz="1800" dirty="0"/>
                        <a:t>Hantera onormala yttre klimatlaster.</a:t>
                      </a:r>
                    </a:p>
                  </a:txBody>
                  <a:tcPr/>
                </a:tc>
                <a:extLst>
                  <a:ext uri="{0D108BD9-81ED-4DB2-BD59-A6C34878D82A}">
                    <a16:rowId xmlns:a16="http://schemas.microsoft.com/office/drawing/2014/main" val="1192407441"/>
                  </a:ext>
                </a:extLst>
              </a:tr>
            </a:tbl>
          </a:graphicData>
        </a:graphic>
      </p:graphicFrame>
    </p:spTree>
    <p:extLst>
      <p:ext uri="{BB962C8B-B14F-4D97-AF65-F5344CB8AC3E}">
        <p14:creationId xmlns:p14="http://schemas.microsoft.com/office/powerpoint/2010/main" val="261920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DFF21974-6B67-08A6-EE03-ADFE78CAD2C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915566"/>
            <a:ext cx="2736304" cy="3881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ruta 8">
            <a:extLst>
              <a:ext uri="{FF2B5EF4-FFF2-40B4-BE49-F238E27FC236}">
                <a16:creationId xmlns:a16="http://schemas.microsoft.com/office/drawing/2014/main" id="{C5AF6CF5-5306-90D7-9A91-80C29F0AC32A}"/>
              </a:ext>
            </a:extLst>
          </p:cNvPr>
          <p:cNvSpPr txBox="1"/>
          <p:nvPr/>
        </p:nvSpPr>
        <p:spPr>
          <a:xfrm>
            <a:off x="4211960" y="1275606"/>
            <a:ext cx="3816423" cy="283154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Möjligheternas byggregler – ny modell för bygg- och konstruktionsregler (2020:31) utgör grunden för det fortsatta arbetet med den systematiska översynen att överföra gällande byggregler till ny förenklad modell. </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Skydd mot buller i byggnader utgjorde prototyp för utvecklingen av regelmodellen. </a:t>
            </a:r>
          </a:p>
          <a:p>
            <a:endParaRPr lang="sv-SE" dirty="0"/>
          </a:p>
        </p:txBody>
      </p:sp>
    </p:spTree>
    <p:extLst>
      <p:ext uri="{BB962C8B-B14F-4D97-AF65-F5344CB8AC3E}">
        <p14:creationId xmlns:p14="http://schemas.microsoft.com/office/powerpoint/2010/main" val="592815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81FCAD-2083-59A5-7A51-A3C5B035F1B3}"/>
              </a:ext>
            </a:extLst>
          </p:cNvPr>
          <p:cNvSpPr>
            <a:spLocks noGrp="1"/>
          </p:cNvSpPr>
          <p:nvPr>
            <p:ph type="title"/>
          </p:nvPr>
        </p:nvSpPr>
        <p:spPr/>
        <p:txBody>
          <a:bodyPr>
            <a:normAutofit fontScale="90000"/>
          </a:bodyPr>
          <a:lstStyle/>
          <a:p>
            <a:r>
              <a:rPr lang="sv-SE" sz="3100" dirty="0"/>
              <a:t>Författningsförslag 2 kap.</a:t>
            </a:r>
            <a:br>
              <a:rPr lang="sv-SE" sz="3100" dirty="0"/>
            </a:br>
            <a:r>
              <a:rPr lang="sv-SE" sz="3100" i="1" dirty="0">
                <a:effectLst/>
                <a:latin typeface="Times New Roman" panose="02020603050405020304" pitchFamily="18" charset="0"/>
                <a:ea typeface="Times New Roman" panose="02020603050405020304" pitchFamily="18" charset="0"/>
                <a:cs typeface="Times New Roman" panose="02020603050405020304" pitchFamily="18" charset="0"/>
              </a:rPr>
              <a:t>Trappor och ramper</a:t>
            </a:r>
            <a:br>
              <a:rPr lang="sv-SE" sz="3200" i="1" dirty="0">
                <a:effectLst/>
                <a:latin typeface="Times New Roman" panose="02020603050405020304" pitchFamily="18" charset="0"/>
                <a:ea typeface="Times New Roman" panose="02020603050405020304" pitchFamily="18"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1BC69194-C5B8-C112-46F7-73DD9015CA7E}"/>
              </a:ext>
            </a:extLst>
          </p:cNvPr>
          <p:cNvSpPr>
            <a:spLocks noGrp="1"/>
          </p:cNvSpPr>
          <p:nvPr>
            <p:ph idx="1"/>
          </p:nvPr>
        </p:nvSpPr>
        <p:spPr>
          <a:xfrm>
            <a:off x="497642" y="1275606"/>
            <a:ext cx="6522630" cy="3744416"/>
          </a:xfrm>
        </p:spPr>
        <p:txBody>
          <a:bodyPr>
            <a:normAutofit fontScale="55000" lnSpcReduction="20000"/>
          </a:bodyPr>
          <a:lstStyle/>
          <a:p>
            <a:pPr>
              <a:tabLst>
                <a:tab pos="288290" algn="l"/>
              </a:tabLst>
            </a:pPr>
            <a:r>
              <a:rPr lang="sv-SE" sz="2200" b="1" dirty="0">
                <a:effectLst/>
                <a:latin typeface="Times New Roman" panose="02020603050405020304" pitchFamily="18" charset="0"/>
                <a:ea typeface="Times New Roman" panose="02020603050405020304" pitchFamily="18" charset="0"/>
              </a:rPr>
              <a:t>5 §</a:t>
            </a:r>
            <a:r>
              <a:rPr lang="sv-SE" sz="2200" dirty="0">
                <a:effectLst/>
                <a:latin typeface="Times New Roman" panose="02020603050405020304" pitchFamily="18" charset="0"/>
                <a:ea typeface="Times New Roman" panose="02020603050405020304" pitchFamily="18" charset="0"/>
              </a:rPr>
              <a:t>    Trappor och ramper ska vara utformade så att personer kan förflytta sig säkert. </a:t>
            </a:r>
          </a:p>
          <a:p>
            <a:pPr>
              <a:tabLst>
                <a:tab pos="288290" algn="l"/>
              </a:tabLst>
            </a:pPr>
            <a:r>
              <a:rPr lang="sv-SE" sz="2200" b="1" dirty="0">
                <a:solidFill>
                  <a:srgbClr val="000000"/>
                </a:solidFill>
                <a:effectLst/>
                <a:latin typeface="Times New Roman" panose="02020603050405020304" pitchFamily="18" charset="0"/>
                <a:ea typeface="Times New Roman" panose="02020603050405020304" pitchFamily="18" charset="0"/>
              </a:rPr>
              <a:t> </a:t>
            </a:r>
            <a:endParaRPr lang="sv-SE" sz="2200" dirty="0">
              <a:effectLst/>
              <a:latin typeface="Times New Roman" panose="02020603050405020304" pitchFamily="18" charset="0"/>
              <a:ea typeface="Times New Roman" panose="02020603050405020304" pitchFamily="18" charset="0"/>
            </a:endParaRPr>
          </a:p>
          <a:p>
            <a:pPr>
              <a:tabLst>
                <a:tab pos="288290" algn="l"/>
              </a:tabLst>
            </a:pPr>
            <a:r>
              <a:rPr lang="sv-SE" sz="2200" b="1" dirty="0">
                <a:solidFill>
                  <a:srgbClr val="000000"/>
                </a:solidFill>
                <a:effectLst/>
                <a:latin typeface="Times New Roman" panose="02020603050405020304" pitchFamily="18" charset="0"/>
                <a:ea typeface="Times New Roman" panose="02020603050405020304" pitchFamily="18" charset="0"/>
              </a:rPr>
              <a:t>6 §</a:t>
            </a:r>
            <a:r>
              <a:rPr lang="sv-SE" sz="2200" dirty="0">
                <a:solidFill>
                  <a:srgbClr val="000000"/>
                </a:solidFill>
                <a:effectLst/>
                <a:latin typeface="Times New Roman" panose="02020603050405020304" pitchFamily="18" charset="0"/>
                <a:ea typeface="Times New Roman" panose="02020603050405020304" pitchFamily="18" charset="0"/>
              </a:rPr>
              <a:t>    Öppningar mellan plansteg </a:t>
            </a:r>
            <a:r>
              <a:rPr lang="sv-SE" sz="2200" dirty="0">
                <a:effectLst/>
                <a:latin typeface="Times New Roman" panose="02020603050405020304" pitchFamily="18" charset="0"/>
                <a:ea typeface="Times New Roman" panose="02020603050405020304" pitchFamily="18" charset="0"/>
              </a:rPr>
              <a:t>och</a:t>
            </a:r>
            <a:r>
              <a:rPr lang="sv-SE" sz="2200" dirty="0">
                <a:solidFill>
                  <a:srgbClr val="FF0000"/>
                </a:solidFill>
                <a:effectLst/>
                <a:latin typeface="Times New Roman" panose="02020603050405020304" pitchFamily="18" charset="0"/>
                <a:ea typeface="Times New Roman" panose="02020603050405020304" pitchFamily="18" charset="0"/>
              </a:rPr>
              <a:t> </a:t>
            </a:r>
            <a:r>
              <a:rPr lang="sv-SE" sz="2200" dirty="0">
                <a:solidFill>
                  <a:srgbClr val="000000"/>
                </a:solidFill>
                <a:effectLst/>
                <a:latin typeface="Times New Roman" panose="02020603050405020304" pitchFamily="18" charset="0"/>
                <a:ea typeface="Times New Roman" panose="02020603050405020304" pitchFamily="18" charset="0"/>
              </a:rPr>
              <a:t>andra </a:t>
            </a:r>
            <a:r>
              <a:rPr lang="sv-SE" sz="2200" dirty="0">
                <a:effectLst/>
                <a:latin typeface="Times New Roman" panose="02020603050405020304" pitchFamily="18" charset="0"/>
                <a:ea typeface="Times New Roman" panose="02020603050405020304" pitchFamily="18" charset="0"/>
              </a:rPr>
              <a:t>öppningar i trappor ska vara utformade så att barn inte kan falla igenom eller fastna i dem. </a:t>
            </a:r>
          </a:p>
          <a:p>
            <a:pPr>
              <a:lnSpc>
                <a:spcPct val="120000"/>
              </a:lnSpc>
              <a:spcAft>
                <a:spcPts val="1000"/>
              </a:spcAft>
            </a:pPr>
            <a:r>
              <a:rPr lang="sv-SE" sz="2200" b="1" dirty="0">
                <a:solidFill>
                  <a:srgbClr val="000000"/>
                </a:solidFill>
                <a:effectLst/>
                <a:latin typeface="Times New Roman" panose="02020603050405020304" pitchFamily="18" charset="0"/>
                <a:ea typeface="Times New Roman" panose="02020603050405020304" pitchFamily="18" charset="0"/>
              </a:rPr>
              <a:t> </a:t>
            </a:r>
            <a:endParaRPr lang="sv-SE" sz="2200" dirty="0">
              <a:effectLst/>
              <a:latin typeface="Times New Roman" panose="02020603050405020304" pitchFamily="18" charset="0"/>
              <a:ea typeface="Times New Roman" panose="02020603050405020304" pitchFamily="18" charset="0"/>
            </a:endParaRPr>
          </a:p>
          <a:p>
            <a:pPr>
              <a:tabLst>
                <a:tab pos="288290" algn="l"/>
              </a:tabLst>
            </a:pPr>
            <a:r>
              <a:rPr lang="sv-SE" sz="2200" b="1" dirty="0">
                <a:solidFill>
                  <a:srgbClr val="000000"/>
                </a:solidFill>
                <a:effectLst/>
                <a:latin typeface="Times New Roman" panose="02020603050405020304" pitchFamily="18" charset="0"/>
                <a:ea typeface="Times New Roman" panose="02020603050405020304" pitchFamily="18" charset="0"/>
              </a:rPr>
              <a:t>7 §</a:t>
            </a:r>
            <a:r>
              <a:rPr lang="sv-SE" sz="2200" dirty="0">
                <a:effectLst/>
                <a:latin typeface="Times New Roman" panose="02020603050405020304" pitchFamily="18" charset="0"/>
                <a:ea typeface="Times New Roman" panose="02020603050405020304" pitchFamily="18" charset="0"/>
              </a:rPr>
              <a:t>    </a:t>
            </a:r>
            <a:r>
              <a:rPr lang="sv-SE" sz="2200" dirty="0">
                <a:solidFill>
                  <a:srgbClr val="000000"/>
                </a:solidFill>
                <a:effectLst/>
                <a:latin typeface="Times New Roman" panose="02020603050405020304" pitchFamily="18" charset="0"/>
                <a:ea typeface="Times New Roman" panose="02020603050405020304" pitchFamily="18" charset="0"/>
              </a:rPr>
              <a:t>Det ska finnas ett plan, mellan en dörr och en nedåtgående trappa, ramp eller enstaka trappsteg, om det inte är uppenbart onödigt. Planet ska vara tillräckligt stort med hänsyn till trappans eller rampens utformning och risken att falla vid den avsedda användningen.</a:t>
            </a:r>
            <a:endParaRPr lang="sv-SE" sz="2200" dirty="0">
              <a:effectLst/>
              <a:latin typeface="Times New Roman" panose="02020603050405020304" pitchFamily="18" charset="0"/>
              <a:ea typeface="Times New Roman" panose="02020603050405020304" pitchFamily="18" charset="0"/>
            </a:endParaRPr>
          </a:p>
          <a:p>
            <a:pPr indent="151130"/>
            <a:r>
              <a:rPr lang="sv-SE" sz="2200" dirty="0">
                <a:solidFill>
                  <a:srgbClr val="000000"/>
                </a:solidFill>
                <a:effectLst/>
                <a:latin typeface="Times New Roman" panose="02020603050405020304" pitchFamily="18" charset="0"/>
                <a:ea typeface="Times New Roman" panose="02020603050405020304" pitchFamily="18" charset="0"/>
              </a:rPr>
              <a:t>I utrymningsväg uppfylls kravet om avståndet mellan dörr och trappa eller ramp är minst 0,8 meter.</a:t>
            </a:r>
          </a:p>
          <a:p>
            <a:pPr indent="151130"/>
            <a:r>
              <a:rPr lang="sv-SE" sz="2200" dirty="0">
                <a:solidFill>
                  <a:srgbClr val="000000"/>
                </a:solidFill>
                <a:effectLst/>
                <a:latin typeface="Times New Roman" panose="02020603050405020304" pitchFamily="18" charset="0"/>
                <a:ea typeface="Times New Roman" panose="02020603050405020304" pitchFamily="18" charset="0"/>
              </a:rPr>
              <a:t> </a:t>
            </a:r>
          </a:p>
          <a:p>
            <a:pPr>
              <a:tabLst>
                <a:tab pos="288290" algn="l"/>
              </a:tabLst>
            </a:pPr>
            <a:r>
              <a:rPr lang="sv-SE" sz="2200" b="1" dirty="0">
                <a:effectLst/>
                <a:latin typeface="Times New Roman" panose="02020603050405020304" pitchFamily="18" charset="0"/>
                <a:ea typeface="Times New Roman" panose="02020603050405020304" pitchFamily="18" charset="0"/>
              </a:rPr>
              <a:t>8 §</a:t>
            </a:r>
            <a:r>
              <a:rPr lang="sv-SE" sz="2200" dirty="0">
                <a:effectLst/>
                <a:latin typeface="Times New Roman" panose="02020603050405020304" pitchFamily="18" charset="0"/>
                <a:ea typeface="Times New Roman" panose="02020603050405020304" pitchFamily="18" charset="0"/>
              </a:rPr>
              <a:t>     I en trappa ska varje trapplopps början och slut samt trappsteg med avvikande höjd tydligt markeras.  </a:t>
            </a:r>
          </a:p>
          <a:p>
            <a:pPr indent="151130"/>
            <a:r>
              <a:rPr lang="sv-SE" sz="2200" dirty="0">
                <a:solidFill>
                  <a:srgbClr val="000000"/>
                </a:solidFill>
                <a:effectLst/>
                <a:latin typeface="Times New Roman" panose="02020603050405020304" pitchFamily="18" charset="0"/>
                <a:ea typeface="Times New Roman" panose="02020603050405020304" pitchFamily="18" charset="0"/>
              </a:rPr>
              <a:t>Kravet på markering gäller dock inte för en- och tvåbostadshus, i bostadslägenheter i flerbostadshus eller om det annars är uppenbart onödigt med hänsyn till trappans användning.</a:t>
            </a:r>
          </a:p>
          <a:p>
            <a:pPr indent="151130"/>
            <a:r>
              <a:rPr lang="sv-SE" sz="2200" dirty="0">
                <a:solidFill>
                  <a:srgbClr val="000000"/>
                </a:solidFill>
                <a:effectLst/>
                <a:latin typeface="Times New Roman" panose="02020603050405020304" pitchFamily="18" charset="0"/>
                <a:ea typeface="Times New Roman" panose="02020603050405020304" pitchFamily="18" charset="0"/>
              </a:rPr>
              <a:t>Markeringarna ska vara kontrasterande mot omgivande ytor och utformade så att personer med nedsatt syn kan uppfatta nivåskillnaderna. De ska göras på ett konsekvent sätt inom byggnaden.</a:t>
            </a:r>
          </a:p>
          <a:p>
            <a:pPr indent="151130"/>
            <a:r>
              <a:rPr lang="sv-SE" sz="2200" b="1" dirty="0">
                <a:solidFill>
                  <a:srgbClr val="000000"/>
                </a:solidFill>
                <a:effectLst/>
                <a:latin typeface="Times New Roman" panose="02020603050405020304" pitchFamily="18" charset="0"/>
                <a:ea typeface="Times New Roman" panose="02020603050405020304" pitchFamily="18" charset="0"/>
              </a:rPr>
              <a:t> </a:t>
            </a:r>
            <a:endParaRPr lang="sv-SE" sz="2200" dirty="0">
              <a:solidFill>
                <a:srgbClr val="000000"/>
              </a:solidFill>
              <a:effectLst/>
              <a:latin typeface="Times New Roman" panose="02020603050405020304" pitchFamily="18" charset="0"/>
              <a:ea typeface="Times New Roman" panose="02020603050405020304" pitchFamily="18" charset="0"/>
            </a:endParaRPr>
          </a:p>
          <a:p>
            <a:pPr indent="151130"/>
            <a:r>
              <a:rPr lang="sv-SE" sz="2200" b="1" dirty="0">
                <a:solidFill>
                  <a:srgbClr val="000000"/>
                </a:solidFill>
                <a:effectLst/>
                <a:latin typeface="Times New Roman" panose="02020603050405020304" pitchFamily="18" charset="0"/>
                <a:ea typeface="Times New Roman" panose="02020603050405020304" pitchFamily="18" charset="0"/>
              </a:rPr>
              <a:t>9 §</a:t>
            </a:r>
            <a:r>
              <a:rPr lang="sv-SE" sz="2200" dirty="0">
                <a:solidFill>
                  <a:srgbClr val="000000"/>
                </a:solidFill>
                <a:effectLst/>
                <a:latin typeface="Times New Roman" panose="02020603050405020304" pitchFamily="18" charset="0"/>
                <a:ea typeface="Times New Roman" panose="02020603050405020304" pitchFamily="18" charset="0"/>
              </a:rPr>
              <a:t>    Trappor och ramper från bostadslägenheter och övriga utrymmen där människor vistas mer än tillfälligt ska vara utformade så att transport med sjukbår blir säker. Kravet gäller dock inte om transporten kan ske med hiss eller annan lyftanordning.</a:t>
            </a:r>
          </a:p>
          <a:p>
            <a:endParaRPr lang="sv-SE" dirty="0"/>
          </a:p>
        </p:txBody>
      </p:sp>
    </p:spTree>
    <p:extLst>
      <p:ext uri="{BB962C8B-B14F-4D97-AF65-F5344CB8AC3E}">
        <p14:creationId xmlns:p14="http://schemas.microsoft.com/office/powerpoint/2010/main" val="64342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42EB9E-26AB-3A55-D336-D20B41096E35}"/>
              </a:ext>
            </a:extLst>
          </p:cNvPr>
          <p:cNvSpPr>
            <a:spLocks noGrp="1"/>
          </p:cNvSpPr>
          <p:nvPr>
            <p:ph type="title"/>
          </p:nvPr>
        </p:nvSpPr>
        <p:spPr>
          <a:xfrm>
            <a:off x="468000" y="270000"/>
            <a:ext cx="7200344" cy="810000"/>
          </a:xfrm>
        </p:spPr>
        <p:txBody>
          <a:bodyPr>
            <a:normAutofit fontScale="90000"/>
          </a:bodyPr>
          <a:lstStyle/>
          <a:p>
            <a:r>
              <a:rPr lang="sv-SE" sz="3100" b="1" i="1" u="none" strike="noStrike" baseline="0" dirty="0">
                <a:latin typeface="Times New Roman" panose="02020603050405020304" pitchFamily="18" charset="0"/>
              </a:rPr>
              <a:t>8:232 Trappor, ramper och balkonger, BBR</a:t>
            </a:r>
            <a:br>
              <a:rPr lang="sv-SE" sz="3200" b="1" i="1" u="none" strike="noStrike" baseline="0" dirty="0">
                <a:latin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285E1A9F-CDB1-DFE0-C999-F83D236A9357}"/>
              </a:ext>
            </a:extLst>
          </p:cNvPr>
          <p:cNvSpPr>
            <a:spLocks noGrp="1"/>
          </p:cNvSpPr>
          <p:nvPr>
            <p:ph idx="1"/>
          </p:nvPr>
        </p:nvSpPr>
        <p:spPr>
          <a:xfrm>
            <a:off x="468000" y="771550"/>
            <a:ext cx="8568496" cy="4371950"/>
          </a:xfrm>
        </p:spPr>
        <p:txBody>
          <a:bodyPr numCol="2" spcCol="432000">
            <a:noAutofit/>
          </a:bodyPr>
          <a:lstStyle/>
          <a:p>
            <a:r>
              <a:rPr lang="sv-SE" sz="1050" b="1" i="0" u="none" strike="noStrike" baseline="0" dirty="0">
                <a:latin typeface="Times New Roman" panose="02020603050405020304" pitchFamily="18" charset="0"/>
              </a:rPr>
              <a:t>Trappor och ramper i eller i anslutning till byggnader ska utformas så att personer kan förflytta sig säkert.</a:t>
            </a:r>
          </a:p>
          <a:p>
            <a:r>
              <a:rPr lang="sv-SE" sz="1050" b="0" i="1" u="none" strike="noStrike" baseline="0" dirty="0">
                <a:latin typeface="Times New Roman" panose="02020603050405020304" pitchFamily="18" charset="0"/>
              </a:rPr>
              <a:t>Allmänt råd</a:t>
            </a:r>
          </a:p>
          <a:p>
            <a:r>
              <a:rPr lang="sv-SE" sz="1050" b="0" i="0" u="none" strike="noStrike" baseline="0" dirty="0">
                <a:latin typeface="Times New Roman" panose="02020603050405020304" pitchFamily="18" charset="0"/>
              </a:rPr>
              <a:t>För att trappan ska få en säker utformning bör man ta hänsyn till trappans lutning och längd samt måttförhållandet mellan trappstegens höjd och djup. Lutningen i </a:t>
            </a:r>
            <a:r>
              <a:rPr lang="sv-SE" sz="1050" b="0" i="0" u="none" strike="noStrike" baseline="0" dirty="0" err="1">
                <a:latin typeface="Times New Roman" panose="02020603050405020304" pitchFamily="18" charset="0"/>
              </a:rPr>
              <a:t>gånglinjen</a:t>
            </a:r>
            <a:r>
              <a:rPr lang="sv-SE" sz="1050" b="0" i="0" u="none" strike="noStrike" baseline="0" dirty="0">
                <a:latin typeface="Times New Roman" panose="02020603050405020304" pitchFamily="18" charset="0"/>
              </a:rPr>
              <a:t> bör inte ändras inom samma trapplopp. Enstaka trappsteg med avvikande höjd bör inte förekomma. Där det inte går att undvika bör trappstegen tydligt markeras. Stegdjupet i trappor bör vara minst 0,25 meter, mätt i </a:t>
            </a:r>
            <a:r>
              <a:rPr lang="sv-SE" sz="1050" b="0" i="0" u="none" strike="noStrike" baseline="0" dirty="0" err="1">
                <a:latin typeface="Times New Roman" panose="02020603050405020304" pitchFamily="18" charset="0"/>
              </a:rPr>
              <a:t>gånglinjen</a:t>
            </a:r>
            <a:r>
              <a:rPr lang="sv-SE" sz="1050" b="0" i="0" u="none" strike="noStrike" baseline="0" dirty="0">
                <a:latin typeface="Times New Roman" panose="02020603050405020304" pitchFamily="18" charset="0"/>
              </a:rPr>
              <a:t>.</a:t>
            </a:r>
          </a:p>
          <a:p>
            <a:r>
              <a:rPr lang="sv-SE" sz="1050" b="0" i="0" u="none" strike="noStrike" baseline="0" dirty="0">
                <a:latin typeface="Times New Roman" panose="02020603050405020304" pitchFamily="18" charset="0"/>
              </a:rPr>
              <a:t>För utformning av ramper se avsnitt 3:1422.</a:t>
            </a:r>
          </a:p>
          <a:p>
            <a:r>
              <a:rPr lang="sv-SE" sz="1050" b="0" i="0" u="none" strike="noStrike" baseline="0" dirty="0">
                <a:latin typeface="Times New Roman" panose="02020603050405020304" pitchFamily="18" charset="0"/>
              </a:rPr>
              <a:t>Trappor som är bredare än 2,5 meter bör delas i två eller flera lopp med räcken eller ledstänger. Trappor, utom i småhus och inom enskilda bostadslägenheter i flerbostadshus, bör förses med kontrastmarkeringar så att personer med nedsatt synförmåga kan uppfatta nivåskillnaderna. En trappas nedersta plansteg och motsvarande del av framkanten på trappavsatsen vid översta sättsteget i varje trapplopp bör ha en ljushetskontrast på minst 0.40 enligt NCS (</a:t>
            </a:r>
            <a:r>
              <a:rPr lang="sv-SE" sz="1050" b="0" i="0" u="none" strike="noStrike" baseline="0" dirty="0" err="1">
                <a:latin typeface="Times New Roman" panose="02020603050405020304" pitchFamily="18" charset="0"/>
              </a:rPr>
              <a:t>Natural</a:t>
            </a:r>
            <a:r>
              <a:rPr lang="sv-SE" sz="1050" b="0" i="0" u="none" strike="noStrike" baseline="0" dirty="0">
                <a:latin typeface="Times New Roman" panose="02020603050405020304" pitchFamily="18" charset="0"/>
              </a:rPr>
              <a:t> Color System). Markeringarna bör göras på ett konsekvent sätt inom byggnaden.</a:t>
            </a:r>
          </a:p>
          <a:p>
            <a:endParaRPr lang="sv-SE" sz="1050" dirty="0">
              <a:latin typeface="Times New Roman" panose="02020603050405020304" pitchFamily="18" charset="0"/>
            </a:endParaRPr>
          </a:p>
          <a:p>
            <a:endParaRPr lang="sv-SE" sz="1050" b="0" i="0" u="none" strike="noStrike" baseline="0" dirty="0">
              <a:latin typeface="Times New Roman" panose="02020603050405020304" pitchFamily="18" charset="0"/>
            </a:endParaRPr>
          </a:p>
          <a:p>
            <a:endParaRPr lang="sv-SE" sz="1050" dirty="0">
              <a:latin typeface="Times New Roman" panose="02020603050405020304" pitchFamily="18" charset="0"/>
            </a:endParaRPr>
          </a:p>
          <a:p>
            <a:endParaRPr lang="sv-SE" sz="1050" b="0" i="0" u="none" strike="noStrike" baseline="0" dirty="0">
              <a:latin typeface="Times New Roman" panose="02020603050405020304" pitchFamily="18" charset="0"/>
            </a:endParaRPr>
          </a:p>
          <a:p>
            <a:endParaRPr lang="sv-SE" sz="1050" dirty="0">
              <a:latin typeface="Times New Roman" panose="02020603050405020304" pitchFamily="18" charset="0"/>
            </a:endParaRPr>
          </a:p>
          <a:p>
            <a:endParaRPr lang="sv-SE" sz="1050" b="0" i="0" u="none" strike="noStrike" baseline="0" dirty="0">
              <a:latin typeface="Times New Roman" panose="02020603050405020304" pitchFamily="18" charset="0"/>
            </a:endParaRPr>
          </a:p>
          <a:p>
            <a:r>
              <a:rPr lang="sv-SE" sz="1050" b="0" i="0" u="none" strike="noStrike" baseline="0" dirty="0">
                <a:latin typeface="Times New Roman" panose="02020603050405020304" pitchFamily="18" charset="0"/>
              </a:rPr>
              <a:t>Trapplanen bör ha minst samma bredd som trappan. Dörrar på trapplan bör placeras så att det inte blir svårt att passera. I flerbostadshus bör trapplan vara minst 1,5 meter djupa. Inom enskilda bostadslägenheter bör trapplan vara minst 1,3 meter. Vangstycken, socklar, räcken, ledstänger och dylikt bör inte på någon sida inkräkta mer än högst 100 mm på trapploppens bredd. Avståndet mellan begränsningsväggarna och trapploppens sidor bör vara högst 50 mm.</a:t>
            </a:r>
          </a:p>
          <a:p>
            <a:endParaRPr lang="sv-SE" sz="1050" b="1" i="0" u="none" strike="noStrike" baseline="0" dirty="0">
              <a:latin typeface="Times New Roman" panose="02020603050405020304" pitchFamily="18" charset="0"/>
            </a:endParaRPr>
          </a:p>
          <a:p>
            <a:r>
              <a:rPr lang="sv-SE" sz="1050" b="1" i="0" u="none" strike="noStrike" baseline="0" dirty="0">
                <a:latin typeface="Times New Roman" panose="02020603050405020304" pitchFamily="18" charset="0"/>
              </a:rPr>
              <a:t>Trappor och ramper från bostadslägenheter och övriga utrymmen där människor vistas mer än tillfälligt ska utformas så att transport av sjukbår blir säker. Detta gäller dock inte om transporten kan ske med hiss eller någon annan lyftanordning.</a:t>
            </a:r>
          </a:p>
          <a:p>
            <a:r>
              <a:rPr lang="sv-SE" sz="1050" b="0" i="1" u="none" strike="noStrike" baseline="0" dirty="0">
                <a:latin typeface="Times New Roman" panose="02020603050405020304" pitchFamily="18" charset="0"/>
              </a:rPr>
              <a:t>Allmänt råd</a:t>
            </a:r>
          </a:p>
          <a:p>
            <a:r>
              <a:rPr lang="sv-SE" sz="1050" b="0" i="0" u="none" strike="noStrike" baseline="0" dirty="0">
                <a:latin typeface="Times New Roman" panose="02020603050405020304" pitchFamily="18" charset="0"/>
              </a:rPr>
              <a:t>Raka trappor, som leder till fler än två bostadslägenheter, uppfyller föreskriftens krav på säker transport av sjukbår om trapploppen har en minsta bredd på 1,20 meter. Vinklade eller svängda trappor kan behöva större svängradie.</a:t>
            </a:r>
          </a:p>
          <a:p>
            <a:endParaRPr lang="sv-SE" sz="1050" b="1" i="0" u="none" strike="noStrike" baseline="0" dirty="0">
              <a:latin typeface="Times New Roman" panose="02020603050405020304" pitchFamily="18" charset="0"/>
            </a:endParaRPr>
          </a:p>
          <a:p>
            <a:r>
              <a:rPr lang="sv-SE" sz="1050" b="1" i="0" u="none" strike="noStrike" baseline="0" dirty="0">
                <a:latin typeface="Times New Roman" panose="02020603050405020304" pitchFamily="18" charset="0"/>
              </a:rPr>
              <a:t>Trappor, ramper, balkonger och dylikt i utrymmen där barn kan vistas, ska utformas så att risken för barnolycksfall begränsas.</a:t>
            </a:r>
          </a:p>
          <a:p>
            <a:r>
              <a:rPr lang="sv-SE" sz="1050" b="0" i="1" u="none" strike="noStrike" baseline="0" dirty="0">
                <a:latin typeface="Times New Roman" panose="02020603050405020304" pitchFamily="18" charset="0"/>
              </a:rPr>
              <a:t>Allmänt råd</a:t>
            </a:r>
          </a:p>
          <a:p>
            <a:r>
              <a:rPr lang="sv-SE" sz="1050" b="0" i="0" u="none" strike="noStrike" baseline="0" dirty="0">
                <a:latin typeface="Times New Roman" panose="02020603050405020304" pitchFamily="18" charset="0"/>
              </a:rPr>
              <a:t>Öppningar mellan plansteg i trappor bör vara högst 100 mm. I bostadslägenheter bör trappor vara utformade så att grindar kan monteras i trappans övre och nedre del.</a:t>
            </a:r>
            <a:endParaRPr lang="sv-SE" sz="1050" dirty="0"/>
          </a:p>
        </p:txBody>
      </p:sp>
      <p:pic>
        <p:nvPicPr>
          <p:cNvPr id="6" name="Bildobjekt 5">
            <a:extLst>
              <a:ext uri="{FF2B5EF4-FFF2-40B4-BE49-F238E27FC236}">
                <a16:creationId xmlns:a16="http://schemas.microsoft.com/office/drawing/2014/main" id="{CA3CA334-A1E3-9C36-DDDB-D7FEA7026C0D}"/>
              </a:ext>
            </a:extLst>
          </p:cNvPr>
          <p:cNvPicPr>
            <a:picLocks noChangeAspect="1"/>
          </p:cNvPicPr>
          <p:nvPr/>
        </p:nvPicPr>
        <p:blipFill>
          <a:blip r:embed="rId3"/>
          <a:stretch>
            <a:fillRect/>
          </a:stretch>
        </p:blipFill>
        <p:spPr>
          <a:xfrm>
            <a:off x="971600" y="3939902"/>
            <a:ext cx="3096344" cy="1163594"/>
          </a:xfrm>
          <a:prstGeom prst="rect">
            <a:avLst/>
          </a:prstGeom>
        </p:spPr>
      </p:pic>
    </p:spTree>
    <p:extLst>
      <p:ext uri="{BB962C8B-B14F-4D97-AF65-F5344CB8AC3E}">
        <p14:creationId xmlns:p14="http://schemas.microsoft.com/office/powerpoint/2010/main" val="1644103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FB70AEE-7655-4072-9C99-17475522D3A2}"/>
              </a:ext>
            </a:extLst>
          </p:cNvPr>
          <p:cNvSpPr>
            <a:spLocks noGrp="1"/>
          </p:cNvSpPr>
          <p:nvPr>
            <p:ph type="title"/>
          </p:nvPr>
        </p:nvSpPr>
        <p:spPr/>
        <p:txBody>
          <a:bodyPr>
            <a:normAutofit/>
          </a:bodyPr>
          <a:lstStyle/>
          <a:p>
            <a:r>
              <a:rPr lang="sv-SE" dirty="0"/>
              <a:t>Säkerhet i händelse av brand</a:t>
            </a:r>
          </a:p>
        </p:txBody>
      </p:sp>
      <p:sp>
        <p:nvSpPr>
          <p:cNvPr id="33" name="Platshållare för innehåll 32">
            <a:extLst>
              <a:ext uri="{FF2B5EF4-FFF2-40B4-BE49-F238E27FC236}">
                <a16:creationId xmlns:a16="http://schemas.microsoft.com/office/drawing/2014/main" id="{42FFDE5F-FDCA-46EF-831B-70D8BBBAB0B1}"/>
              </a:ext>
            </a:extLst>
          </p:cNvPr>
          <p:cNvSpPr>
            <a:spLocks noGrp="1"/>
          </p:cNvSpPr>
          <p:nvPr>
            <p:ph idx="1"/>
          </p:nvPr>
        </p:nvSpPr>
        <p:spPr/>
        <p:txBody>
          <a:bodyPr/>
          <a:lstStyle/>
          <a:p>
            <a:pPr marL="342900" indent="-342900">
              <a:buFont typeface="Arial" panose="020B0604020202020204" pitchFamily="34" charset="0"/>
              <a:buChar char="•"/>
            </a:pPr>
            <a:r>
              <a:rPr lang="sv-SE" dirty="0"/>
              <a:t>Renodlade funktionskrav med tydliga preciserade krav med tydligt syfte direkt i de bindande kraven</a:t>
            </a:r>
          </a:p>
          <a:p>
            <a:pPr marL="342900" indent="-342900">
              <a:buFont typeface="Arial" panose="020B0604020202020204" pitchFamily="34" charset="0"/>
              <a:buChar char="•"/>
            </a:pPr>
            <a:r>
              <a:rPr lang="sv-SE" dirty="0"/>
              <a:t>Utökade möjligheter till analytisk dimensionering</a:t>
            </a:r>
          </a:p>
          <a:p>
            <a:pPr marL="342900" indent="-342900">
              <a:buFont typeface="Arial" panose="020B0604020202020204" pitchFamily="34" charset="0"/>
              <a:buChar char="•"/>
            </a:pPr>
            <a:r>
              <a:rPr lang="sv-SE" dirty="0"/>
              <a:t>Tydligare syften i författningskommentarer</a:t>
            </a:r>
          </a:p>
          <a:p>
            <a:pPr marL="342900" indent="-342900">
              <a:buFont typeface="Arial" panose="020B0604020202020204" pitchFamily="34" charset="0"/>
              <a:buChar char="•"/>
            </a:pPr>
            <a:r>
              <a:rPr lang="sv-SE" dirty="0"/>
              <a:t>Reducerat antalet standarder som vi pekar på</a:t>
            </a:r>
          </a:p>
          <a:p>
            <a:pPr marL="342900" indent="-342900">
              <a:buFont typeface="Arial" panose="020B0604020202020204" pitchFamily="34" charset="0"/>
              <a:buChar char="•"/>
            </a:pPr>
            <a:r>
              <a:rPr lang="sv-SE" dirty="0"/>
              <a:t>Strävat efter regler med tydligare och mer logisk koppling till varför ett specifikt krav ställs. </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3710679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471CB-31F8-1D4E-A76F-950977B5F431}"/>
              </a:ext>
            </a:extLst>
          </p:cNvPr>
          <p:cNvSpPr>
            <a:spLocks noGrp="1"/>
          </p:cNvSpPr>
          <p:nvPr>
            <p:ph type="title"/>
          </p:nvPr>
        </p:nvSpPr>
        <p:spPr/>
        <p:txBody>
          <a:bodyPr>
            <a:normAutofit fontScale="90000"/>
          </a:bodyPr>
          <a:lstStyle/>
          <a:p>
            <a:r>
              <a:rPr lang="sv-SE" dirty="0"/>
              <a:t>Bärförmåga, stadga, beständighet (Konstruktionsreglerna)</a:t>
            </a:r>
          </a:p>
        </p:txBody>
      </p:sp>
      <p:sp>
        <p:nvSpPr>
          <p:cNvPr id="3" name="Platshållare för innehåll 2">
            <a:extLst>
              <a:ext uri="{FF2B5EF4-FFF2-40B4-BE49-F238E27FC236}">
                <a16:creationId xmlns:a16="http://schemas.microsoft.com/office/drawing/2014/main" id="{E5B2FC06-6633-C69E-AAB5-C14039AC8D2E}"/>
              </a:ext>
            </a:extLst>
          </p:cNvPr>
          <p:cNvSpPr>
            <a:spLocks noGrp="1"/>
          </p:cNvSpPr>
          <p:nvPr>
            <p:ph idx="1"/>
          </p:nvPr>
        </p:nvSpPr>
        <p:spPr/>
        <p:txBody>
          <a:bodyPr/>
          <a:lstStyle/>
          <a:p>
            <a:r>
              <a:rPr lang="sv-SE" dirty="0"/>
              <a:t>Kravnivån oförändrad</a:t>
            </a:r>
          </a:p>
          <a:p>
            <a:endParaRPr lang="sv-SE" dirty="0"/>
          </a:p>
          <a:p>
            <a:r>
              <a:rPr lang="sv-SE" dirty="0"/>
              <a:t>Förändringar jämfört med EKS</a:t>
            </a:r>
          </a:p>
          <a:p>
            <a:pPr marL="342900" indent="-342900">
              <a:buFont typeface="Arial" panose="020B0604020202020204" pitchFamily="34" charset="0"/>
              <a:buChar char="•"/>
            </a:pPr>
            <a:r>
              <a:rPr lang="sv-SE" dirty="0"/>
              <a:t>Struktur, inklusive hänvisning till eurokoderna</a:t>
            </a:r>
          </a:p>
          <a:p>
            <a:pPr marL="342900" indent="-342900">
              <a:buFont typeface="Arial" panose="020B0604020202020204" pitchFamily="34" charset="0"/>
              <a:buChar char="•"/>
            </a:pPr>
            <a:r>
              <a:rPr lang="sv-SE" dirty="0"/>
              <a:t>Konsekvensklasser istället för säkerhetsklasser</a:t>
            </a:r>
          </a:p>
          <a:p>
            <a:pPr marL="342900" indent="-342900">
              <a:buFont typeface="Arial" panose="020B0604020202020204" pitchFamily="34" charset="0"/>
              <a:buChar char="•"/>
            </a:pPr>
            <a:r>
              <a:rPr lang="sv-SE" dirty="0"/>
              <a:t>Nya snö- och vindlastkartor</a:t>
            </a:r>
          </a:p>
        </p:txBody>
      </p:sp>
    </p:spTree>
    <p:extLst>
      <p:ext uri="{BB962C8B-B14F-4D97-AF65-F5344CB8AC3E}">
        <p14:creationId xmlns:p14="http://schemas.microsoft.com/office/powerpoint/2010/main" val="3365724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73862F64-B73B-FE1B-4904-BB147FAC35B9}"/>
              </a:ext>
            </a:extLst>
          </p:cNvPr>
          <p:cNvSpPr>
            <a:spLocks noGrp="1"/>
          </p:cNvSpPr>
          <p:nvPr>
            <p:ph type="title"/>
          </p:nvPr>
        </p:nvSpPr>
        <p:spPr>
          <a:xfrm>
            <a:off x="491279" y="177754"/>
            <a:ext cx="6480720" cy="521788"/>
          </a:xfrm>
        </p:spPr>
        <p:txBody>
          <a:bodyPr>
            <a:normAutofit fontScale="90000"/>
          </a:bodyPr>
          <a:lstStyle/>
          <a:p>
            <a:r>
              <a:rPr lang="sv-SE" sz="3200" dirty="0"/>
              <a:t>Bostäders lämplighet för sitt ändamål </a:t>
            </a:r>
            <a:br>
              <a:rPr lang="sv-SE" sz="3200" dirty="0"/>
            </a:br>
            <a:br>
              <a:rPr lang="sv-SE" dirty="0"/>
            </a:br>
            <a:br>
              <a:rPr lang="sv-SE" sz="1600" dirty="0"/>
            </a:br>
            <a:br>
              <a:rPr lang="sv-SE" dirty="0"/>
            </a:br>
            <a:endParaRPr lang="sv-SE" dirty="0"/>
          </a:p>
        </p:txBody>
      </p:sp>
      <p:sp>
        <p:nvSpPr>
          <p:cNvPr id="12" name="Platshållare för innehåll 4">
            <a:extLst>
              <a:ext uri="{FF2B5EF4-FFF2-40B4-BE49-F238E27FC236}">
                <a16:creationId xmlns:a16="http://schemas.microsoft.com/office/drawing/2014/main" id="{B8616C04-70E8-7910-E5C8-AB85DD4987C7}"/>
              </a:ext>
            </a:extLst>
          </p:cNvPr>
          <p:cNvSpPr>
            <a:spLocks noGrp="1"/>
          </p:cNvSpPr>
          <p:nvPr>
            <p:ph idx="1"/>
          </p:nvPr>
        </p:nvSpPr>
        <p:spPr>
          <a:xfrm>
            <a:off x="683568" y="1131590"/>
            <a:ext cx="6768752" cy="3471486"/>
          </a:xfrm>
        </p:spPr>
        <p:txBody>
          <a:bodyPr>
            <a:normAutofit/>
          </a:bodyPr>
          <a:lstStyle/>
          <a:p>
            <a:pPr marL="342900" indent="-342900">
              <a:buFont typeface="Arial" panose="020B0604020202020204" pitchFamily="34" charset="0"/>
              <a:buChar char="•"/>
            </a:pPr>
            <a:r>
              <a:rPr lang="sv-SE" sz="1600" dirty="0"/>
              <a:t>En grundläggande bestämmelse som anger förutsättning för utformning och dimensionering av en bostad. Kravställning ej utifrån skarpa kvm.</a:t>
            </a:r>
          </a:p>
          <a:p>
            <a:endParaRPr lang="sv-SE" sz="1600" dirty="0"/>
          </a:p>
          <a:p>
            <a:pPr marL="342900" indent="-342900">
              <a:buFont typeface="Arial" panose="020B0604020202020204" pitchFamily="34" charset="0"/>
              <a:buChar char="•"/>
            </a:pPr>
            <a:r>
              <a:rPr lang="sv-SE" sz="1600" dirty="0"/>
              <a:t>Inga särskilda regler för bostäder för studerande.</a:t>
            </a:r>
          </a:p>
          <a:p>
            <a:endParaRPr lang="sv-SE" sz="1600" dirty="0"/>
          </a:p>
          <a:p>
            <a:pPr marL="342900" indent="-342900">
              <a:buFont typeface="Arial" panose="020B0604020202020204" pitchFamily="34" charset="0"/>
              <a:buChar char="•"/>
            </a:pPr>
            <a:r>
              <a:rPr lang="sv-SE" sz="1600" dirty="0"/>
              <a:t>Mindre inredningsmått (jmf med standard) i mindre bostäder samt möjlighet till överlappning av bostadsfunktioner anges inte</a:t>
            </a:r>
          </a:p>
          <a:p>
            <a:endParaRPr lang="sv-SE" sz="1600" dirty="0"/>
          </a:p>
          <a:p>
            <a:pPr marL="342900" indent="-342900">
              <a:buFont typeface="Arial" panose="020B0604020202020204" pitchFamily="34" charset="0"/>
              <a:buChar char="•"/>
            </a:pPr>
            <a:r>
              <a:rPr lang="sv-SE" sz="1600" dirty="0"/>
              <a:t>Minskad precisering av bostadsfunktioner: Förslaget preciserar inte om särskilt entréutrymme med plats för ytterkläder och om inredning för förvaring (3:22 BBR), men utrymmet för förvaringen ska finnas. </a:t>
            </a:r>
          </a:p>
          <a:p>
            <a:endParaRPr lang="sv-SE" sz="1600" dirty="0"/>
          </a:p>
          <a:p>
            <a:pPr marL="342900" indent="-342900">
              <a:buFont typeface="Arial" panose="020B0604020202020204" pitchFamily="34" charset="0"/>
              <a:buChar char="•"/>
            </a:pPr>
            <a:endParaRPr lang="sv-SE" sz="1600" dirty="0"/>
          </a:p>
        </p:txBody>
      </p:sp>
    </p:spTree>
    <p:extLst>
      <p:ext uri="{BB962C8B-B14F-4D97-AF65-F5344CB8AC3E}">
        <p14:creationId xmlns:p14="http://schemas.microsoft.com/office/powerpoint/2010/main" val="397834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800" dirty="0"/>
              <a:t>Tillgänglighet och användbarhet</a:t>
            </a:r>
          </a:p>
        </p:txBody>
      </p:sp>
      <p:sp>
        <p:nvSpPr>
          <p:cNvPr id="3" name="Platshållare för innehåll 2"/>
          <p:cNvSpPr>
            <a:spLocks noGrp="1"/>
          </p:cNvSpPr>
          <p:nvPr>
            <p:ph idx="1"/>
          </p:nvPr>
        </p:nvSpPr>
        <p:spPr>
          <a:xfrm>
            <a:off x="611560" y="1215000"/>
            <a:ext cx="6228408" cy="1716790"/>
          </a:xfrm>
        </p:spPr>
        <p:txBody>
          <a:bodyPr>
            <a:normAutofit/>
          </a:bodyPr>
          <a:lstStyle/>
          <a:p>
            <a:pPr marL="342900" indent="-342900">
              <a:buFont typeface="Arial" panose="020B0604020202020204" pitchFamily="34" charset="0"/>
              <a:buChar char="•"/>
            </a:pPr>
            <a:r>
              <a:rPr lang="sv-SE" sz="2000" dirty="0"/>
              <a:t>Dimensionerande mått </a:t>
            </a:r>
          </a:p>
          <a:p>
            <a:pPr marL="342900" indent="-342900">
              <a:buFont typeface="Arial" panose="020B0604020202020204" pitchFamily="34" charset="0"/>
              <a:buChar char="•"/>
            </a:pPr>
            <a:r>
              <a:rPr lang="sv-SE" dirty="0"/>
              <a:t>publikplatser i samlingslokaler</a:t>
            </a:r>
          </a:p>
          <a:p>
            <a:pPr marL="342900" indent="-342900">
              <a:buFont typeface="Arial" panose="020B0604020202020204" pitchFamily="34" charset="0"/>
              <a:buChar char="•"/>
            </a:pPr>
            <a:r>
              <a:rPr lang="sv-SE" dirty="0"/>
              <a:t>huvudentréer </a:t>
            </a:r>
          </a:p>
          <a:p>
            <a:pPr marL="342900" indent="-342900">
              <a:buFont typeface="Arial" panose="020B0604020202020204" pitchFamily="34" charset="0"/>
              <a:buChar char="•"/>
            </a:pPr>
            <a:r>
              <a:rPr lang="sv-SE" dirty="0"/>
              <a:t>kommunikationsutrymmen</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pic>
        <p:nvPicPr>
          <p:cNvPr id="4" name="Bildobjekt 3">
            <a:extLst>
              <a:ext uri="{FF2B5EF4-FFF2-40B4-BE49-F238E27FC236}">
                <a16:creationId xmlns:a16="http://schemas.microsoft.com/office/drawing/2014/main" id="{832A3493-9B88-0398-530A-465A504483DC}"/>
              </a:ext>
            </a:extLst>
          </p:cNvPr>
          <p:cNvPicPr>
            <a:picLocks noChangeAspect="1"/>
          </p:cNvPicPr>
          <p:nvPr/>
        </p:nvPicPr>
        <p:blipFill>
          <a:blip r:embed="rId3"/>
          <a:stretch>
            <a:fillRect/>
          </a:stretch>
        </p:blipFill>
        <p:spPr>
          <a:xfrm>
            <a:off x="6951622" y="1635111"/>
            <a:ext cx="1364794" cy="3025406"/>
          </a:xfrm>
          <a:prstGeom prst="rect">
            <a:avLst/>
          </a:prstGeom>
        </p:spPr>
      </p:pic>
      <p:sp>
        <p:nvSpPr>
          <p:cNvPr id="5" name="textruta 4">
            <a:extLst>
              <a:ext uri="{FF2B5EF4-FFF2-40B4-BE49-F238E27FC236}">
                <a16:creationId xmlns:a16="http://schemas.microsoft.com/office/drawing/2014/main" id="{3B7BC8B4-E77C-C5E9-63C8-5AC0573A74CA}"/>
              </a:ext>
            </a:extLst>
          </p:cNvPr>
          <p:cNvSpPr txBox="1"/>
          <p:nvPr/>
        </p:nvSpPr>
        <p:spPr>
          <a:xfrm rot="16200000">
            <a:off x="7611435" y="3857124"/>
            <a:ext cx="1656184" cy="246221"/>
          </a:xfrm>
          <a:prstGeom prst="rect">
            <a:avLst/>
          </a:prstGeom>
          <a:noFill/>
        </p:spPr>
        <p:txBody>
          <a:bodyPr wrap="square" rtlCol="0">
            <a:spAutoFit/>
          </a:bodyPr>
          <a:lstStyle/>
          <a:p>
            <a:pPr algn="ctr"/>
            <a:r>
              <a:rPr lang="sv-SE" sz="1000" dirty="0"/>
              <a:t>Illustration: Boverket</a:t>
            </a:r>
          </a:p>
        </p:txBody>
      </p:sp>
    </p:spTree>
    <p:extLst>
      <p:ext uri="{BB962C8B-B14F-4D97-AF65-F5344CB8AC3E}">
        <p14:creationId xmlns:p14="http://schemas.microsoft.com/office/powerpoint/2010/main" val="275770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15C277-C1A8-435B-B2E6-2BC396D61265}"/>
              </a:ext>
            </a:extLst>
          </p:cNvPr>
          <p:cNvSpPr>
            <a:spLocks noGrp="1"/>
          </p:cNvSpPr>
          <p:nvPr>
            <p:ph type="title"/>
          </p:nvPr>
        </p:nvSpPr>
        <p:spPr>
          <a:xfrm>
            <a:off x="468000" y="270000"/>
            <a:ext cx="6768296" cy="945000"/>
          </a:xfrm>
        </p:spPr>
        <p:txBody>
          <a:bodyPr>
            <a:normAutofit/>
          </a:bodyPr>
          <a:lstStyle/>
          <a:p>
            <a:r>
              <a:rPr lang="sv-SE" dirty="0"/>
              <a:t>Krav på tomter med mera.</a:t>
            </a:r>
          </a:p>
        </p:txBody>
      </p:sp>
      <p:sp>
        <p:nvSpPr>
          <p:cNvPr id="3" name="Platshållare för innehåll 2">
            <a:extLst>
              <a:ext uri="{FF2B5EF4-FFF2-40B4-BE49-F238E27FC236}">
                <a16:creationId xmlns:a16="http://schemas.microsoft.com/office/drawing/2014/main" id="{7ACD83C0-4BEE-4760-B15E-5605E42CCB4B}"/>
              </a:ext>
            </a:extLst>
          </p:cNvPr>
          <p:cNvSpPr>
            <a:spLocks noGrp="1"/>
          </p:cNvSpPr>
          <p:nvPr>
            <p:ph idx="1"/>
          </p:nvPr>
        </p:nvSpPr>
        <p:spPr>
          <a:xfrm>
            <a:off x="468000" y="1471092"/>
            <a:ext cx="7390720" cy="3672408"/>
          </a:xfrm>
        </p:spPr>
        <p:txBody>
          <a:bodyPr>
            <a:noAutofit/>
          </a:bodyPr>
          <a:lstStyle/>
          <a:p>
            <a:pPr marL="342900" indent="-342900">
              <a:buFont typeface="Arial" panose="020B0604020202020204" pitchFamily="34" charset="0"/>
              <a:buChar char="•"/>
            </a:pPr>
            <a:r>
              <a:rPr lang="sv-SE" dirty="0">
                <a:latin typeface="+mn-lt"/>
              </a:rPr>
              <a:t>En författning </a:t>
            </a:r>
            <a:r>
              <a:rPr lang="sv-SE" b="1" dirty="0">
                <a:latin typeface="+mn-lt"/>
              </a:rPr>
              <a:t>-  </a:t>
            </a:r>
            <a:r>
              <a:rPr lang="sv-SE" dirty="0">
                <a:latin typeface="+mn-lt"/>
              </a:rPr>
              <a:t>alla föreskrifter ifrån BBR om Tomt nu i en samma författning.</a:t>
            </a:r>
          </a:p>
          <a:p>
            <a:pPr marL="342900" indent="-342900">
              <a:buFont typeface="Arial" panose="020B0604020202020204" pitchFamily="34" charset="0"/>
              <a:buChar char="•"/>
            </a:pPr>
            <a:r>
              <a:rPr lang="sv-SE" dirty="0">
                <a:latin typeface="+mn-lt"/>
              </a:rPr>
              <a:t>Inga större förändringar i kravnivån jämfört med BBR.</a:t>
            </a:r>
          </a:p>
          <a:p>
            <a:pPr marL="342900" indent="-342900">
              <a:buFont typeface="Arial" panose="020B0604020202020204" pitchFamily="34" charset="0"/>
              <a:buChar char="•"/>
            </a:pPr>
            <a:r>
              <a:rPr lang="sv-SE" dirty="0">
                <a:latin typeface="+mn-lt"/>
              </a:rPr>
              <a:t>Tomtförfattningen består till största del av föreskrifter till kravet på Tomt i 8 kap. 9 § PBL. Prövas vid lovansökan</a:t>
            </a:r>
          </a:p>
          <a:p>
            <a:pPr marL="342900" indent="-342900">
              <a:buFont typeface="Arial" panose="020B0604020202020204" pitchFamily="34" charset="0"/>
              <a:buChar char="•"/>
            </a:pPr>
            <a:r>
              <a:rPr lang="sv-SE" dirty="0">
                <a:latin typeface="+mn-lt"/>
              </a:rPr>
              <a:t>Undantag 5 kap. – föreskrifter om anläggningar PÅ tomt. Tex. pooler, damm lekplatser. Gäller både lov, anmälan och tillsyn</a:t>
            </a:r>
          </a:p>
          <a:p>
            <a:pPr marL="342900" indent="-342900">
              <a:buFont typeface="Arial" panose="020B0604020202020204" pitchFamily="34" charset="0"/>
              <a:buChar char="•"/>
            </a:pPr>
            <a:endParaRPr lang="sv-SE" dirty="0">
              <a:latin typeface="+mn-lt"/>
            </a:endParaRPr>
          </a:p>
        </p:txBody>
      </p:sp>
      <p:pic>
        <p:nvPicPr>
          <p:cNvPr id="8" name="Bildobjekt 7">
            <a:extLst>
              <a:ext uri="{FF2B5EF4-FFF2-40B4-BE49-F238E27FC236}">
                <a16:creationId xmlns:a16="http://schemas.microsoft.com/office/drawing/2014/main" id="{67B50AB7-2E9F-296B-D8D5-DEC9034AC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4184">
            <a:off x="7688114" y="3383522"/>
            <a:ext cx="1190616" cy="1532501"/>
          </a:xfrm>
          <a:prstGeom prst="rect">
            <a:avLst/>
          </a:prstGeom>
        </p:spPr>
      </p:pic>
    </p:spTree>
    <p:extLst>
      <p:ext uri="{BB962C8B-B14F-4D97-AF65-F5344CB8AC3E}">
        <p14:creationId xmlns:p14="http://schemas.microsoft.com/office/powerpoint/2010/main" val="1404092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D9B1EAC2-EDC2-7C74-0EF4-3F072CDC0A98}"/>
              </a:ext>
            </a:extLst>
          </p:cNvPr>
          <p:cNvSpPr txBox="1">
            <a:spLocks/>
          </p:cNvSpPr>
          <p:nvPr/>
        </p:nvSpPr>
        <p:spPr>
          <a:xfrm>
            <a:off x="5544056" y="1080001"/>
            <a:ext cx="3599944" cy="293191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2900" b="1" dirty="0">
                <a:solidFill>
                  <a:schemeClr val="bg1"/>
                </a:solidFill>
                <a:latin typeface="Arial" panose="020B0604020202020204" pitchFamily="34" charset="0"/>
                <a:cs typeface="Arial" panose="020B0604020202020204" pitchFamily="34" charset="0"/>
              </a:rPr>
              <a:t>Kommunernas</a:t>
            </a:r>
          </a:p>
          <a:p>
            <a:pPr algn="l"/>
            <a:r>
              <a:rPr lang="sv-SE" sz="2900" b="1" dirty="0">
                <a:solidFill>
                  <a:schemeClr val="bg1"/>
                </a:solidFill>
                <a:latin typeface="Arial" panose="020B0604020202020204" pitchFamily="34" charset="0"/>
                <a:cs typeface="Arial" panose="020B0604020202020204" pitchFamily="34" charset="0"/>
              </a:rPr>
              <a:t>ansvar</a:t>
            </a:r>
          </a:p>
        </p:txBody>
      </p:sp>
      <p:pic>
        <p:nvPicPr>
          <p:cNvPr id="5" name="Bildobjekt 4" descr="En bild som visar text, bärbar dator, elektronik, dator&#10;&#10;Automatiskt genererad beskrivning">
            <a:extLst>
              <a:ext uri="{FF2B5EF4-FFF2-40B4-BE49-F238E27FC236}">
                <a16:creationId xmlns:a16="http://schemas.microsoft.com/office/drawing/2014/main" id="{3C7CC6D9-C87D-4679-9698-32A4D68DE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2656" y="123478"/>
            <a:ext cx="8333093" cy="4687365"/>
          </a:xfrm>
          <a:prstGeom prst="rect">
            <a:avLst/>
          </a:prstGeom>
        </p:spPr>
      </p:pic>
      <p:sp>
        <p:nvSpPr>
          <p:cNvPr id="6" name="Rektangel 5">
            <a:extLst>
              <a:ext uri="{FF2B5EF4-FFF2-40B4-BE49-F238E27FC236}">
                <a16:creationId xmlns:a16="http://schemas.microsoft.com/office/drawing/2014/main" id="{96076C65-7646-4C66-86BE-4AC960AAE209}"/>
              </a:ext>
            </a:extLst>
          </p:cNvPr>
          <p:cNvSpPr/>
          <p:nvPr/>
        </p:nvSpPr>
        <p:spPr>
          <a:xfrm>
            <a:off x="5158675" y="1097814"/>
            <a:ext cx="3959944" cy="293191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VÄGLEDNING PÅ PBL KUNSKAPSBANKEN</a:t>
            </a:r>
          </a:p>
        </p:txBody>
      </p:sp>
    </p:spTree>
    <p:extLst>
      <p:ext uri="{BB962C8B-B14F-4D97-AF65-F5344CB8AC3E}">
        <p14:creationId xmlns:p14="http://schemas.microsoft.com/office/powerpoint/2010/main" val="3427602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karta&#10;&#10;Automatiskt genererad beskrivning">
            <a:extLst>
              <a:ext uri="{FF2B5EF4-FFF2-40B4-BE49-F238E27FC236}">
                <a16:creationId xmlns:a16="http://schemas.microsoft.com/office/drawing/2014/main" id="{74E56BA4-2817-7033-6834-E3F9C5BA72B3}"/>
              </a:ext>
            </a:extLst>
          </p:cNvPr>
          <p:cNvPicPr>
            <a:picLocks noChangeAspect="1"/>
          </p:cNvPicPr>
          <p:nvPr/>
        </p:nvPicPr>
        <p:blipFill>
          <a:blip r:embed="rId3">
            <a:alphaModFix amt="16000"/>
            <a:extLst>
              <a:ext uri="{28A0092B-C50C-407E-A947-70E740481C1C}">
                <a14:useLocalDpi xmlns:a14="http://schemas.microsoft.com/office/drawing/2010/main" val="0"/>
              </a:ext>
            </a:extLst>
          </a:blip>
          <a:stretch>
            <a:fillRect/>
          </a:stretch>
        </p:blipFill>
        <p:spPr>
          <a:xfrm>
            <a:off x="3384059" y="-3616896"/>
            <a:ext cx="5994521" cy="11089232"/>
          </a:xfrm>
          <a:prstGeom prst="rect">
            <a:avLst/>
          </a:prstGeom>
        </p:spPr>
      </p:pic>
      <p:sp>
        <p:nvSpPr>
          <p:cNvPr id="4" name="Platshållare för innehåll 2">
            <a:extLst>
              <a:ext uri="{FF2B5EF4-FFF2-40B4-BE49-F238E27FC236}">
                <a16:creationId xmlns:a16="http://schemas.microsoft.com/office/drawing/2014/main" id="{B1571D2E-E87A-5D30-3DB3-8837B4556115}"/>
              </a:ext>
            </a:extLst>
          </p:cNvPr>
          <p:cNvSpPr txBox="1">
            <a:spLocks/>
          </p:cNvSpPr>
          <p:nvPr/>
        </p:nvSpPr>
        <p:spPr>
          <a:xfrm>
            <a:off x="467999" y="1493784"/>
            <a:ext cx="4481809" cy="2446118"/>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C10B25"/>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endParaRPr lang="sv-SE" dirty="0"/>
          </a:p>
          <a:p>
            <a:pPr>
              <a:lnSpc>
                <a:spcPct val="120000"/>
              </a:lnSpc>
            </a:pPr>
            <a:br>
              <a:rPr lang="sv-SE" sz="4400" b="1" dirty="0">
                <a:solidFill>
                  <a:srgbClr val="C10B25"/>
                </a:solidFill>
              </a:rPr>
            </a:br>
            <a:endParaRPr lang="sv-SE" sz="4400" b="1" dirty="0">
              <a:solidFill>
                <a:srgbClr val="C10B25"/>
              </a:solidFill>
            </a:endParaRPr>
          </a:p>
        </p:txBody>
      </p:sp>
      <p:sp>
        <p:nvSpPr>
          <p:cNvPr id="2" name="Rubrik 1">
            <a:extLst>
              <a:ext uri="{FF2B5EF4-FFF2-40B4-BE49-F238E27FC236}">
                <a16:creationId xmlns:a16="http://schemas.microsoft.com/office/drawing/2014/main" id="{AD52D1D7-2FBA-21CE-E03A-AB570DBDDBD4}"/>
              </a:ext>
            </a:extLst>
          </p:cNvPr>
          <p:cNvSpPr>
            <a:spLocks noGrp="1"/>
          </p:cNvSpPr>
          <p:nvPr>
            <p:ph type="title"/>
          </p:nvPr>
        </p:nvSpPr>
        <p:spPr/>
        <p:txBody>
          <a:bodyPr/>
          <a:lstStyle/>
          <a:p>
            <a:r>
              <a:rPr lang="sv-SE" dirty="0"/>
              <a:t>2024 - Vi är snart där !</a:t>
            </a:r>
          </a:p>
        </p:txBody>
      </p:sp>
      <p:pic>
        <p:nvPicPr>
          <p:cNvPr id="3" name="Bildobjekt 2">
            <a:extLst>
              <a:ext uri="{FF2B5EF4-FFF2-40B4-BE49-F238E27FC236}">
                <a16:creationId xmlns:a16="http://schemas.microsoft.com/office/drawing/2014/main" id="{2DF57F04-D39D-0FCB-8C76-04A830281930}"/>
              </a:ext>
            </a:extLst>
          </p:cNvPr>
          <p:cNvPicPr>
            <a:picLocks noChangeAspect="1"/>
          </p:cNvPicPr>
          <p:nvPr/>
        </p:nvPicPr>
        <p:blipFill rotWithShape="1">
          <a:blip r:embed="rId4"/>
          <a:srcRect t="24370" r="72989" b="19080"/>
          <a:stretch/>
        </p:blipFill>
        <p:spPr bwMode="auto">
          <a:xfrm>
            <a:off x="598050" y="838430"/>
            <a:ext cx="8101238" cy="35335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165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karta&#10;&#10;Automatiskt genererad beskrivning">
            <a:extLst>
              <a:ext uri="{FF2B5EF4-FFF2-40B4-BE49-F238E27FC236}">
                <a16:creationId xmlns:a16="http://schemas.microsoft.com/office/drawing/2014/main" id="{74E56BA4-2817-7033-6834-E3F9C5BA72B3}"/>
              </a:ext>
            </a:extLst>
          </p:cNvPr>
          <p:cNvPicPr>
            <a:picLocks noChangeAspect="1"/>
          </p:cNvPicPr>
          <p:nvPr/>
        </p:nvPicPr>
        <p:blipFill>
          <a:blip r:embed="rId3">
            <a:alphaModFix amt="16000"/>
            <a:extLst>
              <a:ext uri="{28A0092B-C50C-407E-A947-70E740481C1C}">
                <a14:useLocalDpi xmlns:a14="http://schemas.microsoft.com/office/drawing/2010/main" val="0"/>
              </a:ext>
            </a:extLst>
          </a:blip>
          <a:stretch>
            <a:fillRect/>
          </a:stretch>
        </p:blipFill>
        <p:spPr>
          <a:xfrm>
            <a:off x="3491880" y="-3908970"/>
            <a:ext cx="5994521" cy="11089232"/>
          </a:xfrm>
          <a:prstGeom prst="rect">
            <a:avLst/>
          </a:prstGeom>
        </p:spPr>
      </p:pic>
      <p:sp>
        <p:nvSpPr>
          <p:cNvPr id="4" name="Platshållare för innehåll 2">
            <a:extLst>
              <a:ext uri="{FF2B5EF4-FFF2-40B4-BE49-F238E27FC236}">
                <a16:creationId xmlns:a16="http://schemas.microsoft.com/office/drawing/2014/main" id="{B1571D2E-E87A-5D30-3DB3-8837B4556115}"/>
              </a:ext>
            </a:extLst>
          </p:cNvPr>
          <p:cNvSpPr txBox="1">
            <a:spLocks/>
          </p:cNvSpPr>
          <p:nvPr/>
        </p:nvSpPr>
        <p:spPr>
          <a:xfrm>
            <a:off x="468000" y="1493784"/>
            <a:ext cx="4207320" cy="2446118"/>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Clr>
                <a:srgbClr val="C10B25"/>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ct val="120000"/>
              </a:lnSpc>
              <a:buFont typeface="Arial" panose="020B0604020202020204" pitchFamily="34" charset="0"/>
              <a:buChar char="•"/>
            </a:pPr>
            <a:r>
              <a:rPr lang="sv-SE" dirty="0"/>
              <a:t>Författningarna träder i kraft den </a:t>
            </a:r>
            <a:br>
              <a:rPr lang="sv-SE" dirty="0"/>
            </a:br>
            <a:r>
              <a:rPr lang="sv-SE" sz="4400" b="1" dirty="0">
                <a:solidFill>
                  <a:srgbClr val="C10B25"/>
                </a:solidFill>
              </a:rPr>
              <a:t>1 juli 2024</a:t>
            </a:r>
            <a:br>
              <a:rPr lang="sv-SE" sz="4400" b="1" dirty="0">
                <a:solidFill>
                  <a:srgbClr val="C10B25"/>
                </a:solidFill>
              </a:rPr>
            </a:br>
            <a:endParaRPr lang="sv-SE" sz="4400" b="1" dirty="0">
              <a:solidFill>
                <a:srgbClr val="C10B25"/>
              </a:solidFill>
            </a:endParaRPr>
          </a:p>
          <a:p>
            <a:pPr marL="342900" indent="-342900">
              <a:lnSpc>
                <a:spcPct val="120000"/>
              </a:lnSpc>
              <a:buFont typeface="Arial" panose="020B0604020202020204" pitchFamily="34" charset="0"/>
              <a:buChar char="•"/>
            </a:pPr>
            <a:r>
              <a:rPr lang="sv-SE" dirty="0"/>
              <a:t>Övergångsregler t o m</a:t>
            </a:r>
            <a:br>
              <a:rPr lang="sv-SE" dirty="0"/>
            </a:br>
            <a:r>
              <a:rPr lang="sv-SE" sz="4400" b="1" dirty="0">
                <a:solidFill>
                  <a:srgbClr val="C10B25"/>
                </a:solidFill>
              </a:rPr>
              <a:t>juli 2025</a:t>
            </a:r>
          </a:p>
        </p:txBody>
      </p:sp>
      <p:sp>
        <p:nvSpPr>
          <p:cNvPr id="2" name="Rubrik 1">
            <a:extLst>
              <a:ext uri="{FF2B5EF4-FFF2-40B4-BE49-F238E27FC236}">
                <a16:creationId xmlns:a16="http://schemas.microsoft.com/office/drawing/2014/main" id="{AD52D1D7-2FBA-21CE-E03A-AB570DBDDBD4}"/>
              </a:ext>
            </a:extLst>
          </p:cNvPr>
          <p:cNvSpPr>
            <a:spLocks noGrp="1"/>
          </p:cNvSpPr>
          <p:nvPr>
            <p:ph type="title"/>
          </p:nvPr>
        </p:nvSpPr>
        <p:spPr/>
        <p:txBody>
          <a:bodyPr/>
          <a:lstStyle/>
          <a:p>
            <a:r>
              <a:rPr lang="sv-SE" dirty="0"/>
              <a:t>Träder i kraft</a:t>
            </a:r>
          </a:p>
        </p:txBody>
      </p:sp>
    </p:spTree>
    <p:extLst>
      <p:ext uri="{BB962C8B-B14F-4D97-AF65-F5344CB8AC3E}">
        <p14:creationId xmlns:p14="http://schemas.microsoft.com/office/powerpoint/2010/main" val="112955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karta&#10;&#10;Automatiskt genererad beskrivning">
            <a:extLst>
              <a:ext uri="{FF2B5EF4-FFF2-40B4-BE49-F238E27FC236}">
                <a16:creationId xmlns:a16="http://schemas.microsoft.com/office/drawing/2014/main" id="{74E56BA4-2817-7033-6834-E3F9C5BA72B3}"/>
              </a:ext>
            </a:extLst>
          </p:cNvPr>
          <p:cNvPicPr>
            <a:picLocks noChangeAspect="1"/>
          </p:cNvPicPr>
          <p:nvPr/>
        </p:nvPicPr>
        <p:blipFill>
          <a:blip r:embed="rId3">
            <a:alphaModFix amt="16000"/>
            <a:extLst>
              <a:ext uri="{28A0092B-C50C-407E-A947-70E740481C1C}">
                <a14:useLocalDpi xmlns:a14="http://schemas.microsoft.com/office/drawing/2010/main" val="0"/>
              </a:ext>
            </a:extLst>
          </a:blip>
          <a:stretch>
            <a:fillRect/>
          </a:stretch>
        </p:blipFill>
        <p:spPr>
          <a:xfrm>
            <a:off x="3419872" y="-3692946"/>
            <a:ext cx="5994521" cy="11089232"/>
          </a:xfrm>
          <a:prstGeom prst="rect">
            <a:avLst/>
          </a:prstGeom>
        </p:spPr>
      </p:pic>
      <p:sp>
        <p:nvSpPr>
          <p:cNvPr id="4" name="Platshållare för innehåll 2">
            <a:extLst>
              <a:ext uri="{FF2B5EF4-FFF2-40B4-BE49-F238E27FC236}">
                <a16:creationId xmlns:a16="http://schemas.microsoft.com/office/drawing/2014/main" id="{B1571D2E-E87A-5D30-3DB3-8837B4556115}"/>
              </a:ext>
            </a:extLst>
          </p:cNvPr>
          <p:cNvSpPr txBox="1">
            <a:spLocks/>
          </p:cNvSpPr>
          <p:nvPr/>
        </p:nvSpPr>
        <p:spPr>
          <a:xfrm>
            <a:off x="468000" y="1493784"/>
            <a:ext cx="4207320" cy="2446118"/>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C10B25"/>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ct val="120000"/>
              </a:lnSpc>
              <a:buFont typeface="Arial" panose="020B0604020202020204" pitchFamily="34" charset="0"/>
              <a:buChar char="•"/>
            </a:pPr>
            <a:endParaRPr lang="sv-SE" sz="4400" b="1" dirty="0">
              <a:solidFill>
                <a:srgbClr val="C10B25"/>
              </a:solidFill>
            </a:endParaRPr>
          </a:p>
        </p:txBody>
      </p:sp>
      <p:sp>
        <p:nvSpPr>
          <p:cNvPr id="2" name="Rubrik 1">
            <a:extLst>
              <a:ext uri="{FF2B5EF4-FFF2-40B4-BE49-F238E27FC236}">
                <a16:creationId xmlns:a16="http://schemas.microsoft.com/office/drawing/2014/main" id="{AD52D1D7-2FBA-21CE-E03A-AB570DBDDBD4}"/>
              </a:ext>
            </a:extLst>
          </p:cNvPr>
          <p:cNvSpPr>
            <a:spLocks noGrp="1"/>
          </p:cNvSpPr>
          <p:nvPr>
            <p:ph type="title"/>
          </p:nvPr>
        </p:nvSpPr>
        <p:spPr/>
        <p:txBody>
          <a:bodyPr/>
          <a:lstStyle/>
          <a:p>
            <a:r>
              <a:rPr lang="sv-SE" dirty="0"/>
              <a:t>Ett stort förändringsarbete</a:t>
            </a:r>
          </a:p>
        </p:txBody>
      </p:sp>
      <p:pic>
        <p:nvPicPr>
          <p:cNvPr id="6" name="Bildobjekt 5">
            <a:extLst>
              <a:ext uri="{FF2B5EF4-FFF2-40B4-BE49-F238E27FC236}">
                <a16:creationId xmlns:a16="http://schemas.microsoft.com/office/drawing/2014/main" id="{2AFC21E7-CFC8-A1F7-89B2-62340540284F}"/>
              </a:ext>
            </a:extLst>
          </p:cNvPr>
          <p:cNvPicPr>
            <a:picLocks noChangeAspect="1"/>
          </p:cNvPicPr>
          <p:nvPr/>
        </p:nvPicPr>
        <p:blipFill rotWithShape="1">
          <a:blip r:embed="rId4"/>
          <a:srcRect l="10798" t="3673" r="77108" b="19055"/>
          <a:stretch/>
        </p:blipFill>
        <p:spPr>
          <a:xfrm rot="879434">
            <a:off x="5006375" y="911538"/>
            <a:ext cx="2712463" cy="3610609"/>
          </a:xfrm>
          <a:prstGeom prst="rect">
            <a:avLst/>
          </a:prstGeom>
        </p:spPr>
      </p:pic>
    </p:spTree>
    <p:extLst>
      <p:ext uri="{BB962C8B-B14F-4D97-AF65-F5344CB8AC3E}">
        <p14:creationId xmlns:p14="http://schemas.microsoft.com/office/powerpoint/2010/main" val="273105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B2FFA3-E044-A38C-E367-285B79756AAC}"/>
              </a:ext>
            </a:extLst>
          </p:cNvPr>
          <p:cNvSpPr>
            <a:spLocks noGrp="1"/>
          </p:cNvSpPr>
          <p:nvPr>
            <p:ph type="title"/>
          </p:nvPr>
        </p:nvSpPr>
        <p:spPr/>
        <p:txBody>
          <a:bodyPr>
            <a:normAutofit fontScale="90000"/>
          </a:bodyPr>
          <a:lstStyle/>
          <a:p>
            <a:r>
              <a:rPr lang="sv-SE" dirty="0"/>
              <a:t>Ikraftträdande- och övergångsbestämmelser</a:t>
            </a:r>
            <a:br>
              <a:rPr lang="sv-SE" dirty="0"/>
            </a:br>
            <a:endParaRPr lang="sv-SE" dirty="0"/>
          </a:p>
        </p:txBody>
      </p:sp>
      <p:sp>
        <p:nvSpPr>
          <p:cNvPr id="3" name="Platshållare för innehåll 2">
            <a:extLst>
              <a:ext uri="{FF2B5EF4-FFF2-40B4-BE49-F238E27FC236}">
                <a16:creationId xmlns:a16="http://schemas.microsoft.com/office/drawing/2014/main" id="{1C997418-02CA-E066-4679-CD1A09654172}"/>
              </a:ext>
            </a:extLst>
          </p:cNvPr>
          <p:cNvSpPr>
            <a:spLocks noGrp="1"/>
          </p:cNvSpPr>
          <p:nvPr>
            <p:ph idx="1"/>
          </p:nvPr>
        </p:nvSpPr>
        <p:spPr/>
        <p:txBody>
          <a:bodyPr>
            <a:normAutofit fontScale="85000" lnSpcReduction="20000"/>
          </a:bodyPr>
          <a:lstStyle/>
          <a:p>
            <a:r>
              <a:rPr lang="sv-SE" dirty="0"/>
              <a:t>Träder i kraft den 1 juli 2024</a:t>
            </a:r>
          </a:p>
          <a:p>
            <a:endParaRPr lang="sv-SE" dirty="0"/>
          </a:p>
          <a:p>
            <a:r>
              <a:rPr lang="sv-SE" dirty="0"/>
              <a:t>Äldre regler får tillämpas på arbeten som </a:t>
            </a:r>
          </a:p>
          <a:p>
            <a:pPr marL="457200" indent="-457200">
              <a:buFont typeface="+mj-lt"/>
              <a:buAutoNum type="alphaLcParenR"/>
            </a:pPr>
            <a:r>
              <a:rPr lang="sv-SE" dirty="0"/>
              <a:t>kräver bygglov om ansökan om bygglov kommer in till kommunen före den 1 juli 2025,</a:t>
            </a:r>
          </a:p>
          <a:p>
            <a:pPr marL="457200" indent="-457200">
              <a:buFont typeface="+mj-lt"/>
              <a:buAutoNum type="alphaLcParenR"/>
            </a:pPr>
            <a:r>
              <a:rPr lang="sv-SE" dirty="0"/>
              <a:t>kräver anmälan om anmälan kommer in till kommunen före den 1 juli 2025 eller</a:t>
            </a:r>
          </a:p>
          <a:p>
            <a:pPr marL="457200" indent="-457200">
              <a:buFont typeface="+mj-lt"/>
              <a:buAutoNum type="alphaLcParenR"/>
            </a:pPr>
            <a:r>
              <a:rPr lang="sv-SE" dirty="0"/>
              <a:t>varken kräver bygglov eller anmälan om arbetena påbörjas före den 1 juli 2025</a:t>
            </a:r>
          </a:p>
          <a:p>
            <a:endParaRPr lang="sv-SE" dirty="0"/>
          </a:p>
          <a:p>
            <a:r>
              <a:rPr lang="sv-SE" dirty="0"/>
              <a:t>Man får då välja mellan att antingen tillämpa</a:t>
            </a:r>
          </a:p>
          <a:p>
            <a:pPr marL="342900" indent="-342900">
              <a:buFont typeface="Arial" panose="020B0604020202020204" pitchFamily="34" charset="0"/>
              <a:buChar char="•"/>
            </a:pPr>
            <a:r>
              <a:rPr lang="sv-SE" dirty="0"/>
              <a:t>samtliga nya författningar eller </a:t>
            </a:r>
          </a:p>
          <a:p>
            <a:pPr marL="342900" indent="-342900">
              <a:buFont typeface="Arial" panose="020B0604020202020204" pitchFamily="34" charset="0"/>
              <a:buChar char="•"/>
            </a:pPr>
            <a:r>
              <a:rPr lang="sv-SE" dirty="0"/>
              <a:t>EKS och BBR, inklusive BBRAD och BBRBE, i sin helhet</a:t>
            </a:r>
          </a:p>
        </p:txBody>
      </p:sp>
    </p:spTree>
    <p:extLst>
      <p:ext uri="{BB962C8B-B14F-4D97-AF65-F5344CB8AC3E}">
        <p14:creationId xmlns:p14="http://schemas.microsoft.com/office/powerpoint/2010/main" val="1579176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9947C48-1936-55EE-F72C-605F4BD7E30E}"/>
              </a:ext>
            </a:extLst>
          </p:cNvPr>
          <p:cNvSpPr/>
          <p:nvPr/>
        </p:nvSpPr>
        <p:spPr>
          <a:xfrm>
            <a:off x="107504" y="166047"/>
            <a:ext cx="90364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b="1" cap="all" dirty="0">
                <a:latin typeface="Arial" panose="020B0604020202020204" pitchFamily="34" charset="0"/>
                <a:cs typeface="Arial" panose="020B0604020202020204" pitchFamily="34" charset="0"/>
              </a:rPr>
              <a:t>EFTER </a:t>
            </a:r>
            <a:r>
              <a:rPr lang="sv-SE" sz="2400" b="1" cap="all" dirty="0" err="1">
                <a:latin typeface="Arial" panose="020B0604020202020204" pitchFamily="34" charset="0"/>
                <a:cs typeface="Arial" panose="020B0604020202020204" pitchFamily="34" charset="0"/>
              </a:rPr>
              <a:t>REMISSperiodEN</a:t>
            </a:r>
            <a:r>
              <a:rPr lang="sv-SE" sz="2400" b="1" cap="all" dirty="0">
                <a:latin typeface="Arial" panose="020B0604020202020204" pitchFamily="34" charset="0"/>
                <a:cs typeface="Arial" panose="020B0604020202020204" pitchFamily="34" charset="0"/>
              </a:rPr>
              <a:t> </a:t>
            </a:r>
          </a:p>
        </p:txBody>
      </p:sp>
      <p:pic>
        <p:nvPicPr>
          <p:cNvPr id="3" name="Platshållare för innehåll 10">
            <a:extLst>
              <a:ext uri="{FF2B5EF4-FFF2-40B4-BE49-F238E27FC236}">
                <a16:creationId xmlns:a16="http://schemas.microsoft.com/office/drawing/2014/main" id="{127D28FA-FAB7-4E66-9FB0-5A6A5412955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172400" y="270000"/>
            <a:ext cx="707197" cy="359695"/>
          </a:xfrm>
          <a:prstGeom prst="rect">
            <a:avLst/>
          </a:prstGeom>
        </p:spPr>
      </p:pic>
      <p:pic>
        <p:nvPicPr>
          <p:cNvPr id="8" name="Bildobjekt 7">
            <a:extLst>
              <a:ext uri="{FF2B5EF4-FFF2-40B4-BE49-F238E27FC236}">
                <a16:creationId xmlns:a16="http://schemas.microsoft.com/office/drawing/2014/main" id="{A96385ED-E1FF-984A-5063-C3833F871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801220"/>
            <a:ext cx="8892480" cy="3443657"/>
          </a:xfrm>
          <a:prstGeom prst="rect">
            <a:avLst/>
          </a:prstGeom>
        </p:spPr>
      </p:pic>
    </p:spTree>
    <p:extLst>
      <p:ext uri="{BB962C8B-B14F-4D97-AF65-F5344CB8AC3E}">
        <p14:creationId xmlns:p14="http://schemas.microsoft.com/office/powerpoint/2010/main" val="386192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82D0DE3-89C4-0E79-FB4D-D914B1CE2090}"/>
              </a:ext>
            </a:extLst>
          </p:cNvPr>
          <p:cNvPicPr>
            <a:picLocks noChangeAspect="1"/>
          </p:cNvPicPr>
          <p:nvPr/>
        </p:nvPicPr>
        <p:blipFill>
          <a:blip r:embed="rId3" cstate="print">
            <a:extLst>
              <a:ext uri="{28A0092B-C50C-407E-A947-70E740481C1C}">
                <a14:useLocalDpi xmlns:a14="http://schemas.microsoft.com/office/drawing/2010/main" val="0"/>
              </a:ext>
            </a:extLst>
          </a:blip>
          <a:srcRect t="12500" b="12500"/>
          <a:stretch/>
        </p:blipFill>
        <p:spPr>
          <a:xfrm>
            <a:off x="93088" y="10"/>
            <a:ext cx="9144000" cy="5143490"/>
          </a:xfrm>
          <a:prstGeom prst="rect">
            <a:avLst/>
          </a:prstGeom>
          <a:noFill/>
        </p:spPr>
      </p:pic>
      <p:pic>
        <p:nvPicPr>
          <p:cNvPr id="7" name="Bildobjekt 6">
            <a:extLst>
              <a:ext uri="{FF2B5EF4-FFF2-40B4-BE49-F238E27FC236}">
                <a16:creationId xmlns:a16="http://schemas.microsoft.com/office/drawing/2014/main" id="{B5FD2AF5-D8A0-A62F-1527-FD8CE0E78B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847521" y="270000"/>
            <a:ext cx="909007" cy="458526"/>
          </a:xfrm>
          <a:prstGeom prst="rect">
            <a:avLst/>
          </a:prstGeom>
        </p:spPr>
      </p:pic>
      <p:sp>
        <p:nvSpPr>
          <p:cNvPr id="2" name="textruta 1">
            <a:extLst>
              <a:ext uri="{FF2B5EF4-FFF2-40B4-BE49-F238E27FC236}">
                <a16:creationId xmlns:a16="http://schemas.microsoft.com/office/drawing/2014/main" id="{14AEC2E0-B6EF-61A9-82A9-82FEC562FDED}"/>
              </a:ext>
            </a:extLst>
          </p:cNvPr>
          <p:cNvSpPr txBox="1"/>
          <p:nvPr/>
        </p:nvSpPr>
        <p:spPr>
          <a:xfrm>
            <a:off x="4427984" y="123478"/>
            <a:ext cx="2736304" cy="923330"/>
          </a:xfrm>
          <a:prstGeom prst="rect">
            <a:avLst/>
          </a:prstGeom>
          <a:noFill/>
        </p:spPr>
        <p:txBody>
          <a:bodyPr wrap="square" rtlCol="0">
            <a:spAutoFit/>
          </a:bodyPr>
          <a:lstStyle/>
          <a:p>
            <a:endParaRPr lang="sv-SE" sz="5400" dirty="0"/>
          </a:p>
        </p:txBody>
      </p:sp>
    </p:spTree>
    <p:extLst>
      <p:ext uri="{BB962C8B-B14F-4D97-AF65-F5344CB8AC3E}">
        <p14:creationId xmlns:p14="http://schemas.microsoft.com/office/powerpoint/2010/main" val="157157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E46401A-39A3-87C7-F49D-E8418DA423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504" y="-2991"/>
            <a:ext cx="9236292" cy="5239037"/>
          </a:xfrm>
          <a:prstGeom prst="rect">
            <a:avLst/>
          </a:prstGeom>
        </p:spPr>
      </p:pic>
      <p:pic>
        <p:nvPicPr>
          <p:cNvPr id="9" name="Bildobjekt 8" descr="En bild som visar text, tecken&#10;&#10;Automatiskt genererad beskrivning">
            <a:extLst>
              <a:ext uri="{FF2B5EF4-FFF2-40B4-BE49-F238E27FC236}">
                <a16:creationId xmlns:a16="http://schemas.microsoft.com/office/drawing/2014/main" id="{BC23CD44-FE1A-9843-8DB3-8B2C788ED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270000"/>
            <a:ext cx="863640" cy="432863"/>
          </a:xfrm>
          <a:prstGeom prst="rect">
            <a:avLst/>
          </a:prstGeom>
        </p:spPr>
      </p:pic>
      <p:sp>
        <p:nvSpPr>
          <p:cNvPr id="3" name="Rektangel 2">
            <a:extLst>
              <a:ext uri="{FF2B5EF4-FFF2-40B4-BE49-F238E27FC236}">
                <a16:creationId xmlns:a16="http://schemas.microsoft.com/office/drawing/2014/main" id="{4BBE358D-B470-4AF3-B9D3-18591D0D8447}"/>
              </a:ext>
            </a:extLst>
          </p:cNvPr>
          <p:cNvSpPr/>
          <p:nvPr/>
        </p:nvSpPr>
        <p:spPr>
          <a:xfrm>
            <a:off x="341616" y="1226468"/>
            <a:ext cx="3456384" cy="366990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u="sng" dirty="0"/>
              <a:t>Syftet</a:t>
            </a:r>
            <a:r>
              <a:rPr lang="sv-SE" u="sng" dirty="0"/>
              <a:t> </a:t>
            </a:r>
            <a:r>
              <a:rPr lang="sv-SE" dirty="0"/>
              <a:t>är att skapa ett modernt och förenklat och konsekvent regelverk med en, så långt det är möjligt, genomgående likartad struktur och detaljeringsgrad.</a:t>
            </a:r>
          </a:p>
          <a:p>
            <a:endParaRPr lang="sv-SE" dirty="0"/>
          </a:p>
          <a:p>
            <a:pPr algn="ctr"/>
            <a:endParaRPr lang="sv-SE" dirty="0"/>
          </a:p>
        </p:txBody>
      </p:sp>
      <p:sp>
        <p:nvSpPr>
          <p:cNvPr id="6" name="Rektangel 5">
            <a:extLst>
              <a:ext uri="{FF2B5EF4-FFF2-40B4-BE49-F238E27FC236}">
                <a16:creationId xmlns:a16="http://schemas.microsoft.com/office/drawing/2014/main" id="{4755EF08-63C7-4125-86C2-9A591B01B783}"/>
              </a:ext>
            </a:extLst>
          </p:cNvPr>
          <p:cNvSpPr/>
          <p:nvPr/>
        </p:nvSpPr>
        <p:spPr>
          <a:xfrm>
            <a:off x="5796136" y="1203598"/>
            <a:ext cx="3240360" cy="366990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u="sng" dirty="0"/>
              <a:t>Målsättningen </a:t>
            </a:r>
            <a:r>
              <a:rPr lang="sv-SE" b="1" dirty="0"/>
              <a:t>är att skapa regler som möjliggör innovation, främjar nya tekniska lösningar och öppna upp för nya material och nya metoder. </a:t>
            </a:r>
          </a:p>
          <a:p>
            <a:endParaRPr lang="sv-SE" b="1" dirty="0"/>
          </a:p>
          <a:p>
            <a:endParaRPr lang="sv-SE" b="1" dirty="0"/>
          </a:p>
        </p:txBody>
      </p:sp>
    </p:spTree>
    <p:extLst>
      <p:ext uri="{BB962C8B-B14F-4D97-AF65-F5344CB8AC3E}">
        <p14:creationId xmlns:p14="http://schemas.microsoft.com/office/powerpoint/2010/main" val="364431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026D20B-77BE-FFC8-4762-892FDE72124B}"/>
              </a:ext>
            </a:extLst>
          </p:cNvPr>
          <p:cNvSpPr>
            <a:spLocks noGrp="1"/>
          </p:cNvSpPr>
          <p:nvPr>
            <p:ph type="title"/>
          </p:nvPr>
        </p:nvSpPr>
        <p:spPr/>
        <p:txBody>
          <a:bodyPr/>
          <a:lstStyle/>
          <a:p>
            <a:r>
              <a:rPr lang="sv-SE" dirty="0"/>
              <a:t>Fler fördelar</a:t>
            </a:r>
          </a:p>
        </p:txBody>
      </p:sp>
      <p:sp>
        <p:nvSpPr>
          <p:cNvPr id="4" name="Platshållare för innehåll 2">
            <a:extLst>
              <a:ext uri="{FF2B5EF4-FFF2-40B4-BE49-F238E27FC236}">
                <a16:creationId xmlns:a16="http://schemas.microsoft.com/office/drawing/2014/main" id="{F3C9D38B-1A45-9F56-76B5-F32861D3ECF5}"/>
              </a:ext>
            </a:extLst>
          </p:cNvPr>
          <p:cNvSpPr>
            <a:spLocks noGrp="1"/>
          </p:cNvSpPr>
          <p:nvPr>
            <p:ph idx="1"/>
          </p:nvPr>
        </p:nvSpPr>
        <p:spPr/>
        <p:txBody>
          <a:bodyPr/>
          <a:lstStyle/>
          <a:p>
            <a:pPr marL="342900" indent="-342900">
              <a:buFont typeface="Arial" panose="020B0604020202020204" pitchFamily="34" charset="0"/>
              <a:buChar char="•"/>
            </a:pPr>
            <a:r>
              <a:rPr lang="sv-SE" dirty="0"/>
              <a:t>Tidsneutralt, konsekvent regelverk</a:t>
            </a:r>
          </a:p>
          <a:p>
            <a:pPr marL="342900" indent="-342900">
              <a:buFont typeface="Arial" panose="020B0604020202020204" pitchFamily="34" charset="0"/>
              <a:buChar char="•"/>
            </a:pPr>
            <a:r>
              <a:rPr lang="sv-SE" dirty="0"/>
              <a:t>Tydligare ansvarsfördelning</a:t>
            </a:r>
          </a:p>
          <a:p>
            <a:pPr marL="342900" indent="-342900">
              <a:buFont typeface="Arial" panose="020B0604020202020204" pitchFamily="34" charset="0"/>
              <a:buChar char="•"/>
            </a:pPr>
            <a:r>
              <a:rPr lang="sv-SE" dirty="0"/>
              <a:t>Fokus på kompetens och riskbedömning</a:t>
            </a:r>
          </a:p>
        </p:txBody>
      </p:sp>
      <p:pic>
        <p:nvPicPr>
          <p:cNvPr id="3" name="Bildobjekt 2">
            <a:extLst>
              <a:ext uri="{FF2B5EF4-FFF2-40B4-BE49-F238E27FC236}">
                <a16:creationId xmlns:a16="http://schemas.microsoft.com/office/drawing/2014/main" id="{BC7DAA54-1DAC-EEAD-69C2-270E5D69C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00" y="2896407"/>
            <a:ext cx="6572818" cy="1578201"/>
          </a:xfrm>
          <a:prstGeom prst="rect">
            <a:avLst/>
          </a:prstGeom>
        </p:spPr>
      </p:pic>
    </p:spTree>
    <p:extLst>
      <p:ext uri="{BB962C8B-B14F-4D97-AF65-F5344CB8AC3E}">
        <p14:creationId xmlns:p14="http://schemas.microsoft.com/office/powerpoint/2010/main" val="323459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person, bord, inomhus, bärbar dator&#10;&#10;Automatiskt genererad beskrivning">
            <a:extLst>
              <a:ext uri="{FF2B5EF4-FFF2-40B4-BE49-F238E27FC236}">
                <a16:creationId xmlns:a16="http://schemas.microsoft.com/office/drawing/2014/main" id="{69C261F0-0D82-48FC-9614-2C4D09087B8B}"/>
              </a:ext>
            </a:extLst>
          </p:cNvPr>
          <p:cNvPicPr>
            <a:picLocks noChangeAspect="1"/>
          </p:cNvPicPr>
          <p:nvPr/>
        </p:nvPicPr>
        <p:blipFill rotWithShape="1">
          <a:blip r:embed="rId3">
            <a:extLst>
              <a:ext uri="{28A0092B-C50C-407E-A947-70E740481C1C}">
                <a14:useLocalDpi xmlns:a14="http://schemas.microsoft.com/office/drawing/2010/main" val="0"/>
              </a:ext>
            </a:extLst>
          </a:blip>
          <a:srcRect t="60234" b="12082"/>
          <a:stretch/>
        </p:blipFill>
        <p:spPr>
          <a:xfrm flipH="1">
            <a:off x="107504" y="3449537"/>
            <a:ext cx="9036496" cy="1714501"/>
          </a:xfrm>
          <a:prstGeom prst="rect">
            <a:avLst/>
          </a:prstGeom>
        </p:spPr>
      </p:pic>
      <p:sp>
        <p:nvSpPr>
          <p:cNvPr id="4" name="Platshållare för innehåll 2">
            <a:extLst>
              <a:ext uri="{FF2B5EF4-FFF2-40B4-BE49-F238E27FC236}">
                <a16:creationId xmlns:a16="http://schemas.microsoft.com/office/drawing/2014/main" id="{813A24E3-FE38-7543-DC3A-B1AF7DD176FF}"/>
              </a:ext>
            </a:extLst>
          </p:cNvPr>
          <p:cNvSpPr>
            <a:spLocks noGrp="1"/>
          </p:cNvSpPr>
          <p:nvPr>
            <p:ph idx="1"/>
          </p:nvPr>
        </p:nvSpPr>
        <p:spPr>
          <a:xfrm>
            <a:off x="468000" y="1286892"/>
            <a:ext cx="3599944" cy="1955752"/>
          </a:xfrm>
        </p:spPr>
        <p:txBody>
          <a:bodyPr>
            <a:normAutofit fontScale="55000" lnSpcReduction="20000"/>
          </a:bodyPr>
          <a:lstStyle/>
          <a:p>
            <a:pPr marL="342900" indent="-342900">
              <a:buFont typeface="Arial" panose="020B0604020202020204" pitchFamily="34" charset="0"/>
              <a:buChar char="•"/>
            </a:pPr>
            <a:r>
              <a:rPr lang="sv-SE" sz="3300" dirty="0"/>
              <a:t>Författningsförslag med konsekvensutredning</a:t>
            </a:r>
          </a:p>
          <a:p>
            <a:pPr marL="342900" indent="-342900">
              <a:buFont typeface="Arial" panose="020B0604020202020204" pitchFamily="34" charset="0"/>
              <a:buChar char="•"/>
            </a:pPr>
            <a:r>
              <a:rPr lang="sv-SE" sz="3300" dirty="0"/>
              <a:t>Remissförfarande</a:t>
            </a:r>
          </a:p>
          <a:p>
            <a:pPr marL="342900" indent="-342900">
              <a:buFont typeface="Arial" panose="020B0604020202020204" pitchFamily="34" charset="0"/>
              <a:buChar char="•"/>
            </a:pPr>
            <a:r>
              <a:rPr lang="sv-SE" sz="3300" dirty="0"/>
              <a:t>EU-notifiering</a:t>
            </a:r>
          </a:p>
          <a:p>
            <a:pPr marL="342900" indent="-342900">
              <a:buFont typeface="Arial" panose="020B0604020202020204" pitchFamily="34" charset="0"/>
              <a:buChar char="•"/>
            </a:pPr>
            <a:r>
              <a:rPr lang="sv-SE" sz="3300" dirty="0"/>
              <a:t>Färdigställande</a:t>
            </a:r>
          </a:p>
          <a:p>
            <a:pPr marL="342900" indent="-342900">
              <a:buFont typeface="Arial" panose="020B0604020202020204" pitchFamily="34" charset="0"/>
              <a:buChar char="•"/>
            </a:pPr>
            <a:r>
              <a:rPr lang="sv-SE" sz="3300" dirty="0"/>
              <a:t>Vägledning</a:t>
            </a:r>
          </a:p>
          <a:p>
            <a:pPr marL="342900" indent="-342900">
              <a:buFont typeface="Arial" panose="020B0604020202020204" pitchFamily="34" charset="0"/>
              <a:buChar char="•"/>
            </a:pPr>
            <a:r>
              <a:rPr lang="sv-SE" sz="3300" dirty="0"/>
              <a:t>Spridning av kunskap</a:t>
            </a:r>
          </a:p>
          <a:p>
            <a:pPr marL="342900" indent="-342900">
              <a:buFont typeface="Arial" panose="020B0604020202020204" pitchFamily="34" charset="0"/>
              <a:buChar char="•"/>
            </a:pPr>
            <a:endParaRPr lang="sv-SE" dirty="0"/>
          </a:p>
        </p:txBody>
      </p:sp>
      <p:sp>
        <p:nvSpPr>
          <p:cNvPr id="3" name="Rubrik 2">
            <a:extLst>
              <a:ext uri="{FF2B5EF4-FFF2-40B4-BE49-F238E27FC236}">
                <a16:creationId xmlns:a16="http://schemas.microsoft.com/office/drawing/2014/main" id="{824EF4D7-097A-084D-75D8-B5737924DA19}"/>
              </a:ext>
            </a:extLst>
          </p:cNvPr>
          <p:cNvSpPr>
            <a:spLocks noGrp="1"/>
          </p:cNvSpPr>
          <p:nvPr>
            <p:ph type="title"/>
          </p:nvPr>
        </p:nvSpPr>
        <p:spPr/>
        <p:txBody>
          <a:bodyPr/>
          <a:lstStyle/>
          <a:p>
            <a:r>
              <a:rPr lang="sv-SE" dirty="0"/>
              <a:t>Arbetsprocess</a:t>
            </a:r>
          </a:p>
        </p:txBody>
      </p:sp>
    </p:spTree>
    <p:extLst>
      <p:ext uri="{BB962C8B-B14F-4D97-AF65-F5344CB8AC3E}">
        <p14:creationId xmlns:p14="http://schemas.microsoft.com/office/powerpoint/2010/main" val="250544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person, kvinna, inomhus&#10;&#10;Automatiskt genererad beskrivning">
            <a:extLst>
              <a:ext uri="{FF2B5EF4-FFF2-40B4-BE49-F238E27FC236}">
                <a16:creationId xmlns:a16="http://schemas.microsoft.com/office/drawing/2014/main" id="{B549B277-5A19-A3B2-9A3A-35364C0F6586}"/>
              </a:ext>
            </a:extLst>
          </p:cNvPr>
          <p:cNvPicPr>
            <a:picLocks noChangeAspect="1"/>
          </p:cNvPicPr>
          <p:nvPr/>
        </p:nvPicPr>
        <p:blipFill rotWithShape="1">
          <a:blip r:embed="rId3">
            <a:extLst>
              <a:ext uri="{28A0092B-C50C-407E-A947-70E740481C1C}">
                <a14:useLocalDpi xmlns:a14="http://schemas.microsoft.com/office/drawing/2010/main" val="0"/>
              </a:ext>
            </a:extLst>
          </a:blip>
          <a:srcRect l="13756"/>
          <a:stretch/>
        </p:blipFill>
        <p:spPr>
          <a:xfrm flipH="1">
            <a:off x="83493" y="0"/>
            <a:ext cx="6648747" cy="5143500"/>
          </a:xfrm>
          <a:prstGeom prst="rect">
            <a:avLst/>
          </a:prstGeom>
        </p:spPr>
      </p:pic>
      <p:sp>
        <p:nvSpPr>
          <p:cNvPr id="5" name="Rektangel 4">
            <a:extLst>
              <a:ext uri="{FF2B5EF4-FFF2-40B4-BE49-F238E27FC236}">
                <a16:creationId xmlns:a16="http://schemas.microsoft.com/office/drawing/2014/main" id="{ECD43270-EAA7-3FBB-AB52-6A60C6F8A007}"/>
              </a:ext>
            </a:extLst>
          </p:cNvPr>
          <p:cNvSpPr/>
          <p:nvPr/>
        </p:nvSpPr>
        <p:spPr>
          <a:xfrm>
            <a:off x="5283974" y="1080000"/>
            <a:ext cx="3959944" cy="293191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E77AEDBB-5752-634A-E364-B8CE6619397D}"/>
              </a:ext>
            </a:extLst>
          </p:cNvPr>
          <p:cNvSpPr txBox="1">
            <a:spLocks/>
          </p:cNvSpPr>
          <p:nvPr/>
        </p:nvSpPr>
        <p:spPr>
          <a:xfrm>
            <a:off x="5544056" y="1938225"/>
            <a:ext cx="3599944" cy="23762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2900" b="1" dirty="0">
                <a:solidFill>
                  <a:schemeClr val="bg1"/>
                </a:solidFill>
                <a:latin typeface="Arial" panose="020B0604020202020204" pitchFamily="34" charset="0"/>
                <a:cs typeface="Arial" panose="020B0604020202020204" pitchFamily="34" charset="0"/>
              </a:rPr>
              <a:t>PÅGÅENDE ARBETE</a:t>
            </a:r>
          </a:p>
        </p:txBody>
      </p:sp>
    </p:spTree>
    <p:extLst>
      <p:ext uri="{BB962C8B-B14F-4D97-AF65-F5344CB8AC3E}">
        <p14:creationId xmlns:p14="http://schemas.microsoft.com/office/powerpoint/2010/main" val="355134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3C16A087-93C1-1F81-9185-34CBAA125DC4}"/>
              </a:ext>
            </a:extLst>
          </p:cNvPr>
          <p:cNvSpPr txBox="1">
            <a:spLocks/>
          </p:cNvSpPr>
          <p:nvPr/>
        </p:nvSpPr>
        <p:spPr>
          <a:xfrm>
            <a:off x="468000" y="915566"/>
            <a:ext cx="4824080" cy="3957934"/>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Clr>
                <a:srgbClr val="C10B25"/>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b="1" dirty="0"/>
              <a:t>Remissetapp 1</a:t>
            </a:r>
            <a:r>
              <a:rPr lang="sv-SE" dirty="0"/>
              <a:t>, 2021</a:t>
            </a:r>
          </a:p>
          <a:p>
            <a:pPr marL="342900" indent="-342900">
              <a:buFont typeface="Arial" panose="020B0604020202020204" pitchFamily="34" charset="0"/>
              <a:buChar char="•"/>
            </a:pPr>
            <a:r>
              <a:rPr lang="sv-SE" dirty="0"/>
              <a:t>Skydd mot buller</a:t>
            </a:r>
          </a:p>
          <a:p>
            <a:pPr marL="342900" indent="-342900">
              <a:buFont typeface="Arial" panose="020B0604020202020204" pitchFamily="34" charset="0"/>
              <a:buChar char="•"/>
            </a:pPr>
            <a:endParaRPr lang="sv-SE" dirty="0"/>
          </a:p>
          <a:p>
            <a:r>
              <a:rPr lang="sv-SE" b="1" dirty="0"/>
              <a:t>Remissetapp 2</a:t>
            </a:r>
            <a:r>
              <a:rPr lang="sv-SE" dirty="0"/>
              <a:t>, från 14 mars t o m 16 juni</a:t>
            </a:r>
          </a:p>
          <a:p>
            <a:pPr marL="342900" indent="-342900">
              <a:buFont typeface="Arial" panose="020B0604020202020204" pitchFamily="34" charset="0"/>
              <a:buChar char="•"/>
            </a:pPr>
            <a:r>
              <a:rPr lang="sv-SE" dirty="0"/>
              <a:t>Hygien, hälsa och miljö </a:t>
            </a:r>
          </a:p>
          <a:p>
            <a:pPr marL="342900" indent="-342900">
              <a:buFont typeface="Arial" panose="020B0604020202020204" pitchFamily="34" charset="0"/>
              <a:buChar char="•"/>
            </a:pPr>
            <a:r>
              <a:rPr lang="sv-SE" dirty="0"/>
              <a:t>Säkerhet vid användning </a:t>
            </a:r>
          </a:p>
          <a:p>
            <a:endParaRPr lang="sv-SE" dirty="0"/>
          </a:p>
          <a:p>
            <a:r>
              <a:rPr lang="sv-SE" b="1" dirty="0"/>
              <a:t>Remissetapp 3</a:t>
            </a:r>
            <a:r>
              <a:rPr lang="sv-SE" dirty="0"/>
              <a:t>, från 5 maj t o m  25 aug</a:t>
            </a:r>
          </a:p>
          <a:p>
            <a:pPr marL="342900" indent="-342900">
              <a:buFont typeface="Arial" panose="020B0604020202020204" pitchFamily="34" charset="0"/>
              <a:buChar char="•"/>
            </a:pPr>
            <a:r>
              <a:rPr lang="sv-SE" dirty="0"/>
              <a:t>Brandskydd</a:t>
            </a:r>
          </a:p>
          <a:p>
            <a:pPr marL="342900" indent="-342900">
              <a:buFont typeface="Arial" panose="020B0604020202020204" pitchFamily="34" charset="0"/>
              <a:buChar char="•"/>
            </a:pPr>
            <a:r>
              <a:rPr lang="sv-SE" dirty="0"/>
              <a:t>Bärförmåga, stadga, beständighet</a:t>
            </a:r>
          </a:p>
          <a:p>
            <a:pPr marL="342900" lvl="0" indent="-342900">
              <a:buFont typeface="Arial" panose="020B0604020202020204" pitchFamily="34" charset="0"/>
              <a:buChar char="•"/>
            </a:pPr>
            <a:r>
              <a:rPr lang="sv-SE" dirty="0"/>
              <a:t>Lämplighet för sitt ändamål</a:t>
            </a:r>
          </a:p>
          <a:p>
            <a:pPr marL="342900" indent="-342900">
              <a:buFont typeface="Arial" panose="020B0604020202020204" pitchFamily="34" charset="0"/>
              <a:buChar char="•"/>
            </a:pPr>
            <a:r>
              <a:rPr lang="sv-SE" dirty="0"/>
              <a:t>Tillgänglighet och användbarhet för personer med nedsatt rörelse- eller orienteringsförmåga</a:t>
            </a:r>
          </a:p>
          <a:p>
            <a:pPr marL="342900" indent="-342900">
              <a:buFont typeface="Arial" panose="020B0604020202020204" pitchFamily="34" charset="0"/>
              <a:buChar char="•"/>
            </a:pPr>
            <a:r>
              <a:rPr lang="sv-SE" dirty="0"/>
              <a:t>Tomtkrav</a:t>
            </a:r>
          </a:p>
          <a:p>
            <a:endParaRPr lang="sv-SE" dirty="0"/>
          </a:p>
          <a:p>
            <a:r>
              <a:rPr lang="sv-SE" b="1" dirty="0"/>
              <a:t>Remissetapp 4</a:t>
            </a:r>
            <a:r>
              <a:rPr lang="sv-SE" dirty="0"/>
              <a:t>,  ?</a:t>
            </a:r>
          </a:p>
          <a:p>
            <a:pPr marL="342900" indent="-342900">
              <a:buFont typeface="Arial" panose="020B0604020202020204" pitchFamily="34" charset="0"/>
              <a:buChar char="•"/>
            </a:pPr>
            <a:r>
              <a:rPr lang="sv-SE" dirty="0"/>
              <a:t>Energihushållning (senareläggas i väntan på EPBD)</a:t>
            </a:r>
          </a:p>
          <a:p>
            <a:pPr marL="342900" indent="-342900">
              <a:buFont typeface="Arial" panose="020B0604020202020204" pitchFamily="34" charset="0"/>
              <a:buChar char="•"/>
            </a:pPr>
            <a:endParaRPr lang="sv-SE" dirty="0"/>
          </a:p>
        </p:txBody>
      </p:sp>
      <p:pic>
        <p:nvPicPr>
          <p:cNvPr id="8" name="Bildobjekt 7" descr="En bild som visar himmel, utomhus, båt, fartyg&#10;&#10;Automatiskt genererad beskrivning">
            <a:extLst>
              <a:ext uri="{FF2B5EF4-FFF2-40B4-BE49-F238E27FC236}">
                <a16:creationId xmlns:a16="http://schemas.microsoft.com/office/drawing/2014/main" id="{A0ACC7E1-94F7-5A95-EA61-17D6C131E398}"/>
              </a:ext>
            </a:extLst>
          </p:cNvPr>
          <p:cNvPicPr>
            <a:picLocks noChangeAspect="1"/>
          </p:cNvPicPr>
          <p:nvPr/>
        </p:nvPicPr>
        <p:blipFill rotWithShape="1">
          <a:blip r:embed="rId3">
            <a:extLst>
              <a:ext uri="{28A0092B-C50C-407E-A947-70E740481C1C}">
                <a14:useLocalDpi xmlns:a14="http://schemas.microsoft.com/office/drawing/2010/main" val="0"/>
              </a:ext>
            </a:extLst>
          </a:blip>
          <a:srcRect l="14979" r="21779"/>
          <a:stretch/>
        </p:blipFill>
        <p:spPr>
          <a:xfrm>
            <a:off x="5376125" y="915566"/>
            <a:ext cx="3723550" cy="4047828"/>
          </a:xfrm>
          <a:prstGeom prst="rect">
            <a:avLst/>
          </a:prstGeom>
        </p:spPr>
      </p:pic>
      <p:sp>
        <p:nvSpPr>
          <p:cNvPr id="2" name="Rubrik 1">
            <a:extLst>
              <a:ext uri="{FF2B5EF4-FFF2-40B4-BE49-F238E27FC236}">
                <a16:creationId xmlns:a16="http://schemas.microsoft.com/office/drawing/2014/main" id="{E3FAEE33-2CE4-5883-3619-7D3A95F706FD}"/>
              </a:ext>
            </a:extLst>
          </p:cNvPr>
          <p:cNvSpPr>
            <a:spLocks noGrp="1"/>
          </p:cNvSpPr>
          <p:nvPr>
            <p:ph type="title"/>
          </p:nvPr>
        </p:nvSpPr>
        <p:spPr>
          <a:xfrm>
            <a:off x="468000" y="270000"/>
            <a:ext cx="6660000" cy="501550"/>
          </a:xfrm>
        </p:spPr>
        <p:txBody>
          <a:bodyPr>
            <a:normAutofit fontScale="90000"/>
          </a:bodyPr>
          <a:lstStyle/>
          <a:p>
            <a:r>
              <a:rPr lang="sv-SE" dirty="0"/>
              <a:t>Remisser</a:t>
            </a:r>
          </a:p>
        </p:txBody>
      </p:sp>
    </p:spTree>
    <p:extLst>
      <p:ext uri="{BB962C8B-B14F-4D97-AF65-F5344CB8AC3E}">
        <p14:creationId xmlns:p14="http://schemas.microsoft.com/office/powerpoint/2010/main" val="244748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3D2B877-CC69-3DFB-F3E7-3774DAA47D59}"/>
              </a:ext>
            </a:extLst>
          </p:cNvPr>
          <p:cNvSpPr txBox="1"/>
          <p:nvPr/>
        </p:nvSpPr>
        <p:spPr>
          <a:xfrm>
            <a:off x="539552" y="3075806"/>
            <a:ext cx="7704400" cy="1569660"/>
          </a:xfrm>
          <a:prstGeom prst="rect">
            <a:avLst/>
          </a:prstGeom>
          <a:noFill/>
        </p:spPr>
        <p:txBody>
          <a:bodyPr wrap="square">
            <a:spAutoFit/>
          </a:bodyPr>
          <a:lstStyle/>
          <a:p>
            <a:r>
              <a:rPr lang="sv-SE" sz="1800" b="1" dirty="0">
                <a:effectLst/>
                <a:latin typeface="Calibri" panose="020F0502020204030204" pitchFamily="34" charset="0"/>
                <a:ea typeface="Calibri" panose="020F0502020204030204" pitchFamily="34" charset="0"/>
                <a:cs typeface="Times New Roman" panose="02020603050405020304" pitchFamily="18" charset="0"/>
              </a:rPr>
              <a:t>Remisseminarium</a:t>
            </a:r>
          </a:p>
          <a:p>
            <a:r>
              <a:rPr lang="sv-SE" sz="1800" b="1" dirty="0">
                <a:effectLst/>
                <a:latin typeface="Calibri" panose="020F0502020204030204" pitchFamily="34" charset="0"/>
                <a:ea typeface="Calibri" panose="020F0502020204030204" pitchFamily="34" charset="0"/>
                <a:cs typeface="Times New Roman" panose="02020603050405020304" pitchFamily="18" charset="0"/>
              </a:rPr>
              <a:t>Syftet </a:t>
            </a:r>
            <a:r>
              <a:rPr lang="sv-SE" sz="1800" dirty="0">
                <a:effectLst/>
                <a:latin typeface="Calibri" panose="020F0502020204030204" pitchFamily="34" charset="0"/>
                <a:ea typeface="Calibri" panose="020F0502020204030204" pitchFamily="34" charset="0"/>
                <a:cs typeface="Times New Roman" panose="02020603050405020304" pitchFamily="18" charset="0"/>
              </a:rPr>
              <a:t>är att underlätta för dem som vill sätta sig in i </a:t>
            </a:r>
            <a:r>
              <a:rPr lang="sv-SE" dirty="0">
                <a:latin typeface="Calibri" panose="020F0502020204030204" pitchFamily="34" charset="0"/>
                <a:ea typeface="Calibri" panose="020F0502020204030204" pitchFamily="34" charset="0"/>
                <a:cs typeface="Times New Roman" panose="02020603050405020304" pitchFamily="18" charset="0"/>
              </a:rPr>
              <a:t>och förstå innebörden av </a:t>
            </a:r>
            <a:r>
              <a:rPr lang="sv-SE" sz="1800" dirty="0">
                <a:effectLst/>
                <a:latin typeface="Calibri" panose="020F0502020204030204" pitchFamily="34" charset="0"/>
                <a:ea typeface="Calibri" panose="020F0502020204030204" pitchFamily="34" charset="0"/>
                <a:cs typeface="Times New Roman" panose="02020603050405020304" pitchFamily="18" charset="0"/>
              </a:rPr>
              <a:t>författningsförslagets alla paragrafer, för att sedan skriftligen lämna synpunkter på </a:t>
            </a:r>
            <a:r>
              <a:rPr lang="sv-SE" dirty="0">
                <a:latin typeface="Calibri" panose="020F0502020204030204" pitchFamily="34" charset="0"/>
                <a:ea typeface="Calibri" panose="020F0502020204030204" pitchFamily="34" charset="0"/>
                <a:cs typeface="Times New Roman" panose="02020603050405020304" pitchFamily="18" charset="0"/>
              </a:rPr>
              <a:t>remissen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200" dirty="0">
              <a:effectLst/>
              <a:latin typeface="Arial" panose="020B0604020202020204" pitchFamily="34" charset="0"/>
              <a:ea typeface="Calibri" panose="020F0502020204030204" pitchFamily="34" charset="0"/>
              <a:cs typeface="Arial" panose="020B0604020202020204" pitchFamily="34" charset="0"/>
            </a:endParaRPr>
          </a:p>
          <a:p>
            <a:r>
              <a:rPr lang="sv-SE" sz="1200" dirty="0">
                <a:effectLst/>
                <a:latin typeface="Arial" panose="020B0604020202020204" pitchFamily="34" charset="0"/>
                <a:ea typeface="Calibri" panose="020F0502020204030204" pitchFamily="34" charset="0"/>
                <a:cs typeface="Arial" panose="020B0604020202020204" pitchFamily="34" charset="0"/>
              </a:rPr>
              <a:t> </a:t>
            </a:r>
          </a:p>
          <a:p>
            <a:r>
              <a:rPr lang="sv-SE" sz="12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2" name="Rektangel 1">
            <a:extLst>
              <a:ext uri="{FF2B5EF4-FFF2-40B4-BE49-F238E27FC236}">
                <a16:creationId xmlns:a16="http://schemas.microsoft.com/office/drawing/2014/main" id="{B9947C48-1936-55EE-F72C-605F4BD7E30E}"/>
              </a:ext>
            </a:extLst>
          </p:cNvPr>
          <p:cNvSpPr/>
          <p:nvPr/>
        </p:nvSpPr>
        <p:spPr>
          <a:xfrm>
            <a:off x="107504" y="166047"/>
            <a:ext cx="90364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b="1" cap="all" dirty="0" err="1">
                <a:latin typeface="Arial" panose="020B0604020202020204" pitchFamily="34" charset="0"/>
                <a:cs typeface="Arial" panose="020B0604020202020204" pitchFamily="34" charset="0"/>
              </a:rPr>
              <a:t>REMISSperiod</a:t>
            </a:r>
            <a:r>
              <a:rPr lang="sv-SE" sz="2400" b="1" cap="all" dirty="0">
                <a:latin typeface="Arial" panose="020B0604020202020204" pitchFamily="34" charset="0"/>
                <a:cs typeface="Arial" panose="020B0604020202020204" pitchFamily="34" charset="0"/>
              </a:rPr>
              <a:t> </a:t>
            </a:r>
          </a:p>
        </p:txBody>
      </p:sp>
      <p:pic>
        <p:nvPicPr>
          <p:cNvPr id="3" name="Platshållare för innehåll 10">
            <a:extLst>
              <a:ext uri="{FF2B5EF4-FFF2-40B4-BE49-F238E27FC236}">
                <a16:creationId xmlns:a16="http://schemas.microsoft.com/office/drawing/2014/main" id="{127D28FA-FAB7-4E66-9FB0-5A6A5412955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172400" y="270000"/>
            <a:ext cx="707197" cy="359695"/>
          </a:xfrm>
          <a:prstGeom prst="rect">
            <a:avLst/>
          </a:prstGeom>
        </p:spPr>
      </p:pic>
      <p:pic>
        <p:nvPicPr>
          <p:cNvPr id="10" name="Bildobjekt 9">
            <a:extLst>
              <a:ext uri="{FF2B5EF4-FFF2-40B4-BE49-F238E27FC236}">
                <a16:creationId xmlns:a16="http://schemas.microsoft.com/office/drawing/2014/main" id="{57F1A9D6-B24D-4E0F-9F70-A271E89C5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64" y="1347614"/>
            <a:ext cx="8820472" cy="1478411"/>
          </a:xfrm>
          <a:prstGeom prst="rect">
            <a:avLst/>
          </a:prstGeom>
        </p:spPr>
      </p:pic>
    </p:spTree>
    <p:extLst>
      <p:ext uri="{BB962C8B-B14F-4D97-AF65-F5344CB8AC3E}">
        <p14:creationId xmlns:p14="http://schemas.microsoft.com/office/powerpoint/2010/main" val="1091067019"/>
      </p:ext>
    </p:extLst>
  </p:cSld>
  <p:clrMapOvr>
    <a:masterClrMapping/>
  </p:clrMapOvr>
</p:sld>
</file>

<file path=ppt/theme/theme1.xml><?xml version="1.0" encoding="utf-8"?>
<a:theme xmlns:a="http://schemas.openxmlformats.org/drawingml/2006/main" name="Boverket">
  <a:themeElements>
    <a:clrScheme name="Boverket">
      <a:dk1>
        <a:sysClr val="windowText" lastClr="000000"/>
      </a:dk1>
      <a:lt1>
        <a:sysClr val="window" lastClr="FFFFFF"/>
      </a:lt1>
      <a:dk2>
        <a:srgbClr val="6C5545"/>
      </a:dk2>
      <a:lt2>
        <a:srgbClr val="F6E9C7"/>
      </a:lt2>
      <a:accent1>
        <a:srgbClr val="C4122F"/>
      </a:accent1>
      <a:accent2>
        <a:srgbClr val="BCBEC0"/>
      </a:accent2>
      <a:accent3>
        <a:srgbClr val="E8C453"/>
      </a:accent3>
      <a:accent4>
        <a:srgbClr val="F79548"/>
      </a:accent4>
      <a:accent5>
        <a:srgbClr val="6C5545"/>
      </a:accent5>
      <a:accent6>
        <a:srgbClr val="F6E9C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overket grundmall 2015 - ny.potx" id="{1EE593AD-7A47-434F-93B6-D24B51616B4F}" vid="{B0131E19-2216-4475-9465-8AD7ACCABB7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A6FEEFC50EB774395B5BD25D5187301" ma:contentTypeVersion="0" ma:contentTypeDescription="Skapa ett nytt dokument." ma:contentTypeScope="" ma:versionID="da10d5652775ca6e9b3e31c322efbcc3">
  <xsd:schema xmlns:xsd="http://www.w3.org/2001/XMLSchema" xmlns:xs="http://www.w3.org/2001/XMLSchema" xmlns:p="http://schemas.microsoft.com/office/2006/metadata/properties" targetNamespace="http://schemas.microsoft.com/office/2006/metadata/properties" ma:root="true" ma:fieldsID="ad6e29e769b66843de68ee1c4bf393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286FDF-9269-4F9D-9CA9-9DDA179B8F6A}">
  <ds:schemaRefs>
    <ds:schemaRef ds:uri="http://schemas.microsoft.com/sharepoint/v3/contenttype/forms"/>
  </ds:schemaRefs>
</ds:datastoreItem>
</file>

<file path=customXml/itemProps2.xml><?xml version="1.0" encoding="utf-8"?>
<ds:datastoreItem xmlns:ds="http://schemas.openxmlformats.org/officeDocument/2006/customXml" ds:itemID="{315F596C-92DF-424E-818A-53D8CBB9F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FECD6B3-B3D8-4948-9CDF-8C74D00D5E1F}">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Boverket 16-9</Template>
  <TotalTime>20971</TotalTime>
  <Words>4034</Words>
  <Application>Microsoft Office PowerPoint</Application>
  <PresentationFormat>Bildspel på skärmen (16:9)</PresentationFormat>
  <Paragraphs>442</Paragraphs>
  <Slides>32</Slides>
  <Notes>32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32</vt:i4>
      </vt:variant>
    </vt:vector>
  </HeadingPairs>
  <TitlesOfParts>
    <vt:vector size="37" baseType="lpstr">
      <vt:lpstr>Arial</vt:lpstr>
      <vt:lpstr>Calibri</vt:lpstr>
      <vt:lpstr>Symbol</vt:lpstr>
      <vt:lpstr>Times New Roman</vt:lpstr>
      <vt:lpstr>Boverket</vt:lpstr>
      <vt:lpstr>Möjligheternas byggregler</vt:lpstr>
      <vt:lpstr>PowerPoint-presentation</vt:lpstr>
      <vt:lpstr>Ett stort förändringsarbete</vt:lpstr>
      <vt:lpstr>PowerPoint-presentation</vt:lpstr>
      <vt:lpstr>Fler fördelar</vt:lpstr>
      <vt:lpstr>Arbetsprocess</vt:lpstr>
      <vt:lpstr>PowerPoint-presentation</vt:lpstr>
      <vt:lpstr>Remisser</vt:lpstr>
      <vt:lpstr>PowerPoint-presentation</vt:lpstr>
      <vt:lpstr>PowerPoint-presentation</vt:lpstr>
      <vt:lpstr>Remisseminarier</vt:lpstr>
      <vt:lpstr>Remisseminarier</vt:lpstr>
      <vt:lpstr>PowerPoint-presentation</vt:lpstr>
      <vt:lpstr>Remisser på Boverket.se </vt:lpstr>
      <vt:lpstr>Kommunikationsaktiviteter</vt:lpstr>
      <vt:lpstr>Viktiga ändringar i de övergripande bestämmelserna i kap 1 </vt:lpstr>
      <vt:lpstr>Ändring av byggnad</vt:lpstr>
      <vt:lpstr>Förslag till föreskrifter om skydd med hänsyn till hygien, hälsa och miljö  samt om hushållning med vatten och avfall</vt:lpstr>
      <vt:lpstr>Hygien, hälsa och miljö Kapitel där vi förväntar mest frågor</vt:lpstr>
      <vt:lpstr>Författningsförslag 2 kap. Trappor och ramper </vt:lpstr>
      <vt:lpstr>8:232 Trappor, ramper och balkonger, BBR </vt:lpstr>
      <vt:lpstr>Säkerhet i händelse av brand</vt:lpstr>
      <vt:lpstr>Bärförmåga, stadga, beständighet (Konstruktionsreglerna)</vt:lpstr>
      <vt:lpstr>Bostäders lämplighet för sitt ändamål     </vt:lpstr>
      <vt:lpstr>Tillgänglighet och användbarhet</vt:lpstr>
      <vt:lpstr>Krav på tomter med mera.</vt:lpstr>
      <vt:lpstr>PowerPoint-presentation</vt:lpstr>
      <vt:lpstr>2024 - Vi är snart där !</vt:lpstr>
      <vt:lpstr>Träder i kraft</vt:lpstr>
      <vt:lpstr>Ikraftträdande- och övergångsbestämmelser </vt:lpstr>
      <vt:lpstr>PowerPoint-presentation</vt:lpstr>
      <vt:lpstr>PowerPoint-presentation</vt:lpstr>
    </vt:vector>
  </TitlesOfParts>
  <Company>Boverket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Lilja, Jenny</dc:creator>
  <cp:lastModifiedBy>Edahl Jonas</cp:lastModifiedBy>
  <cp:revision>370</cp:revision>
  <dcterms:created xsi:type="dcterms:W3CDTF">2022-01-26T14:39:15Z</dcterms:created>
  <dcterms:modified xsi:type="dcterms:W3CDTF">2023-05-23T19:08:33Z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0x0101004A6FEEFC50EB774395B5BD25D5187301</vt:lpwstr>
  </property>
</Properties>
</file>