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Lst>
  <p:notesMasterIdLst>
    <p:notesMasterId r:id="rId28"/>
  </p:notesMasterIdLst>
  <p:handoutMasterIdLst>
    <p:handoutMasterId r:id="rId29"/>
  </p:handoutMasterIdLst>
  <p:sldIdLst>
    <p:sldId id="263" r:id="rId9"/>
    <p:sldId id="303" r:id="rId10"/>
    <p:sldId id="307" r:id="rId11"/>
    <p:sldId id="308" r:id="rId12"/>
    <p:sldId id="316" r:id="rId13"/>
    <p:sldId id="322" r:id="rId14"/>
    <p:sldId id="323" r:id="rId15"/>
    <p:sldId id="309" r:id="rId16"/>
    <p:sldId id="301" r:id="rId17"/>
    <p:sldId id="318" r:id="rId18"/>
    <p:sldId id="297" r:id="rId19"/>
    <p:sldId id="311" r:id="rId20"/>
    <p:sldId id="320" r:id="rId21"/>
    <p:sldId id="313" r:id="rId22"/>
    <p:sldId id="314" r:id="rId23"/>
    <p:sldId id="293" r:id="rId24"/>
    <p:sldId id="304" r:id="rId25"/>
    <p:sldId id="296" r:id="rId26"/>
    <p:sldId id="2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878"/>
    <a:srgbClr val="FFF2B0"/>
    <a:srgbClr val="3F5564"/>
    <a:srgbClr val="0077BC"/>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2" autoAdjust="0"/>
    <p:restoredTop sz="68743" autoAdjust="0"/>
  </p:normalViewPr>
  <p:slideViewPr>
    <p:cSldViewPr snapToGrid="0">
      <p:cViewPr varScale="1">
        <p:scale>
          <a:sx n="42" d="100"/>
          <a:sy n="42" d="100"/>
        </p:scale>
        <p:origin x="1324" y="36"/>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ACCC0-98A5-4989-8468-49227DA8083D}"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D2E25E28-D790-45EC-847C-6318A1C8BC73}">
      <dgm:prSet/>
      <dgm:spPr/>
      <dgm:t>
        <a:bodyPr/>
        <a:lstStyle/>
        <a:p>
          <a:r>
            <a:rPr lang="en-US"/>
            <a:t>Avgöranden från Högsta domstolen </a:t>
          </a:r>
        </a:p>
      </dgm:t>
    </dgm:pt>
    <dgm:pt modelId="{0A27F9EA-B773-4982-A8E7-9FC455B79CBA}" type="parTrans" cxnId="{C2610E86-EF46-4FC7-9A4F-140CDCCCA762}">
      <dgm:prSet/>
      <dgm:spPr/>
      <dgm:t>
        <a:bodyPr/>
        <a:lstStyle/>
        <a:p>
          <a:endParaRPr lang="en-US"/>
        </a:p>
      </dgm:t>
    </dgm:pt>
    <dgm:pt modelId="{E7A7E6DB-8A4D-4B6C-ACEF-83914F2591E6}" type="sibTrans" cxnId="{C2610E86-EF46-4FC7-9A4F-140CDCCCA762}">
      <dgm:prSet/>
      <dgm:spPr/>
      <dgm:t>
        <a:bodyPr/>
        <a:lstStyle/>
        <a:p>
          <a:endParaRPr lang="en-US"/>
        </a:p>
      </dgm:t>
    </dgm:pt>
    <dgm:pt modelId="{A7A49F55-FA1C-4E03-B1EA-6C6D59EAAAEB}">
      <dgm:prSet/>
      <dgm:spPr/>
      <dgm:t>
        <a:bodyPr/>
        <a:lstStyle/>
        <a:p>
          <a:r>
            <a:rPr lang="en-US"/>
            <a:t>Avgöranden från Mark- och miljööverdomstolen </a:t>
          </a:r>
        </a:p>
      </dgm:t>
    </dgm:pt>
    <dgm:pt modelId="{3042F174-7089-49BC-9948-11F2719BB650}" type="parTrans" cxnId="{C4AC4C39-4A5C-4C43-A6DA-6F32AE02B517}">
      <dgm:prSet/>
      <dgm:spPr/>
      <dgm:t>
        <a:bodyPr/>
        <a:lstStyle/>
        <a:p>
          <a:endParaRPr lang="en-US"/>
        </a:p>
      </dgm:t>
    </dgm:pt>
    <dgm:pt modelId="{8A5C5AB5-F415-46A3-9E1E-B0D18D9999CF}" type="sibTrans" cxnId="{C4AC4C39-4A5C-4C43-A6DA-6F32AE02B517}">
      <dgm:prSet/>
      <dgm:spPr/>
      <dgm:t>
        <a:bodyPr/>
        <a:lstStyle/>
        <a:p>
          <a:endParaRPr lang="en-US"/>
        </a:p>
      </dgm:t>
    </dgm:pt>
    <dgm:pt modelId="{84816168-8477-4337-A594-D4E8E97C7BAB}" type="pres">
      <dgm:prSet presAssocID="{5BDACCC0-98A5-4989-8468-49227DA8083D}" presName="root" presStyleCnt="0">
        <dgm:presLayoutVars>
          <dgm:dir/>
          <dgm:resizeHandles val="exact"/>
        </dgm:presLayoutVars>
      </dgm:prSet>
      <dgm:spPr/>
    </dgm:pt>
    <dgm:pt modelId="{AFD53EFD-D3E6-4ECE-866F-74920CAAE1B7}" type="pres">
      <dgm:prSet presAssocID="{D2E25E28-D790-45EC-847C-6318A1C8BC73}" presName="compNode" presStyleCnt="0"/>
      <dgm:spPr/>
    </dgm:pt>
    <dgm:pt modelId="{9EAAF0C6-1671-4FA0-813B-B6AEF0FAE587}" type="pres">
      <dgm:prSet presAssocID="{D2E25E28-D790-45EC-847C-6318A1C8BC7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9044ACE6-C8B4-4593-8A24-F5863DBE9153}" type="pres">
      <dgm:prSet presAssocID="{D2E25E28-D790-45EC-847C-6318A1C8BC73}" presName="spaceRect" presStyleCnt="0"/>
      <dgm:spPr/>
    </dgm:pt>
    <dgm:pt modelId="{03C79F0D-BC07-42EB-AF3A-06A24C6E660C}" type="pres">
      <dgm:prSet presAssocID="{D2E25E28-D790-45EC-847C-6318A1C8BC73}" presName="textRect" presStyleLbl="revTx" presStyleIdx="0" presStyleCnt="2">
        <dgm:presLayoutVars>
          <dgm:chMax val="1"/>
          <dgm:chPref val="1"/>
        </dgm:presLayoutVars>
      </dgm:prSet>
      <dgm:spPr/>
    </dgm:pt>
    <dgm:pt modelId="{EFA2B1AC-C2B9-4955-854F-1BA919117F91}" type="pres">
      <dgm:prSet presAssocID="{E7A7E6DB-8A4D-4B6C-ACEF-83914F2591E6}" presName="sibTrans" presStyleCnt="0"/>
      <dgm:spPr/>
    </dgm:pt>
    <dgm:pt modelId="{ABD4F657-D979-4DB8-8F51-55D1A39BF060}" type="pres">
      <dgm:prSet presAssocID="{A7A49F55-FA1C-4E03-B1EA-6C6D59EAAAEB}" presName="compNode" presStyleCnt="0"/>
      <dgm:spPr/>
    </dgm:pt>
    <dgm:pt modelId="{F14B2B51-2205-4404-B1F2-975DB11D8FD6}" type="pres">
      <dgm:prSet presAssocID="{A7A49F55-FA1C-4E03-B1EA-6C6D59EAAA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rdförandeklubba"/>
        </a:ext>
      </dgm:extLst>
    </dgm:pt>
    <dgm:pt modelId="{131F0D18-9305-4587-A2C7-24066928C567}" type="pres">
      <dgm:prSet presAssocID="{A7A49F55-FA1C-4E03-B1EA-6C6D59EAAAEB}" presName="spaceRect" presStyleCnt="0"/>
      <dgm:spPr/>
    </dgm:pt>
    <dgm:pt modelId="{6EC66818-35F4-4F45-9F4F-94ACA77C0DD1}" type="pres">
      <dgm:prSet presAssocID="{A7A49F55-FA1C-4E03-B1EA-6C6D59EAAAEB}" presName="textRect" presStyleLbl="revTx" presStyleIdx="1" presStyleCnt="2">
        <dgm:presLayoutVars>
          <dgm:chMax val="1"/>
          <dgm:chPref val="1"/>
        </dgm:presLayoutVars>
      </dgm:prSet>
      <dgm:spPr/>
    </dgm:pt>
  </dgm:ptLst>
  <dgm:cxnLst>
    <dgm:cxn modelId="{B7553A33-8598-4C2B-A1E1-73A0C72F0E94}" type="presOf" srcId="{A7A49F55-FA1C-4E03-B1EA-6C6D59EAAAEB}" destId="{6EC66818-35F4-4F45-9F4F-94ACA77C0DD1}" srcOrd="0" destOrd="0" presId="urn:microsoft.com/office/officeart/2018/2/layout/IconLabelList"/>
    <dgm:cxn modelId="{C4AC4C39-4A5C-4C43-A6DA-6F32AE02B517}" srcId="{5BDACCC0-98A5-4989-8468-49227DA8083D}" destId="{A7A49F55-FA1C-4E03-B1EA-6C6D59EAAAEB}" srcOrd="1" destOrd="0" parTransId="{3042F174-7089-49BC-9948-11F2719BB650}" sibTransId="{8A5C5AB5-F415-46A3-9E1E-B0D18D9999CF}"/>
    <dgm:cxn modelId="{7821063B-788C-48BE-BCB0-C5C8B279F492}" type="presOf" srcId="{D2E25E28-D790-45EC-847C-6318A1C8BC73}" destId="{03C79F0D-BC07-42EB-AF3A-06A24C6E660C}" srcOrd="0" destOrd="0" presId="urn:microsoft.com/office/officeart/2018/2/layout/IconLabelList"/>
    <dgm:cxn modelId="{3FB7445F-182E-4F37-AA18-7498F1937F0A}" type="presOf" srcId="{5BDACCC0-98A5-4989-8468-49227DA8083D}" destId="{84816168-8477-4337-A594-D4E8E97C7BAB}" srcOrd="0" destOrd="0" presId="urn:microsoft.com/office/officeart/2018/2/layout/IconLabelList"/>
    <dgm:cxn modelId="{C2610E86-EF46-4FC7-9A4F-140CDCCCA762}" srcId="{5BDACCC0-98A5-4989-8468-49227DA8083D}" destId="{D2E25E28-D790-45EC-847C-6318A1C8BC73}" srcOrd="0" destOrd="0" parTransId="{0A27F9EA-B773-4982-A8E7-9FC455B79CBA}" sibTransId="{E7A7E6DB-8A4D-4B6C-ACEF-83914F2591E6}"/>
    <dgm:cxn modelId="{63CCB82E-17E3-4ACC-9A64-3C2EF24EF413}" type="presParOf" srcId="{84816168-8477-4337-A594-D4E8E97C7BAB}" destId="{AFD53EFD-D3E6-4ECE-866F-74920CAAE1B7}" srcOrd="0" destOrd="0" presId="urn:microsoft.com/office/officeart/2018/2/layout/IconLabelList"/>
    <dgm:cxn modelId="{EAD0428D-7F32-4C13-A26A-491E17D0D4AA}" type="presParOf" srcId="{AFD53EFD-D3E6-4ECE-866F-74920CAAE1B7}" destId="{9EAAF0C6-1671-4FA0-813B-B6AEF0FAE587}" srcOrd="0" destOrd="0" presId="urn:microsoft.com/office/officeart/2018/2/layout/IconLabelList"/>
    <dgm:cxn modelId="{B1A9DDDE-DBA5-40E5-B476-01958F01BA17}" type="presParOf" srcId="{AFD53EFD-D3E6-4ECE-866F-74920CAAE1B7}" destId="{9044ACE6-C8B4-4593-8A24-F5863DBE9153}" srcOrd="1" destOrd="0" presId="urn:microsoft.com/office/officeart/2018/2/layout/IconLabelList"/>
    <dgm:cxn modelId="{1DCA115B-6210-46C4-82EF-AE54442DD703}" type="presParOf" srcId="{AFD53EFD-D3E6-4ECE-866F-74920CAAE1B7}" destId="{03C79F0D-BC07-42EB-AF3A-06A24C6E660C}" srcOrd="2" destOrd="0" presId="urn:microsoft.com/office/officeart/2018/2/layout/IconLabelList"/>
    <dgm:cxn modelId="{D5D1DC11-357B-4F40-9667-E380C260DF27}" type="presParOf" srcId="{84816168-8477-4337-A594-D4E8E97C7BAB}" destId="{EFA2B1AC-C2B9-4955-854F-1BA919117F91}" srcOrd="1" destOrd="0" presId="urn:microsoft.com/office/officeart/2018/2/layout/IconLabelList"/>
    <dgm:cxn modelId="{D0BFEB37-9C92-47BD-A102-BCD6D13FA435}" type="presParOf" srcId="{84816168-8477-4337-A594-D4E8E97C7BAB}" destId="{ABD4F657-D979-4DB8-8F51-55D1A39BF060}" srcOrd="2" destOrd="0" presId="urn:microsoft.com/office/officeart/2018/2/layout/IconLabelList"/>
    <dgm:cxn modelId="{4176C119-D31C-4B36-8F95-58D74A0EAAC0}" type="presParOf" srcId="{ABD4F657-D979-4DB8-8F51-55D1A39BF060}" destId="{F14B2B51-2205-4404-B1F2-975DB11D8FD6}" srcOrd="0" destOrd="0" presId="urn:microsoft.com/office/officeart/2018/2/layout/IconLabelList"/>
    <dgm:cxn modelId="{8353246D-85AD-457D-A26D-F7E6417D7397}" type="presParOf" srcId="{ABD4F657-D979-4DB8-8F51-55D1A39BF060}" destId="{131F0D18-9305-4587-A2C7-24066928C567}" srcOrd="1" destOrd="0" presId="urn:microsoft.com/office/officeart/2018/2/layout/IconLabelList"/>
    <dgm:cxn modelId="{75E50744-B001-46D0-A584-7D59A22F58AE}" type="presParOf" srcId="{ABD4F657-D979-4DB8-8F51-55D1A39BF060}" destId="{6EC66818-35F4-4F45-9F4F-94ACA77C0DD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180B2-6C16-47B7-B4AA-E0C051D78115}" type="doc">
      <dgm:prSet loTypeId="urn:microsoft.com/office/officeart/2005/8/layout/hProcess9" loCatId="process" qsTypeId="urn:microsoft.com/office/officeart/2005/8/quickstyle/simple1" qsCatId="simple" csTypeId="urn:microsoft.com/office/officeart/2005/8/colors/accent1_2" csCatId="accent1" phldr="1"/>
      <dgm:spPr/>
    </dgm:pt>
    <dgm:pt modelId="{BAD97E67-766A-4CCB-9090-D3A8B9E96689}">
      <dgm:prSet phldrT="[Text]"/>
      <dgm:spPr/>
      <dgm:t>
        <a:bodyPr/>
        <a:lstStyle/>
        <a:p>
          <a:r>
            <a:rPr lang="sv-SE" dirty="0"/>
            <a:t>Bygglov för enbostadshus </a:t>
          </a:r>
        </a:p>
      </dgm:t>
    </dgm:pt>
    <dgm:pt modelId="{4BEA1F32-3019-4F0A-8F7B-51430FA1DA70}" type="parTrans" cxnId="{31C75AF3-4EBE-400B-9341-6301855EE105}">
      <dgm:prSet/>
      <dgm:spPr/>
      <dgm:t>
        <a:bodyPr/>
        <a:lstStyle/>
        <a:p>
          <a:endParaRPr lang="sv-SE"/>
        </a:p>
      </dgm:t>
    </dgm:pt>
    <dgm:pt modelId="{5C23E1A1-D726-4BDA-AFCE-0346F80E5D98}" type="sibTrans" cxnId="{31C75AF3-4EBE-400B-9341-6301855EE105}">
      <dgm:prSet/>
      <dgm:spPr/>
      <dgm:t>
        <a:bodyPr/>
        <a:lstStyle/>
        <a:p>
          <a:endParaRPr lang="sv-SE"/>
        </a:p>
      </dgm:t>
    </dgm:pt>
    <dgm:pt modelId="{C954BCC5-0334-4137-8B23-4D1D6C7CA501}">
      <dgm:prSet phldrT="[Text]"/>
      <dgm:spPr/>
      <dgm:t>
        <a:bodyPr/>
        <a:lstStyle/>
        <a:p>
          <a:r>
            <a:rPr lang="sv-SE" dirty="0"/>
            <a:t>Interimistiskt slutbesked</a:t>
          </a:r>
        </a:p>
      </dgm:t>
    </dgm:pt>
    <dgm:pt modelId="{5AAF7B86-E643-4ADA-9667-EAB0FA766204}" type="parTrans" cxnId="{0498EDA2-6913-4E06-ADF7-5B5BA00286EE}">
      <dgm:prSet/>
      <dgm:spPr/>
      <dgm:t>
        <a:bodyPr/>
        <a:lstStyle/>
        <a:p>
          <a:endParaRPr lang="sv-SE"/>
        </a:p>
      </dgm:t>
    </dgm:pt>
    <dgm:pt modelId="{DCAC1B20-9030-4FEA-94FF-770944E117F2}" type="sibTrans" cxnId="{0498EDA2-6913-4E06-ADF7-5B5BA00286EE}">
      <dgm:prSet/>
      <dgm:spPr/>
      <dgm:t>
        <a:bodyPr/>
        <a:lstStyle/>
        <a:p>
          <a:endParaRPr lang="sv-SE"/>
        </a:p>
      </dgm:t>
    </dgm:pt>
    <dgm:pt modelId="{C8233DF4-39D1-4213-BE2A-5E8C96C7F8EB}">
      <dgm:prSet phldrT="[Text]"/>
      <dgm:spPr>
        <a:solidFill>
          <a:srgbClr val="D53878"/>
        </a:solidFill>
      </dgm:spPr>
      <dgm:t>
        <a:bodyPr/>
        <a:lstStyle/>
        <a:p>
          <a:r>
            <a:rPr lang="sv-SE" dirty="0"/>
            <a:t>Startbesked 2 för </a:t>
          </a:r>
          <a:r>
            <a:rPr lang="sv-SE" dirty="0" err="1"/>
            <a:t>attefallsåtgärder</a:t>
          </a:r>
          <a:endParaRPr lang="sv-SE" dirty="0"/>
        </a:p>
      </dgm:t>
    </dgm:pt>
    <dgm:pt modelId="{6E511435-6B12-4386-9CD3-3F1FCCEDE935}" type="parTrans" cxnId="{775CE27B-8857-4F4D-8C82-A25A82FA92D4}">
      <dgm:prSet/>
      <dgm:spPr/>
      <dgm:t>
        <a:bodyPr/>
        <a:lstStyle/>
        <a:p>
          <a:endParaRPr lang="sv-SE"/>
        </a:p>
      </dgm:t>
    </dgm:pt>
    <dgm:pt modelId="{5F2D57EB-B4C9-4529-BD1C-87C20AA39979}" type="sibTrans" cxnId="{775CE27B-8857-4F4D-8C82-A25A82FA92D4}">
      <dgm:prSet/>
      <dgm:spPr/>
      <dgm:t>
        <a:bodyPr/>
        <a:lstStyle/>
        <a:p>
          <a:endParaRPr lang="sv-SE"/>
        </a:p>
      </dgm:t>
    </dgm:pt>
    <dgm:pt modelId="{C8172D24-FE10-4C94-A41E-A35A3C9412C9}">
      <dgm:prSet phldrT="[Text]"/>
      <dgm:spPr/>
      <dgm:t>
        <a:bodyPr/>
        <a:lstStyle/>
        <a:p>
          <a:r>
            <a:rPr lang="sv-SE" dirty="0"/>
            <a:t>Startbesked 1 för </a:t>
          </a:r>
          <a:r>
            <a:rPr lang="sv-SE" dirty="0" err="1"/>
            <a:t>attefallsåtgärder</a:t>
          </a:r>
          <a:endParaRPr lang="sv-SE" dirty="0"/>
        </a:p>
      </dgm:t>
    </dgm:pt>
    <dgm:pt modelId="{FB57BA35-8B4F-404E-9B37-536DCF859E2A}" type="parTrans" cxnId="{3A4B5C24-4DE8-4B73-A9E6-A6E7B58A2D28}">
      <dgm:prSet/>
      <dgm:spPr/>
      <dgm:t>
        <a:bodyPr/>
        <a:lstStyle/>
        <a:p>
          <a:endParaRPr lang="sv-SE"/>
        </a:p>
      </dgm:t>
    </dgm:pt>
    <dgm:pt modelId="{9A217154-AE9E-420E-9D50-1D96D81ECB14}" type="sibTrans" cxnId="{3A4B5C24-4DE8-4B73-A9E6-A6E7B58A2D28}">
      <dgm:prSet/>
      <dgm:spPr/>
      <dgm:t>
        <a:bodyPr/>
        <a:lstStyle/>
        <a:p>
          <a:endParaRPr lang="sv-SE"/>
        </a:p>
      </dgm:t>
    </dgm:pt>
    <dgm:pt modelId="{D6390AF6-ED46-4FE1-9FB7-79AB484D235D}">
      <dgm:prSet phldrT="[Text]"/>
      <dgm:spPr/>
      <dgm:t>
        <a:bodyPr/>
        <a:lstStyle/>
        <a:p>
          <a:r>
            <a:rPr lang="sv-SE" dirty="0"/>
            <a:t>Upphävande startbesked 1</a:t>
          </a:r>
        </a:p>
      </dgm:t>
    </dgm:pt>
    <dgm:pt modelId="{85983459-93ED-451F-A647-F0BE3BFE6CA0}" type="parTrans" cxnId="{2C137C1B-FA0C-416B-B15A-9C7A41836916}">
      <dgm:prSet/>
      <dgm:spPr/>
      <dgm:t>
        <a:bodyPr/>
        <a:lstStyle/>
        <a:p>
          <a:endParaRPr lang="sv-SE"/>
        </a:p>
      </dgm:t>
    </dgm:pt>
    <dgm:pt modelId="{E6C16B9D-9C15-4F46-B949-A6815BFDF63B}" type="sibTrans" cxnId="{2C137C1B-FA0C-416B-B15A-9C7A41836916}">
      <dgm:prSet/>
      <dgm:spPr/>
      <dgm:t>
        <a:bodyPr/>
        <a:lstStyle/>
        <a:p>
          <a:endParaRPr lang="sv-SE"/>
        </a:p>
      </dgm:t>
    </dgm:pt>
    <dgm:pt modelId="{3E3D5379-1E71-4E7E-A3F5-577DD0CDED24}" type="pres">
      <dgm:prSet presAssocID="{92B180B2-6C16-47B7-B4AA-E0C051D78115}" presName="CompostProcess" presStyleCnt="0">
        <dgm:presLayoutVars>
          <dgm:dir/>
          <dgm:resizeHandles val="exact"/>
        </dgm:presLayoutVars>
      </dgm:prSet>
      <dgm:spPr/>
    </dgm:pt>
    <dgm:pt modelId="{4D3D618D-67B5-429D-96E7-D16DD121FF82}" type="pres">
      <dgm:prSet presAssocID="{92B180B2-6C16-47B7-B4AA-E0C051D78115}" presName="arrow" presStyleLbl="bgShp" presStyleIdx="0" presStyleCnt="1"/>
      <dgm:spPr/>
    </dgm:pt>
    <dgm:pt modelId="{D8161631-8B2E-4F2A-9EEA-2FC871BDDBA2}" type="pres">
      <dgm:prSet presAssocID="{92B180B2-6C16-47B7-B4AA-E0C051D78115}" presName="linearProcess" presStyleCnt="0"/>
      <dgm:spPr/>
    </dgm:pt>
    <dgm:pt modelId="{18D66B50-BBE0-4F84-91AC-C7B22BE5AE36}" type="pres">
      <dgm:prSet presAssocID="{BAD97E67-766A-4CCB-9090-D3A8B9E96689}" presName="textNode" presStyleLbl="node1" presStyleIdx="0" presStyleCnt="5">
        <dgm:presLayoutVars>
          <dgm:bulletEnabled val="1"/>
        </dgm:presLayoutVars>
      </dgm:prSet>
      <dgm:spPr/>
    </dgm:pt>
    <dgm:pt modelId="{9DF320E5-47EA-4966-8727-9AFA91728AD9}" type="pres">
      <dgm:prSet presAssocID="{5C23E1A1-D726-4BDA-AFCE-0346F80E5D98}" presName="sibTrans" presStyleCnt="0"/>
      <dgm:spPr/>
    </dgm:pt>
    <dgm:pt modelId="{8FD50F87-F154-4D67-8412-65A910426B9B}" type="pres">
      <dgm:prSet presAssocID="{C8172D24-FE10-4C94-A41E-A35A3C9412C9}" presName="textNode" presStyleLbl="node1" presStyleIdx="1" presStyleCnt="5">
        <dgm:presLayoutVars>
          <dgm:bulletEnabled val="1"/>
        </dgm:presLayoutVars>
      </dgm:prSet>
      <dgm:spPr/>
    </dgm:pt>
    <dgm:pt modelId="{AFACA7B5-0D9C-4F09-87EE-AC0FC802F5DF}" type="pres">
      <dgm:prSet presAssocID="{9A217154-AE9E-420E-9D50-1D96D81ECB14}" presName="sibTrans" presStyleCnt="0"/>
      <dgm:spPr/>
    </dgm:pt>
    <dgm:pt modelId="{7B778D55-C765-4EB0-87C2-6469BDB286BE}" type="pres">
      <dgm:prSet presAssocID="{C954BCC5-0334-4137-8B23-4D1D6C7CA501}" presName="textNode" presStyleLbl="node1" presStyleIdx="2" presStyleCnt="5">
        <dgm:presLayoutVars>
          <dgm:bulletEnabled val="1"/>
        </dgm:presLayoutVars>
      </dgm:prSet>
      <dgm:spPr/>
    </dgm:pt>
    <dgm:pt modelId="{1E2C84EE-8715-471D-AB38-AC422B34CF0F}" type="pres">
      <dgm:prSet presAssocID="{DCAC1B20-9030-4FEA-94FF-770944E117F2}" presName="sibTrans" presStyleCnt="0"/>
      <dgm:spPr/>
    </dgm:pt>
    <dgm:pt modelId="{344F1E51-B55F-4E20-8C15-C63C124D1332}" type="pres">
      <dgm:prSet presAssocID="{D6390AF6-ED46-4FE1-9FB7-79AB484D235D}" presName="textNode" presStyleLbl="node1" presStyleIdx="3" presStyleCnt="5">
        <dgm:presLayoutVars>
          <dgm:bulletEnabled val="1"/>
        </dgm:presLayoutVars>
      </dgm:prSet>
      <dgm:spPr/>
    </dgm:pt>
    <dgm:pt modelId="{6AEF72B5-F091-433C-8DB1-3AEB8FBDCAB3}" type="pres">
      <dgm:prSet presAssocID="{E6C16B9D-9C15-4F46-B949-A6815BFDF63B}" presName="sibTrans" presStyleCnt="0"/>
      <dgm:spPr/>
    </dgm:pt>
    <dgm:pt modelId="{027E68B4-3F44-4788-BFEA-C2EAC4D3BB30}" type="pres">
      <dgm:prSet presAssocID="{C8233DF4-39D1-4213-BE2A-5E8C96C7F8EB}" presName="textNode" presStyleLbl="node1" presStyleIdx="4" presStyleCnt="5">
        <dgm:presLayoutVars>
          <dgm:bulletEnabled val="1"/>
        </dgm:presLayoutVars>
      </dgm:prSet>
      <dgm:spPr/>
    </dgm:pt>
  </dgm:ptLst>
  <dgm:cxnLst>
    <dgm:cxn modelId="{2F0F340D-A0B0-4CD8-9B7A-647EA9FCFD59}" type="presOf" srcId="{C8233DF4-39D1-4213-BE2A-5E8C96C7F8EB}" destId="{027E68B4-3F44-4788-BFEA-C2EAC4D3BB30}" srcOrd="0" destOrd="0" presId="urn:microsoft.com/office/officeart/2005/8/layout/hProcess9"/>
    <dgm:cxn modelId="{2C137C1B-FA0C-416B-B15A-9C7A41836916}" srcId="{92B180B2-6C16-47B7-B4AA-E0C051D78115}" destId="{D6390AF6-ED46-4FE1-9FB7-79AB484D235D}" srcOrd="3" destOrd="0" parTransId="{85983459-93ED-451F-A647-F0BE3BFE6CA0}" sibTransId="{E6C16B9D-9C15-4F46-B949-A6815BFDF63B}"/>
    <dgm:cxn modelId="{339FF020-1DE5-4CFA-BB7C-376C9C31810C}" type="presOf" srcId="{C954BCC5-0334-4137-8B23-4D1D6C7CA501}" destId="{7B778D55-C765-4EB0-87C2-6469BDB286BE}" srcOrd="0" destOrd="0" presId="urn:microsoft.com/office/officeart/2005/8/layout/hProcess9"/>
    <dgm:cxn modelId="{3A4B5C24-4DE8-4B73-A9E6-A6E7B58A2D28}" srcId="{92B180B2-6C16-47B7-B4AA-E0C051D78115}" destId="{C8172D24-FE10-4C94-A41E-A35A3C9412C9}" srcOrd="1" destOrd="0" parTransId="{FB57BA35-8B4F-404E-9B37-536DCF859E2A}" sibTransId="{9A217154-AE9E-420E-9D50-1D96D81ECB14}"/>
    <dgm:cxn modelId="{FA8B1C2A-9FC4-4C34-8AD1-B5B58D0A0058}" type="presOf" srcId="{C8172D24-FE10-4C94-A41E-A35A3C9412C9}" destId="{8FD50F87-F154-4D67-8412-65A910426B9B}" srcOrd="0" destOrd="0" presId="urn:microsoft.com/office/officeart/2005/8/layout/hProcess9"/>
    <dgm:cxn modelId="{722A0341-0CF5-4795-AFC7-DA92F5824FC6}" type="presOf" srcId="{92B180B2-6C16-47B7-B4AA-E0C051D78115}" destId="{3E3D5379-1E71-4E7E-A3F5-577DD0CDED24}" srcOrd="0" destOrd="0" presId="urn:microsoft.com/office/officeart/2005/8/layout/hProcess9"/>
    <dgm:cxn modelId="{775CE27B-8857-4F4D-8C82-A25A82FA92D4}" srcId="{92B180B2-6C16-47B7-B4AA-E0C051D78115}" destId="{C8233DF4-39D1-4213-BE2A-5E8C96C7F8EB}" srcOrd="4" destOrd="0" parTransId="{6E511435-6B12-4386-9CD3-3F1FCCEDE935}" sibTransId="{5F2D57EB-B4C9-4529-BD1C-87C20AA39979}"/>
    <dgm:cxn modelId="{0498EDA2-6913-4E06-ADF7-5B5BA00286EE}" srcId="{92B180B2-6C16-47B7-B4AA-E0C051D78115}" destId="{C954BCC5-0334-4137-8B23-4D1D6C7CA501}" srcOrd="2" destOrd="0" parTransId="{5AAF7B86-E643-4ADA-9667-EAB0FA766204}" sibTransId="{DCAC1B20-9030-4FEA-94FF-770944E117F2}"/>
    <dgm:cxn modelId="{D16A8EDE-F9DD-47A3-A2AD-0A8D565A51E0}" type="presOf" srcId="{D6390AF6-ED46-4FE1-9FB7-79AB484D235D}" destId="{344F1E51-B55F-4E20-8C15-C63C124D1332}" srcOrd="0" destOrd="0" presId="urn:microsoft.com/office/officeart/2005/8/layout/hProcess9"/>
    <dgm:cxn modelId="{31C75AF3-4EBE-400B-9341-6301855EE105}" srcId="{92B180B2-6C16-47B7-B4AA-E0C051D78115}" destId="{BAD97E67-766A-4CCB-9090-D3A8B9E96689}" srcOrd="0" destOrd="0" parTransId="{4BEA1F32-3019-4F0A-8F7B-51430FA1DA70}" sibTransId="{5C23E1A1-D726-4BDA-AFCE-0346F80E5D98}"/>
    <dgm:cxn modelId="{209074F7-6890-4B7E-B58A-26C11FF6D875}" type="presOf" srcId="{BAD97E67-766A-4CCB-9090-D3A8B9E96689}" destId="{18D66B50-BBE0-4F84-91AC-C7B22BE5AE36}" srcOrd="0" destOrd="0" presId="urn:microsoft.com/office/officeart/2005/8/layout/hProcess9"/>
    <dgm:cxn modelId="{AEA27209-B712-4A55-8845-5DB728C3EF19}" type="presParOf" srcId="{3E3D5379-1E71-4E7E-A3F5-577DD0CDED24}" destId="{4D3D618D-67B5-429D-96E7-D16DD121FF82}" srcOrd="0" destOrd="0" presId="urn:microsoft.com/office/officeart/2005/8/layout/hProcess9"/>
    <dgm:cxn modelId="{1CB64D82-CD0B-43AC-9BC1-E998AE9BA613}" type="presParOf" srcId="{3E3D5379-1E71-4E7E-A3F5-577DD0CDED24}" destId="{D8161631-8B2E-4F2A-9EEA-2FC871BDDBA2}" srcOrd="1" destOrd="0" presId="urn:microsoft.com/office/officeart/2005/8/layout/hProcess9"/>
    <dgm:cxn modelId="{E929199A-CEF5-41FE-93D3-5138F46BD807}" type="presParOf" srcId="{D8161631-8B2E-4F2A-9EEA-2FC871BDDBA2}" destId="{18D66B50-BBE0-4F84-91AC-C7B22BE5AE36}" srcOrd="0" destOrd="0" presId="urn:microsoft.com/office/officeart/2005/8/layout/hProcess9"/>
    <dgm:cxn modelId="{15F7BEDD-9D5B-460F-BC29-51EB52D2ADCC}" type="presParOf" srcId="{D8161631-8B2E-4F2A-9EEA-2FC871BDDBA2}" destId="{9DF320E5-47EA-4966-8727-9AFA91728AD9}" srcOrd="1" destOrd="0" presId="urn:microsoft.com/office/officeart/2005/8/layout/hProcess9"/>
    <dgm:cxn modelId="{5B90C2A4-5480-43B9-A0BB-3EDE1800B50E}" type="presParOf" srcId="{D8161631-8B2E-4F2A-9EEA-2FC871BDDBA2}" destId="{8FD50F87-F154-4D67-8412-65A910426B9B}" srcOrd="2" destOrd="0" presId="urn:microsoft.com/office/officeart/2005/8/layout/hProcess9"/>
    <dgm:cxn modelId="{43814033-EC17-4FDB-ABEB-E5C17829CC8E}" type="presParOf" srcId="{D8161631-8B2E-4F2A-9EEA-2FC871BDDBA2}" destId="{AFACA7B5-0D9C-4F09-87EE-AC0FC802F5DF}" srcOrd="3" destOrd="0" presId="urn:microsoft.com/office/officeart/2005/8/layout/hProcess9"/>
    <dgm:cxn modelId="{5E77CA3E-E750-4310-94F1-FB35ED774D18}" type="presParOf" srcId="{D8161631-8B2E-4F2A-9EEA-2FC871BDDBA2}" destId="{7B778D55-C765-4EB0-87C2-6469BDB286BE}" srcOrd="4" destOrd="0" presId="urn:microsoft.com/office/officeart/2005/8/layout/hProcess9"/>
    <dgm:cxn modelId="{05E75969-2958-48FF-A5F5-0BE08EB5E0F4}" type="presParOf" srcId="{D8161631-8B2E-4F2A-9EEA-2FC871BDDBA2}" destId="{1E2C84EE-8715-471D-AB38-AC422B34CF0F}" srcOrd="5" destOrd="0" presId="urn:microsoft.com/office/officeart/2005/8/layout/hProcess9"/>
    <dgm:cxn modelId="{48D208B0-0CB5-4CCA-9C99-4536FB305E35}" type="presParOf" srcId="{D8161631-8B2E-4F2A-9EEA-2FC871BDDBA2}" destId="{344F1E51-B55F-4E20-8C15-C63C124D1332}" srcOrd="6" destOrd="0" presId="urn:microsoft.com/office/officeart/2005/8/layout/hProcess9"/>
    <dgm:cxn modelId="{5E56FFA7-FAB4-425D-B54F-AAA72601F3FE}" type="presParOf" srcId="{D8161631-8B2E-4F2A-9EEA-2FC871BDDBA2}" destId="{6AEF72B5-F091-433C-8DB1-3AEB8FBDCAB3}" srcOrd="7" destOrd="0" presId="urn:microsoft.com/office/officeart/2005/8/layout/hProcess9"/>
    <dgm:cxn modelId="{87411269-34B1-47A2-97AC-A93A05401BC3}" type="presParOf" srcId="{D8161631-8B2E-4F2A-9EEA-2FC871BDDBA2}" destId="{027E68B4-3F44-4788-BFEA-C2EAC4D3BB3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A63D1D-9EDB-472C-B9DC-B6B94C671074}" type="doc">
      <dgm:prSet loTypeId="urn:microsoft.com/office/officeart/2009/3/layout/IncreasingArrowsProcess" loCatId="process" qsTypeId="urn:microsoft.com/office/officeart/2005/8/quickstyle/simple4" qsCatId="simple" csTypeId="urn:microsoft.com/office/officeart/2005/8/colors/accent1_2" csCatId="accent1" phldr="1"/>
      <dgm:spPr/>
      <dgm:t>
        <a:bodyPr/>
        <a:lstStyle/>
        <a:p>
          <a:endParaRPr lang="sv-SE"/>
        </a:p>
      </dgm:t>
    </dgm:pt>
    <dgm:pt modelId="{E30FCA6E-F591-49EC-A9AA-570A7E9AC929}">
      <dgm:prSet phldrT="[Text]"/>
      <dgm:spPr/>
      <dgm:t>
        <a:bodyPr/>
        <a:lstStyle/>
        <a:p>
          <a:r>
            <a:rPr lang="sv-SE" dirty="0"/>
            <a:t>Sommaren 2010</a:t>
          </a:r>
        </a:p>
      </dgm:t>
    </dgm:pt>
    <dgm:pt modelId="{55D1DE86-9639-42D2-AFD2-90399BF4F1D7}" type="parTrans" cxnId="{8E64C2BB-32F3-4666-A0B1-C53229DC625F}">
      <dgm:prSet/>
      <dgm:spPr/>
      <dgm:t>
        <a:bodyPr/>
        <a:lstStyle/>
        <a:p>
          <a:endParaRPr lang="sv-SE"/>
        </a:p>
      </dgm:t>
    </dgm:pt>
    <dgm:pt modelId="{B64FF2CD-16C8-4DA8-AA74-CBFB8DFD95BE}" type="sibTrans" cxnId="{8E64C2BB-32F3-4666-A0B1-C53229DC625F}">
      <dgm:prSet/>
      <dgm:spPr/>
      <dgm:t>
        <a:bodyPr/>
        <a:lstStyle/>
        <a:p>
          <a:endParaRPr lang="sv-SE"/>
        </a:p>
      </dgm:t>
    </dgm:pt>
    <dgm:pt modelId="{89BC0441-3791-4CD8-908A-36255A8A3A55}">
      <dgm:prSet phldrT="[Text]"/>
      <dgm:spPr/>
      <dgm:t>
        <a:bodyPr/>
        <a:lstStyle/>
        <a:p>
          <a:r>
            <a:rPr lang="sv-SE" dirty="0" err="1"/>
            <a:t>Pooltak</a:t>
          </a:r>
          <a:r>
            <a:rPr lang="sv-SE" dirty="0"/>
            <a:t> utan bygglov byggs</a:t>
          </a:r>
        </a:p>
      </dgm:t>
    </dgm:pt>
    <dgm:pt modelId="{6757762D-9441-40A1-9A0E-50EA0FA392B5}" type="parTrans" cxnId="{14CBD773-5285-422F-B720-7E7FF4E96CEB}">
      <dgm:prSet/>
      <dgm:spPr/>
      <dgm:t>
        <a:bodyPr/>
        <a:lstStyle/>
        <a:p>
          <a:endParaRPr lang="sv-SE"/>
        </a:p>
      </dgm:t>
    </dgm:pt>
    <dgm:pt modelId="{81F212DF-629A-49CE-871D-DE4254AEEAC2}" type="sibTrans" cxnId="{14CBD773-5285-422F-B720-7E7FF4E96CEB}">
      <dgm:prSet/>
      <dgm:spPr/>
      <dgm:t>
        <a:bodyPr/>
        <a:lstStyle/>
        <a:p>
          <a:endParaRPr lang="sv-SE"/>
        </a:p>
      </dgm:t>
    </dgm:pt>
    <dgm:pt modelId="{1CADCB51-4D47-4AAB-95B5-76F3F878F8EC}">
      <dgm:prSet phldrT="[Text]"/>
      <dgm:spPr/>
      <dgm:t>
        <a:bodyPr/>
        <a:lstStyle/>
        <a:p>
          <a:r>
            <a:rPr lang="sv-SE" dirty="0"/>
            <a:t>Februari 2019</a:t>
          </a:r>
        </a:p>
      </dgm:t>
    </dgm:pt>
    <dgm:pt modelId="{0B4BF77F-0A80-4AA3-AE23-796BC4F03FF4}" type="parTrans" cxnId="{CE679486-3AA7-4929-9FBD-6A5EEA34C407}">
      <dgm:prSet/>
      <dgm:spPr/>
      <dgm:t>
        <a:bodyPr/>
        <a:lstStyle/>
        <a:p>
          <a:endParaRPr lang="sv-SE"/>
        </a:p>
      </dgm:t>
    </dgm:pt>
    <dgm:pt modelId="{24C6BD28-319C-4CCE-82C4-9CE725F85905}" type="sibTrans" cxnId="{CE679486-3AA7-4929-9FBD-6A5EEA34C407}">
      <dgm:prSet/>
      <dgm:spPr/>
      <dgm:t>
        <a:bodyPr/>
        <a:lstStyle/>
        <a:p>
          <a:endParaRPr lang="sv-SE"/>
        </a:p>
      </dgm:t>
    </dgm:pt>
    <dgm:pt modelId="{F6A2EE29-67AD-4FFF-9E49-212F1366D9A6}">
      <dgm:prSet phldrT="[Text]"/>
      <dgm:spPr/>
      <dgm:t>
        <a:bodyPr/>
        <a:lstStyle/>
        <a:p>
          <a:r>
            <a:rPr lang="sv-SE" dirty="0"/>
            <a:t>Tillsynsanmälan inkommer </a:t>
          </a:r>
        </a:p>
      </dgm:t>
    </dgm:pt>
    <dgm:pt modelId="{1887C0F5-93C0-4989-8209-51A204117689}" type="parTrans" cxnId="{BCC78948-78EA-4FB3-B0E5-852B1EBA55F0}">
      <dgm:prSet/>
      <dgm:spPr/>
      <dgm:t>
        <a:bodyPr/>
        <a:lstStyle/>
        <a:p>
          <a:endParaRPr lang="sv-SE"/>
        </a:p>
      </dgm:t>
    </dgm:pt>
    <dgm:pt modelId="{359131D7-FD3A-4A3A-8879-7DCE59E6BFA3}" type="sibTrans" cxnId="{BCC78948-78EA-4FB3-B0E5-852B1EBA55F0}">
      <dgm:prSet/>
      <dgm:spPr/>
      <dgm:t>
        <a:bodyPr/>
        <a:lstStyle/>
        <a:p>
          <a:endParaRPr lang="sv-SE"/>
        </a:p>
      </dgm:t>
    </dgm:pt>
    <dgm:pt modelId="{DC32276D-8F86-4E04-8BF0-94D5BB29C7CB}">
      <dgm:prSet phldrT="[Text]"/>
      <dgm:spPr/>
      <dgm:t>
        <a:bodyPr/>
        <a:lstStyle/>
        <a:p>
          <a:r>
            <a:rPr lang="sv-SE" dirty="0"/>
            <a:t>December 2019</a:t>
          </a:r>
        </a:p>
      </dgm:t>
    </dgm:pt>
    <dgm:pt modelId="{36822E7C-1616-4C68-B7B4-060DE54AAC0C}" type="parTrans" cxnId="{C3D5FB16-0FB6-41BF-8780-52D2C0576BD2}">
      <dgm:prSet/>
      <dgm:spPr/>
      <dgm:t>
        <a:bodyPr/>
        <a:lstStyle/>
        <a:p>
          <a:endParaRPr lang="sv-SE"/>
        </a:p>
      </dgm:t>
    </dgm:pt>
    <dgm:pt modelId="{81BDBE8D-329F-4FE6-81B4-04F53F71A325}" type="sibTrans" cxnId="{C3D5FB16-0FB6-41BF-8780-52D2C0576BD2}">
      <dgm:prSet/>
      <dgm:spPr/>
      <dgm:t>
        <a:bodyPr/>
        <a:lstStyle/>
        <a:p>
          <a:endParaRPr lang="sv-SE"/>
        </a:p>
      </dgm:t>
    </dgm:pt>
    <dgm:pt modelId="{08989621-8E2A-490C-9630-F77869C7C82C}">
      <dgm:prSet phldrT="[Text]"/>
      <dgm:spPr/>
      <dgm:t>
        <a:bodyPr/>
        <a:lstStyle/>
        <a:p>
          <a:r>
            <a:rPr lang="sv-SE" dirty="0"/>
            <a:t>Vitesföreläggande </a:t>
          </a:r>
        </a:p>
      </dgm:t>
    </dgm:pt>
    <dgm:pt modelId="{2777ADF6-5D4C-465F-B246-6D35837124AD}" type="parTrans" cxnId="{284369A9-3718-4D8D-B80E-20AD35DCA5B1}">
      <dgm:prSet/>
      <dgm:spPr/>
      <dgm:t>
        <a:bodyPr/>
        <a:lstStyle/>
        <a:p>
          <a:endParaRPr lang="sv-SE"/>
        </a:p>
      </dgm:t>
    </dgm:pt>
    <dgm:pt modelId="{47476617-632F-4305-B90F-6ADB890BFB1B}" type="sibTrans" cxnId="{284369A9-3718-4D8D-B80E-20AD35DCA5B1}">
      <dgm:prSet/>
      <dgm:spPr/>
      <dgm:t>
        <a:bodyPr/>
        <a:lstStyle/>
        <a:p>
          <a:endParaRPr lang="sv-SE"/>
        </a:p>
      </dgm:t>
    </dgm:pt>
    <dgm:pt modelId="{44914EC3-3185-4F39-AF2A-ACDAD8A7769B}" type="pres">
      <dgm:prSet presAssocID="{27A63D1D-9EDB-472C-B9DC-B6B94C671074}" presName="Name0" presStyleCnt="0">
        <dgm:presLayoutVars>
          <dgm:chMax val="5"/>
          <dgm:chPref val="5"/>
          <dgm:dir/>
          <dgm:animLvl val="lvl"/>
        </dgm:presLayoutVars>
      </dgm:prSet>
      <dgm:spPr/>
    </dgm:pt>
    <dgm:pt modelId="{F734CAB2-8568-4E30-B0CE-FD2864299F39}" type="pres">
      <dgm:prSet presAssocID="{E30FCA6E-F591-49EC-A9AA-570A7E9AC929}" presName="parentText1" presStyleLbl="node1" presStyleIdx="0" presStyleCnt="3">
        <dgm:presLayoutVars>
          <dgm:chMax/>
          <dgm:chPref val="3"/>
          <dgm:bulletEnabled val="1"/>
        </dgm:presLayoutVars>
      </dgm:prSet>
      <dgm:spPr/>
    </dgm:pt>
    <dgm:pt modelId="{ADE3519A-19B7-479B-9574-03BF3AD36C2D}" type="pres">
      <dgm:prSet presAssocID="{E30FCA6E-F591-49EC-A9AA-570A7E9AC929}" presName="childText1" presStyleLbl="solidAlignAcc1" presStyleIdx="0" presStyleCnt="3" custScaleY="46232" custLinFactNeighborY="-25628">
        <dgm:presLayoutVars>
          <dgm:chMax val="0"/>
          <dgm:chPref val="0"/>
          <dgm:bulletEnabled val="1"/>
        </dgm:presLayoutVars>
      </dgm:prSet>
      <dgm:spPr/>
    </dgm:pt>
    <dgm:pt modelId="{6B3C3B46-B2B4-492E-8E8C-307E9C8974F8}" type="pres">
      <dgm:prSet presAssocID="{1CADCB51-4D47-4AAB-95B5-76F3F878F8EC}" presName="parentText2" presStyleLbl="node1" presStyleIdx="1" presStyleCnt="3">
        <dgm:presLayoutVars>
          <dgm:chMax/>
          <dgm:chPref val="3"/>
          <dgm:bulletEnabled val="1"/>
        </dgm:presLayoutVars>
      </dgm:prSet>
      <dgm:spPr/>
    </dgm:pt>
    <dgm:pt modelId="{65E587A1-A28A-47DC-B6E7-B6B340B21B32}" type="pres">
      <dgm:prSet presAssocID="{1CADCB51-4D47-4AAB-95B5-76F3F878F8EC}" presName="childText2" presStyleLbl="solidAlignAcc1" presStyleIdx="1" presStyleCnt="3" custScaleY="46232" custLinFactNeighborY="-25628">
        <dgm:presLayoutVars>
          <dgm:chMax val="0"/>
          <dgm:chPref val="0"/>
          <dgm:bulletEnabled val="1"/>
        </dgm:presLayoutVars>
      </dgm:prSet>
      <dgm:spPr/>
    </dgm:pt>
    <dgm:pt modelId="{C6E29205-8D62-4B35-AC3D-FFD93CBB945B}" type="pres">
      <dgm:prSet presAssocID="{DC32276D-8F86-4E04-8BF0-94D5BB29C7CB}" presName="parentText3" presStyleLbl="node1" presStyleIdx="2" presStyleCnt="3">
        <dgm:presLayoutVars>
          <dgm:chMax/>
          <dgm:chPref val="3"/>
          <dgm:bulletEnabled val="1"/>
        </dgm:presLayoutVars>
      </dgm:prSet>
      <dgm:spPr/>
    </dgm:pt>
    <dgm:pt modelId="{15B37D7B-C3D1-4D25-8A48-66E682B4979D}" type="pres">
      <dgm:prSet presAssocID="{DC32276D-8F86-4E04-8BF0-94D5BB29C7CB}" presName="childText3" presStyleLbl="solidAlignAcc1" presStyleIdx="2" presStyleCnt="3" custScaleY="46232" custLinFactNeighborY="-26008">
        <dgm:presLayoutVars>
          <dgm:chMax val="0"/>
          <dgm:chPref val="0"/>
          <dgm:bulletEnabled val="1"/>
        </dgm:presLayoutVars>
      </dgm:prSet>
      <dgm:spPr/>
    </dgm:pt>
  </dgm:ptLst>
  <dgm:cxnLst>
    <dgm:cxn modelId="{DD4DA10D-10CB-48DB-8846-688A2BCFC8CE}" type="presOf" srcId="{89BC0441-3791-4CD8-908A-36255A8A3A55}" destId="{ADE3519A-19B7-479B-9574-03BF3AD36C2D}" srcOrd="0" destOrd="0" presId="urn:microsoft.com/office/officeart/2009/3/layout/IncreasingArrowsProcess"/>
    <dgm:cxn modelId="{C3D5FB16-0FB6-41BF-8780-52D2C0576BD2}" srcId="{27A63D1D-9EDB-472C-B9DC-B6B94C671074}" destId="{DC32276D-8F86-4E04-8BF0-94D5BB29C7CB}" srcOrd="2" destOrd="0" parTransId="{36822E7C-1616-4C68-B7B4-060DE54AAC0C}" sibTransId="{81BDBE8D-329F-4FE6-81B4-04F53F71A325}"/>
    <dgm:cxn modelId="{67CBDE41-0492-4603-8D41-1E3DB69BAD38}" type="presOf" srcId="{1CADCB51-4D47-4AAB-95B5-76F3F878F8EC}" destId="{6B3C3B46-B2B4-492E-8E8C-307E9C8974F8}" srcOrd="0" destOrd="0" presId="urn:microsoft.com/office/officeart/2009/3/layout/IncreasingArrowsProcess"/>
    <dgm:cxn modelId="{BCC78948-78EA-4FB3-B0E5-852B1EBA55F0}" srcId="{1CADCB51-4D47-4AAB-95B5-76F3F878F8EC}" destId="{F6A2EE29-67AD-4FFF-9E49-212F1366D9A6}" srcOrd="0" destOrd="0" parTransId="{1887C0F5-93C0-4989-8209-51A204117689}" sibTransId="{359131D7-FD3A-4A3A-8879-7DCE59E6BFA3}"/>
    <dgm:cxn modelId="{2D70E84F-E807-4F39-B400-23D11D0B099D}" type="presOf" srcId="{DC32276D-8F86-4E04-8BF0-94D5BB29C7CB}" destId="{C6E29205-8D62-4B35-AC3D-FFD93CBB945B}" srcOrd="0" destOrd="0" presId="urn:microsoft.com/office/officeart/2009/3/layout/IncreasingArrowsProcess"/>
    <dgm:cxn modelId="{14CBD773-5285-422F-B720-7E7FF4E96CEB}" srcId="{E30FCA6E-F591-49EC-A9AA-570A7E9AC929}" destId="{89BC0441-3791-4CD8-908A-36255A8A3A55}" srcOrd="0" destOrd="0" parTransId="{6757762D-9441-40A1-9A0E-50EA0FA392B5}" sibTransId="{81F212DF-629A-49CE-871D-DE4254AEEAC2}"/>
    <dgm:cxn modelId="{09C9EF55-D4BA-4F61-8E7A-677845179DFB}" type="presOf" srcId="{27A63D1D-9EDB-472C-B9DC-B6B94C671074}" destId="{44914EC3-3185-4F39-AF2A-ACDAD8A7769B}" srcOrd="0" destOrd="0" presId="urn:microsoft.com/office/officeart/2009/3/layout/IncreasingArrowsProcess"/>
    <dgm:cxn modelId="{CE679486-3AA7-4929-9FBD-6A5EEA34C407}" srcId="{27A63D1D-9EDB-472C-B9DC-B6B94C671074}" destId="{1CADCB51-4D47-4AAB-95B5-76F3F878F8EC}" srcOrd="1" destOrd="0" parTransId="{0B4BF77F-0A80-4AA3-AE23-796BC4F03FF4}" sibTransId="{24C6BD28-319C-4CCE-82C4-9CE725F85905}"/>
    <dgm:cxn modelId="{758B4E91-115D-4368-BFD1-2621EC8C3A40}" type="presOf" srcId="{08989621-8E2A-490C-9630-F77869C7C82C}" destId="{15B37D7B-C3D1-4D25-8A48-66E682B4979D}" srcOrd="0" destOrd="0" presId="urn:microsoft.com/office/officeart/2009/3/layout/IncreasingArrowsProcess"/>
    <dgm:cxn modelId="{284369A9-3718-4D8D-B80E-20AD35DCA5B1}" srcId="{DC32276D-8F86-4E04-8BF0-94D5BB29C7CB}" destId="{08989621-8E2A-490C-9630-F77869C7C82C}" srcOrd="0" destOrd="0" parTransId="{2777ADF6-5D4C-465F-B246-6D35837124AD}" sibTransId="{47476617-632F-4305-B90F-6ADB890BFB1B}"/>
    <dgm:cxn modelId="{8E64C2BB-32F3-4666-A0B1-C53229DC625F}" srcId="{27A63D1D-9EDB-472C-B9DC-B6B94C671074}" destId="{E30FCA6E-F591-49EC-A9AA-570A7E9AC929}" srcOrd="0" destOrd="0" parTransId="{55D1DE86-9639-42D2-AFD2-90399BF4F1D7}" sibTransId="{B64FF2CD-16C8-4DA8-AA74-CBFB8DFD95BE}"/>
    <dgm:cxn modelId="{27D8F4E3-508C-480E-B0C6-83A9E041349E}" type="presOf" srcId="{F6A2EE29-67AD-4FFF-9E49-212F1366D9A6}" destId="{65E587A1-A28A-47DC-B6E7-B6B340B21B32}" srcOrd="0" destOrd="0" presId="urn:microsoft.com/office/officeart/2009/3/layout/IncreasingArrowsProcess"/>
    <dgm:cxn modelId="{B9A8F1FB-76D2-4505-AAD9-923E0251A99F}" type="presOf" srcId="{E30FCA6E-F591-49EC-A9AA-570A7E9AC929}" destId="{F734CAB2-8568-4E30-B0CE-FD2864299F39}" srcOrd="0" destOrd="0" presId="urn:microsoft.com/office/officeart/2009/3/layout/IncreasingArrowsProcess"/>
    <dgm:cxn modelId="{632341C2-6BF5-4F80-9260-50BB9E44A81A}" type="presParOf" srcId="{44914EC3-3185-4F39-AF2A-ACDAD8A7769B}" destId="{F734CAB2-8568-4E30-B0CE-FD2864299F39}" srcOrd="0" destOrd="0" presId="urn:microsoft.com/office/officeart/2009/3/layout/IncreasingArrowsProcess"/>
    <dgm:cxn modelId="{4F7C4811-C075-4B5B-8D2E-9305A5AD1518}" type="presParOf" srcId="{44914EC3-3185-4F39-AF2A-ACDAD8A7769B}" destId="{ADE3519A-19B7-479B-9574-03BF3AD36C2D}" srcOrd="1" destOrd="0" presId="urn:microsoft.com/office/officeart/2009/3/layout/IncreasingArrowsProcess"/>
    <dgm:cxn modelId="{ED4AB0F7-5040-43B6-9326-FCA515B5DC67}" type="presParOf" srcId="{44914EC3-3185-4F39-AF2A-ACDAD8A7769B}" destId="{6B3C3B46-B2B4-492E-8E8C-307E9C8974F8}" srcOrd="2" destOrd="0" presId="urn:microsoft.com/office/officeart/2009/3/layout/IncreasingArrowsProcess"/>
    <dgm:cxn modelId="{2E87BC76-7A3D-4107-B821-AE6672E4988C}" type="presParOf" srcId="{44914EC3-3185-4F39-AF2A-ACDAD8A7769B}" destId="{65E587A1-A28A-47DC-B6E7-B6B340B21B32}" srcOrd="3" destOrd="0" presId="urn:microsoft.com/office/officeart/2009/3/layout/IncreasingArrowsProcess"/>
    <dgm:cxn modelId="{ADE54794-8F79-4135-81B1-151A5ADA3312}" type="presParOf" srcId="{44914EC3-3185-4F39-AF2A-ACDAD8A7769B}" destId="{C6E29205-8D62-4B35-AC3D-FFD93CBB945B}" srcOrd="4" destOrd="0" presId="urn:microsoft.com/office/officeart/2009/3/layout/IncreasingArrowsProcess"/>
    <dgm:cxn modelId="{10B47405-8E15-4D5F-9AF0-138360D6A345}" type="presParOf" srcId="{44914EC3-3185-4F39-AF2A-ACDAD8A7769B}" destId="{15B37D7B-C3D1-4D25-8A48-66E682B4979D}"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AF0C6-1671-4FA0-813B-B6AEF0FAE587}">
      <dsp:nvSpPr>
        <dsp:cNvPr id="0" name=""/>
        <dsp:cNvSpPr/>
      </dsp:nvSpPr>
      <dsp:spPr>
        <a:xfrm>
          <a:off x="1530000" y="51728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C79F0D-BC07-42EB-AF3A-06A24C6E660C}">
      <dsp:nvSpPr>
        <dsp:cNvPr id="0" name=""/>
        <dsp:cNvSpPr/>
      </dsp:nvSpPr>
      <dsp:spPr>
        <a:xfrm>
          <a:off x="342000" y="293149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Avgöranden från Högsta domstolen </a:t>
          </a:r>
        </a:p>
      </dsp:txBody>
      <dsp:txXfrm>
        <a:off x="342000" y="2931497"/>
        <a:ext cx="4320000" cy="720000"/>
      </dsp:txXfrm>
    </dsp:sp>
    <dsp:sp modelId="{F14B2B51-2205-4404-B1F2-975DB11D8FD6}">
      <dsp:nvSpPr>
        <dsp:cNvPr id="0" name=""/>
        <dsp:cNvSpPr/>
      </dsp:nvSpPr>
      <dsp:spPr>
        <a:xfrm>
          <a:off x="6606000" y="51728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C66818-35F4-4F45-9F4F-94ACA77C0DD1}">
      <dsp:nvSpPr>
        <dsp:cNvPr id="0" name=""/>
        <dsp:cNvSpPr/>
      </dsp:nvSpPr>
      <dsp:spPr>
        <a:xfrm>
          <a:off x="5418000" y="293149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Avgöranden från Mark- och miljööverdomstolen </a:t>
          </a:r>
        </a:p>
      </dsp:txBody>
      <dsp:txXfrm>
        <a:off x="5418000" y="2931497"/>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D618D-67B5-429D-96E7-D16DD121FF82}">
      <dsp:nvSpPr>
        <dsp:cNvPr id="0" name=""/>
        <dsp:cNvSpPr/>
      </dsp:nvSpPr>
      <dsp:spPr>
        <a:xfrm>
          <a:off x="642225" y="0"/>
          <a:ext cx="7278552" cy="18449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66B50-BBE0-4F84-91AC-C7B22BE5AE36}">
      <dsp:nvSpPr>
        <dsp:cNvPr id="0" name=""/>
        <dsp:cNvSpPr/>
      </dsp:nvSpPr>
      <dsp:spPr>
        <a:xfrm>
          <a:off x="3763" y="553490"/>
          <a:ext cx="1645284" cy="7379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Bygglov för enbostadshus </a:t>
          </a:r>
        </a:p>
      </dsp:txBody>
      <dsp:txXfrm>
        <a:off x="39789" y="589516"/>
        <a:ext cx="1573232" cy="665935"/>
      </dsp:txXfrm>
    </dsp:sp>
    <dsp:sp modelId="{8FD50F87-F154-4D67-8412-65A910426B9B}">
      <dsp:nvSpPr>
        <dsp:cNvPr id="0" name=""/>
        <dsp:cNvSpPr/>
      </dsp:nvSpPr>
      <dsp:spPr>
        <a:xfrm>
          <a:off x="1731311" y="553490"/>
          <a:ext cx="1645284" cy="7379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Startbesked 1 för </a:t>
          </a:r>
          <a:r>
            <a:rPr lang="sv-SE" sz="1500" kern="1200" dirty="0" err="1"/>
            <a:t>attefallsåtgärder</a:t>
          </a:r>
          <a:endParaRPr lang="sv-SE" sz="1500" kern="1200" dirty="0"/>
        </a:p>
      </dsp:txBody>
      <dsp:txXfrm>
        <a:off x="1767337" y="589516"/>
        <a:ext cx="1573232" cy="665935"/>
      </dsp:txXfrm>
    </dsp:sp>
    <dsp:sp modelId="{7B778D55-C765-4EB0-87C2-6469BDB286BE}">
      <dsp:nvSpPr>
        <dsp:cNvPr id="0" name=""/>
        <dsp:cNvSpPr/>
      </dsp:nvSpPr>
      <dsp:spPr>
        <a:xfrm>
          <a:off x="3458859" y="553490"/>
          <a:ext cx="1645284" cy="7379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Interimistiskt slutbesked</a:t>
          </a:r>
        </a:p>
      </dsp:txBody>
      <dsp:txXfrm>
        <a:off x="3494885" y="589516"/>
        <a:ext cx="1573232" cy="665935"/>
      </dsp:txXfrm>
    </dsp:sp>
    <dsp:sp modelId="{344F1E51-B55F-4E20-8C15-C63C124D1332}">
      <dsp:nvSpPr>
        <dsp:cNvPr id="0" name=""/>
        <dsp:cNvSpPr/>
      </dsp:nvSpPr>
      <dsp:spPr>
        <a:xfrm>
          <a:off x="5186407" y="553490"/>
          <a:ext cx="1645284" cy="7379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Upphävande startbesked 1</a:t>
          </a:r>
        </a:p>
      </dsp:txBody>
      <dsp:txXfrm>
        <a:off x="5222433" y="589516"/>
        <a:ext cx="1573232" cy="665935"/>
      </dsp:txXfrm>
    </dsp:sp>
    <dsp:sp modelId="{027E68B4-3F44-4788-BFEA-C2EAC4D3BB30}">
      <dsp:nvSpPr>
        <dsp:cNvPr id="0" name=""/>
        <dsp:cNvSpPr/>
      </dsp:nvSpPr>
      <dsp:spPr>
        <a:xfrm>
          <a:off x="6913955" y="553490"/>
          <a:ext cx="1645284" cy="737987"/>
        </a:xfrm>
        <a:prstGeom prst="roundRect">
          <a:avLst/>
        </a:prstGeom>
        <a:solidFill>
          <a:srgbClr val="D53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Startbesked 2 för </a:t>
          </a:r>
          <a:r>
            <a:rPr lang="sv-SE" sz="1500" kern="1200" dirty="0" err="1"/>
            <a:t>attefallsåtgärder</a:t>
          </a:r>
          <a:endParaRPr lang="sv-SE" sz="1500" kern="1200" dirty="0"/>
        </a:p>
      </dsp:txBody>
      <dsp:txXfrm>
        <a:off x="6949981" y="589516"/>
        <a:ext cx="1573232" cy="665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4CAB2-8568-4E30-B0CE-FD2864299F39}">
      <dsp:nvSpPr>
        <dsp:cNvPr id="0" name=""/>
        <dsp:cNvSpPr/>
      </dsp:nvSpPr>
      <dsp:spPr>
        <a:xfrm>
          <a:off x="0" y="686906"/>
          <a:ext cx="4312975" cy="628133"/>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254000" bIns="99716" numCol="1" spcCol="1270" anchor="ctr" anchorCtr="0">
          <a:noAutofit/>
        </a:bodyPr>
        <a:lstStyle/>
        <a:p>
          <a:pPr marL="0" lvl="0" indent="0" algn="l" defTabSz="533400">
            <a:lnSpc>
              <a:spcPct val="90000"/>
            </a:lnSpc>
            <a:spcBef>
              <a:spcPct val="0"/>
            </a:spcBef>
            <a:spcAft>
              <a:spcPct val="35000"/>
            </a:spcAft>
            <a:buNone/>
          </a:pPr>
          <a:r>
            <a:rPr lang="sv-SE" sz="1200" kern="1200" dirty="0"/>
            <a:t>Sommaren 2010</a:t>
          </a:r>
        </a:p>
      </dsp:txBody>
      <dsp:txXfrm>
        <a:off x="0" y="843939"/>
        <a:ext cx="4155942" cy="314067"/>
      </dsp:txXfrm>
    </dsp:sp>
    <dsp:sp modelId="{ADE3519A-19B7-479B-9574-03BF3AD36C2D}">
      <dsp:nvSpPr>
        <dsp:cNvPr id="0" name=""/>
        <dsp:cNvSpPr/>
      </dsp:nvSpPr>
      <dsp:spPr>
        <a:xfrm>
          <a:off x="0" y="1186485"/>
          <a:ext cx="1328396" cy="559414"/>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err="1"/>
            <a:t>Pooltak</a:t>
          </a:r>
          <a:r>
            <a:rPr lang="sv-SE" sz="1200" kern="1200" dirty="0"/>
            <a:t> utan bygglov byggs</a:t>
          </a:r>
        </a:p>
      </dsp:txBody>
      <dsp:txXfrm>
        <a:off x="0" y="1186485"/>
        <a:ext cx="1328396" cy="559414"/>
      </dsp:txXfrm>
    </dsp:sp>
    <dsp:sp modelId="{6B3C3B46-B2B4-492E-8E8C-307E9C8974F8}">
      <dsp:nvSpPr>
        <dsp:cNvPr id="0" name=""/>
        <dsp:cNvSpPr/>
      </dsp:nvSpPr>
      <dsp:spPr>
        <a:xfrm>
          <a:off x="1328396" y="896284"/>
          <a:ext cx="2984578" cy="628133"/>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254000" bIns="99716" numCol="1" spcCol="1270" anchor="ctr" anchorCtr="0">
          <a:noAutofit/>
        </a:bodyPr>
        <a:lstStyle/>
        <a:p>
          <a:pPr marL="0" lvl="0" indent="0" algn="l" defTabSz="533400">
            <a:lnSpc>
              <a:spcPct val="90000"/>
            </a:lnSpc>
            <a:spcBef>
              <a:spcPct val="0"/>
            </a:spcBef>
            <a:spcAft>
              <a:spcPct val="35000"/>
            </a:spcAft>
            <a:buNone/>
          </a:pPr>
          <a:r>
            <a:rPr lang="sv-SE" sz="1200" kern="1200" dirty="0"/>
            <a:t>Februari 2019</a:t>
          </a:r>
        </a:p>
      </dsp:txBody>
      <dsp:txXfrm>
        <a:off x="1328396" y="1053317"/>
        <a:ext cx="2827545" cy="314067"/>
      </dsp:txXfrm>
    </dsp:sp>
    <dsp:sp modelId="{65E587A1-A28A-47DC-B6E7-B6B340B21B32}">
      <dsp:nvSpPr>
        <dsp:cNvPr id="0" name=""/>
        <dsp:cNvSpPr/>
      </dsp:nvSpPr>
      <dsp:spPr>
        <a:xfrm>
          <a:off x="1328396" y="1395863"/>
          <a:ext cx="1328396" cy="559414"/>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Tillsynsanmälan inkommer </a:t>
          </a:r>
        </a:p>
      </dsp:txBody>
      <dsp:txXfrm>
        <a:off x="1328396" y="1395863"/>
        <a:ext cx="1328396" cy="559414"/>
      </dsp:txXfrm>
    </dsp:sp>
    <dsp:sp modelId="{C6E29205-8D62-4B35-AC3D-FFD93CBB945B}">
      <dsp:nvSpPr>
        <dsp:cNvPr id="0" name=""/>
        <dsp:cNvSpPr/>
      </dsp:nvSpPr>
      <dsp:spPr>
        <a:xfrm>
          <a:off x="2656792" y="1105662"/>
          <a:ext cx="1656182" cy="628133"/>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254000" bIns="99716" numCol="1" spcCol="1270" anchor="ctr" anchorCtr="0">
          <a:noAutofit/>
        </a:bodyPr>
        <a:lstStyle/>
        <a:p>
          <a:pPr marL="0" lvl="0" indent="0" algn="l" defTabSz="533400">
            <a:lnSpc>
              <a:spcPct val="90000"/>
            </a:lnSpc>
            <a:spcBef>
              <a:spcPct val="0"/>
            </a:spcBef>
            <a:spcAft>
              <a:spcPct val="35000"/>
            </a:spcAft>
            <a:buNone/>
          </a:pPr>
          <a:r>
            <a:rPr lang="sv-SE" sz="1200" kern="1200" dirty="0"/>
            <a:t>December 2019</a:t>
          </a:r>
        </a:p>
      </dsp:txBody>
      <dsp:txXfrm>
        <a:off x="2656792" y="1262695"/>
        <a:ext cx="1499149" cy="314067"/>
      </dsp:txXfrm>
    </dsp:sp>
    <dsp:sp modelId="{15B37D7B-C3D1-4D25-8A48-66E682B4979D}">
      <dsp:nvSpPr>
        <dsp:cNvPr id="0" name=""/>
        <dsp:cNvSpPr/>
      </dsp:nvSpPr>
      <dsp:spPr>
        <a:xfrm>
          <a:off x="2656792" y="1600488"/>
          <a:ext cx="1328396" cy="551227"/>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Vitesföreläggande </a:t>
          </a:r>
        </a:p>
      </dsp:txBody>
      <dsp:txXfrm>
        <a:off x="2656792" y="1600488"/>
        <a:ext cx="1328396" cy="55122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2023-05-23</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2023-05-23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agen.nu/2010:900#K4"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lagen.nu/2010:900#K10P34" TargetMode="External"/><Relationship Id="rId5" Type="http://schemas.openxmlformats.org/officeDocument/2006/relationships/hyperlink" Target="https://lagen.nu/2010:900#K4P16" TargetMode="External"/><Relationship Id="rId4" Type="http://schemas.openxmlformats.org/officeDocument/2006/relationships/hyperlink" Target="https://lagen.nu/2010:900#K4P1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1433320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0" i="0" u="none" strike="noStrike" baseline="0" dirty="0">
                <a:latin typeface="TimesNewRomanPSMT"/>
              </a:rPr>
              <a:t>Nämnden beviljade </a:t>
            </a:r>
            <a:r>
              <a:rPr lang="sv-SE" sz="1800" b="0" i="0" u="none" strike="noStrike" baseline="0" dirty="0" err="1">
                <a:latin typeface="TimesNewRomanPSMT"/>
              </a:rPr>
              <a:t>Ikano</a:t>
            </a:r>
            <a:r>
              <a:rPr lang="sv-SE" sz="1800" b="0" i="0" u="none" strike="noStrike" baseline="0" dirty="0">
                <a:latin typeface="TimesNewRomanPSMT"/>
              </a:rPr>
              <a:t> Bostadsutveckling AB (bolaget) bygglov år 2016 för</a:t>
            </a:r>
          </a:p>
          <a:p>
            <a:pPr algn="l"/>
            <a:r>
              <a:rPr lang="sv-SE" sz="1800" b="0" i="0" u="none" strike="noStrike" baseline="0" dirty="0">
                <a:latin typeface="TimesNewRomanPSMT"/>
              </a:rPr>
              <a:t>nybyggnation av ett antal flerbostadshus på de aktuella fastigheterna. Samma år gav</a:t>
            </a:r>
          </a:p>
          <a:p>
            <a:pPr algn="l"/>
            <a:r>
              <a:rPr lang="sv-SE" sz="1800" b="0" i="0" u="none" strike="noStrike" baseline="0" dirty="0">
                <a:latin typeface="TimesNewRomanPSMT"/>
              </a:rPr>
              <a:t>nämnden startbesked och godkände därmed att bolaget fick påbörja byggnationerna. I</a:t>
            </a:r>
          </a:p>
          <a:p>
            <a:pPr algn="l"/>
            <a:r>
              <a:rPr lang="sv-SE" sz="1800" b="0" i="0" u="none" strike="noStrike" baseline="0" dirty="0">
                <a:latin typeface="TimesNewRomanPSMT"/>
              </a:rPr>
              <a:t>underlaget för beslutet om startbesked ingick bl.a. en brandskyddsbeskrivning i vilken</a:t>
            </a:r>
          </a:p>
          <a:p>
            <a:pPr algn="l"/>
            <a:r>
              <a:rPr lang="sv-SE" sz="1800" b="0" i="0" u="none" strike="noStrike" baseline="0" dirty="0">
                <a:latin typeface="TimesNewRomanPSMT"/>
              </a:rPr>
              <a:t>bolaget redovisade de krav som räddningsvägen skulle uppfylla för att husen skulle</a:t>
            </a:r>
          </a:p>
          <a:p>
            <a:pPr algn="l"/>
            <a:r>
              <a:rPr lang="sv-SE" sz="1800" b="0" i="0" u="none" strike="noStrike" baseline="0" dirty="0">
                <a:latin typeface="TimesNewRomanPSMT"/>
              </a:rPr>
              <a:t>vara åtkomliga för räddningsfordon.</a:t>
            </a:r>
          </a:p>
          <a:p>
            <a:pPr algn="l"/>
            <a:endParaRPr lang="sv-SE" sz="1800" b="0" i="0" u="none" strike="noStrike" baseline="0" dirty="0">
              <a:latin typeface="TimesNewRomanPSMT"/>
            </a:endParaRPr>
          </a:p>
          <a:p>
            <a:pPr algn="l"/>
            <a:r>
              <a:rPr lang="sv-SE" sz="1800" b="0" i="0" u="none" strike="noStrike" baseline="0" dirty="0">
                <a:latin typeface="TimesNewRomanPSMT"/>
              </a:rPr>
              <a:t>Därefter har nämnden under perioden 2018–2020 gett interimistiska slutbesked för</a:t>
            </a:r>
          </a:p>
          <a:p>
            <a:pPr algn="l"/>
            <a:r>
              <a:rPr lang="sv-SE" sz="1800" b="0" i="0" u="none" strike="noStrike" baseline="0" dirty="0">
                <a:latin typeface="TimesNewRomanPSMT"/>
              </a:rPr>
              <a:t>delar av husen. Besluten innebär att byggnadsdelarna som omfattas tillfälligt får tas i</a:t>
            </a:r>
          </a:p>
          <a:p>
            <a:pPr algn="l"/>
            <a:r>
              <a:rPr lang="sv-SE" sz="1800" b="0" i="0" u="none" strike="noStrike" baseline="0" dirty="0">
                <a:latin typeface="TimesNewRomanPSMT"/>
              </a:rPr>
              <a:t>bruk. </a:t>
            </a:r>
          </a:p>
          <a:p>
            <a:pPr algn="l"/>
            <a:endParaRPr lang="sv-SE" sz="1800" b="0" i="0" u="none" strike="noStrike" baseline="0" dirty="0">
              <a:latin typeface="TimesNewRomanPSMT"/>
            </a:endParaRPr>
          </a:p>
          <a:p>
            <a:pPr algn="l"/>
            <a:r>
              <a:rPr lang="sv-SE" sz="1800" b="0" i="0" u="none" strike="noStrike" baseline="0" dirty="0">
                <a:latin typeface="TimesNewRomanPSMT"/>
              </a:rPr>
              <a:t>I samband med färdigställandet av byggnaderna genomförde räddningstjänsten</a:t>
            </a:r>
          </a:p>
          <a:p>
            <a:pPr algn="l"/>
            <a:r>
              <a:rPr lang="sv-SE" sz="1800" b="0" i="0" u="none" strike="noStrike" baseline="0" dirty="0">
                <a:latin typeface="TimesNewRomanPSMT"/>
              </a:rPr>
              <a:t>provkörningar på platsen med stegbil. Vid provkörningarna framkom att det var svårt</a:t>
            </a:r>
          </a:p>
          <a:p>
            <a:pPr algn="l"/>
            <a:r>
              <a:rPr lang="sv-SE" sz="1800" b="0" i="0" u="none" strike="noStrike" baseline="0" dirty="0">
                <a:latin typeface="TimesNewRomanPSMT"/>
              </a:rPr>
              <a:t>att köra in till uppställningsplatserna på fastigheterna från den angränsande gatan, via</a:t>
            </a:r>
          </a:p>
          <a:p>
            <a:pPr algn="l"/>
            <a:r>
              <a:rPr lang="sv-SE" sz="1800" b="0" i="0" u="none" strike="noStrike" baseline="0" dirty="0">
                <a:latin typeface="TimesNewRomanPSMT"/>
              </a:rPr>
              <a:t>den räddningsväg som byggherren anordnat. Enligt brandskyddsutlåtandet som bolaget</a:t>
            </a:r>
          </a:p>
          <a:p>
            <a:pPr algn="l"/>
            <a:r>
              <a:rPr lang="sv-SE" sz="1800" b="0" i="0" u="none" strike="noStrike" baseline="0" dirty="0">
                <a:latin typeface="TimesNewRomanPSMT"/>
              </a:rPr>
              <a:t>gav in inför beslutet om slutbesked var det möjligt att ta sig in på fastigheten med</a:t>
            </a:r>
          </a:p>
          <a:p>
            <a:pPr algn="l"/>
            <a:r>
              <a:rPr lang="sv-SE" sz="1800" b="0" i="0" u="none" strike="noStrike" baseline="0" dirty="0">
                <a:latin typeface="TimesNewRomanPSMT"/>
              </a:rPr>
              <a:t>stegbilen men det kunde i värsta fall krävas ett eller två omtag.</a:t>
            </a:r>
          </a:p>
          <a:p>
            <a:pPr algn="l"/>
            <a:endParaRPr lang="sv-SE" sz="1800" b="0" i="0" u="none" strike="noStrike" baseline="0" dirty="0">
              <a:latin typeface="TimesNewRomanPSMT"/>
            </a:endParaRPr>
          </a:p>
          <a:p>
            <a:pPr algn="l"/>
            <a:r>
              <a:rPr lang="sv-SE" sz="1800" b="0" i="0" u="none" strike="noStrike" baseline="0" dirty="0">
                <a:latin typeface="TimesNewRomanPSMT"/>
              </a:rPr>
              <a:t>Nämnden har vägrat slutbesked med hänvisning till de brister som framkommit</a:t>
            </a:r>
          </a:p>
          <a:p>
            <a:pPr algn="l"/>
            <a:r>
              <a:rPr lang="sv-SE" sz="1800" b="0" i="0" u="none" strike="noStrike" baseline="0" dirty="0">
                <a:latin typeface="TimesNewRomanPSMT"/>
              </a:rPr>
              <a:t>beträffande framkomlighet för räddningstjänstens fordon. Enligt nämnden följde inte</a:t>
            </a:r>
          </a:p>
          <a:p>
            <a:pPr algn="l"/>
            <a:r>
              <a:rPr lang="sv-SE" sz="1800" b="0" i="0" u="none" strike="noStrike" baseline="0" dirty="0">
                <a:latin typeface="TimesNewRomanPSMT"/>
              </a:rPr>
              <a:t>utförandet av byggnaderna projekteringsunderlaget avseende brandskydd. Nämnden</a:t>
            </a:r>
          </a:p>
          <a:p>
            <a:pPr algn="l"/>
            <a:r>
              <a:rPr lang="sv-SE" sz="1800" b="0" i="0" u="none" strike="noStrike" baseline="0" dirty="0">
                <a:latin typeface="TimesNewRomanPSMT"/>
              </a:rPr>
              <a:t>bedömde att byggnaderna inte kunde anses åtkomliga för räddningsinsatser och att</a:t>
            </a:r>
          </a:p>
          <a:p>
            <a:pPr algn="l"/>
            <a:r>
              <a:rPr lang="sv-SE" sz="1800" b="0" i="0" u="none" strike="noStrike" baseline="0" dirty="0">
                <a:latin typeface="TimesNewRomanPSMT"/>
              </a:rPr>
              <a:t>gällande brandskyddsföreskrifter därför inte uppfylldes.</a:t>
            </a:r>
          </a:p>
          <a:p>
            <a:pPr algn="l"/>
            <a:endParaRPr lang="sv-SE" sz="1800" b="0" i="0" u="none" strike="noStrike" baseline="0" dirty="0">
              <a:latin typeface="TimesNewRomanPSMT"/>
            </a:endParaRPr>
          </a:p>
          <a:p>
            <a:pPr algn="l"/>
            <a:r>
              <a:rPr lang="sv-SE" sz="1800" b="0" i="0" u="none" strike="noStrike" baseline="0" dirty="0">
                <a:latin typeface="TimesNewRomanPSMT"/>
              </a:rPr>
              <a:t>Efter att bolaget överklagat nämndens beslut har länsstyrelsen upphävt beslutet att</a:t>
            </a:r>
          </a:p>
          <a:p>
            <a:pPr algn="l"/>
            <a:r>
              <a:rPr lang="sv-SE" sz="1800" b="0" i="0" u="none" strike="noStrike" baseline="0" dirty="0">
                <a:latin typeface="TimesNewRomanPSMT"/>
              </a:rPr>
              <a:t>vägra slutbesked, bl.a. på grund av att de av nämnden anförda bristerna svårligen kan</a:t>
            </a:r>
          </a:p>
          <a:p>
            <a:pPr algn="l"/>
            <a:r>
              <a:rPr lang="sv-SE" sz="1800" b="0" i="0" u="none" strike="noStrike" baseline="0" dirty="0">
                <a:latin typeface="TimesNewRomanPSMT"/>
              </a:rPr>
              <a:t>åtgärdas av bolaget utan att avsteg görs från det beviljade bygglovet. Mark- och</a:t>
            </a:r>
          </a:p>
          <a:p>
            <a:pPr algn="l"/>
            <a:r>
              <a:rPr lang="sv-SE" sz="1800" b="0" i="0" u="none" strike="noStrike" baseline="0" dirty="0">
                <a:latin typeface="TimesNewRomanPSMT"/>
              </a:rPr>
              <a:t>miljödomstolen har därefter avslagit nämndens överklagande.</a:t>
            </a:r>
          </a:p>
          <a:p>
            <a:pPr algn="l"/>
            <a:endParaRPr lang="sv-SE" sz="1800" b="0" i="0" u="none" strike="noStrike" baseline="0" dirty="0">
              <a:latin typeface="TimesNewRomanPSMT"/>
            </a:endParaRPr>
          </a:p>
          <a:p>
            <a:pPr algn="l"/>
            <a:r>
              <a:rPr lang="sv-SE" sz="1800" b="1" i="0" u="none" strike="noStrike" baseline="0" dirty="0">
                <a:latin typeface="TimesNewRomanPS-BoldMT"/>
              </a:rPr>
              <a:t>MARK- OCH MILJÖÖVERDOMSTOLENS DOMSKÄL</a:t>
            </a:r>
            <a:endParaRPr lang="sv-SE" sz="1800" b="0" i="0" u="none" strike="noStrike" baseline="0" dirty="0">
              <a:latin typeface="TimesNewRomanPSMT"/>
            </a:endParaRPr>
          </a:p>
          <a:p>
            <a:pPr algn="l"/>
            <a:endParaRPr lang="sv-SE" dirty="0"/>
          </a:p>
          <a:p>
            <a:pPr algn="l"/>
            <a:r>
              <a:rPr lang="sv-SE" sz="1800" b="0" i="1" u="none" strike="noStrike" baseline="0" dirty="0">
                <a:latin typeface="TimesNewRomanPS-ItalicMT"/>
              </a:rPr>
              <a:t>Rättsliga utgångspunkter för prövningen</a:t>
            </a:r>
          </a:p>
          <a:p>
            <a:pPr algn="l"/>
            <a:endParaRPr lang="sv-SE" sz="1800" b="0" i="0" u="none" strike="noStrike" baseline="0" dirty="0">
              <a:latin typeface="TimesNewRomanPSMT"/>
            </a:endParaRPr>
          </a:p>
          <a:p>
            <a:pPr algn="l"/>
            <a:r>
              <a:rPr lang="sv-SE" sz="1800" b="0" i="0" u="none" strike="noStrike" baseline="0" dirty="0">
                <a:latin typeface="TimesNewRomanPSMT"/>
              </a:rPr>
              <a:t>Om en åtgärd kräver bygglov får den inte påbörjas innan byggnadsnämnden har gett</a:t>
            </a:r>
          </a:p>
          <a:p>
            <a:pPr algn="l"/>
            <a:r>
              <a:rPr lang="sv-SE" sz="1800" b="0" i="0" u="none" strike="noStrike" baseline="0" dirty="0">
                <a:latin typeface="TimesNewRomanPSMT"/>
              </a:rPr>
              <a:t>startbesked (10 kap. 3 § PBL). Byggnadsnämnden ska ge startbesked om åtgärden kan</a:t>
            </a:r>
          </a:p>
          <a:p>
            <a:pPr algn="l"/>
            <a:r>
              <a:rPr lang="sv-SE" sz="1800" b="0" i="0" u="none" strike="noStrike" baseline="0" dirty="0">
                <a:latin typeface="TimesNewRomanPSMT"/>
              </a:rPr>
              <a:t>antas komma att uppfylla de krav som gäller enligt PBL eller föreskrifter som har</a:t>
            </a:r>
          </a:p>
          <a:p>
            <a:pPr algn="l"/>
            <a:r>
              <a:rPr lang="sv-SE" sz="1800" b="0" i="0" u="none" strike="noStrike" baseline="0" dirty="0">
                <a:latin typeface="TimesNewRomanPSMT"/>
              </a:rPr>
              <a:t>meddelats med stöd av lagen, samt övriga förutsättningar som anges i 10 kap. 23 §</a:t>
            </a:r>
          </a:p>
          <a:p>
            <a:pPr algn="l"/>
            <a:r>
              <a:rPr lang="sv-SE" sz="1800" b="0" i="0" u="none" strike="noStrike" baseline="0" dirty="0">
                <a:latin typeface="TimesNewRomanPSMT"/>
              </a:rPr>
              <a:t>PBL är uppfyllda.</a:t>
            </a:r>
          </a:p>
          <a:p>
            <a:pPr algn="l"/>
            <a:endParaRPr lang="sv-SE" sz="1800" b="0" i="0" u="none" strike="noStrike" baseline="0" dirty="0">
              <a:latin typeface="TimesNewRomanPSMT"/>
            </a:endParaRPr>
          </a:p>
          <a:p>
            <a:pPr algn="l"/>
            <a:r>
              <a:rPr lang="sv-SE" sz="1800" b="0" i="0" u="none" strike="noStrike" baseline="0" dirty="0">
                <a:latin typeface="TimesNewRomanPSMT"/>
              </a:rPr>
              <a:t>För att ett byggnadsverk ska få tas i bruk krävs ett slutbesked. Förutsättningarna för att</a:t>
            </a:r>
          </a:p>
          <a:p>
            <a:pPr algn="l"/>
            <a:r>
              <a:rPr lang="sv-SE" sz="1800" b="0" i="0" u="none" strike="noStrike" baseline="0" dirty="0">
                <a:latin typeface="TimesNewRomanPSMT"/>
              </a:rPr>
              <a:t>ett slutbesked ska ges är, såvitt här är av intresse, att byggherren har visat att alla krav</a:t>
            </a:r>
          </a:p>
          <a:p>
            <a:pPr algn="l"/>
            <a:r>
              <a:rPr lang="sv-SE" sz="1800" b="0" i="0" u="none" strike="noStrike" baseline="0" dirty="0">
                <a:latin typeface="TimesNewRomanPSMT"/>
              </a:rPr>
              <a:t>som gäller för åtgärderna enligt lovet, kontrollplanen, startbeskedet eller beslut om</a:t>
            </a:r>
          </a:p>
          <a:p>
            <a:pPr algn="l"/>
            <a:r>
              <a:rPr lang="sv-SE" sz="1800" b="0" i="0" u="none" strike="noStrike" baseline="0" dirty="0">
                <a:latin typeface="TimesNewRomanPSMT"/>
              </a:rPr>
              <a:t>kompletterande villkor är uppfyllda samt att nämnden inte har funnit skäl att ingripa</a:t>
            </a:r>
            <a:endParaRPr lang="sv-SE" dirty="0"/>
          </a:p>
          <a:p>
            <a:pPr algn="l"/>
            <a:r>
              <a:rPr lang="sv-SE" sz="1800" b="0" i="0" u="none" strike="noStrike" baseline="0" dirty="0">
                <a:latin typeface="TimesNewRomanPSMT"/>
              </a:rPr>
              <a:t>enligt 11 kap. PBL (10 kap. 34 § PBL). Trots att dessa krav inte är uppfyllda får</a:t>
            </a:r>
          </a:p>
          <a:p>
            <a:pPr algn="l"/>
            <a:r>
              <a:rPr lang="sv-SE" sz="1800" b="0" i="0" u="none" strike="noStrike" baseline="0" dirty="0">
                <a:latin typeface="TimesNewRomanPSMT"/>
              </a:rPr>
              <a:t>slutbesked ges om bristerna är försumbara (10 kap. 35 § PBL).</a:t>
            </a:r>
          </a:p>
          <a:p>
            <a:pPr algn="l"/>
            <a:endParaRPr lang="sv-SE" sz="1800" b="0" i="0" u="none" strike="noStrike" baseline="0" dirty="0">
              <a:latin typeface="TimesNewRomanPSMT"/>
            </a:endParaRPr>
          </a:p>
          <a:p>
            <a:pPr algn="l"/>
            <a:r>
              <a:rPr lang="sv-SE" sz="1800" b="0" i="0" u="none" strike="noStrike" baseline="0" dirty="0">
                <a:latin typeface="TimesNewRomanPSMT"/>
              </a:rPr>
              <a:t>Frågan i målet är om det funnits förutsättningar för nämnden att vägra slutbesked i</a:t>
            </a:r>
          </a:p>
          <a:p>
            <a:pPr algn="l"/>
            <a:r>
              <a:rPr lang="sv-SE" sz="1800" b="0" i="0" u="none" strike="noStrike" baseline="0" dirty="0">
                <a:latin typeface="TimesNewRomanPSMT"/>
              </a:rPr>
              <a:t>detta fall. Vid den bedömningen aktualiseras frågan om beslutet att meddela</a:t>
            </a:r>
          </a:p>
          <a:p>
            <a:pPr algn="l"/>
            <a:r>
              <a:rPr lang="sv-SE" sz="1800" b="0" i="0" u="none" strike="noStrike" baseline="0" dirty="0">
                <a:latin typeface="TimesNewRomanPSMT"/>
              </a:rPr>
              <a:t>startbesked för byggåtgärderna innebär att nämnden vid en senare prövning är</a:t>
            </a:r>
          </a:p>
          <a:p>
            <a:pPr algn="l"/>
            <a:r>
              <a:rPr lang="sv-SE" sz="1800" b="0" i="0" u="none" strike="noStrike" baseline="0" dirty="0">
                <a:latin typeface="TimesNewRomanPSMT"/>
              </a:rPr>
              <a:t>förhindrad att vägra slutbesked på grund av startbeskedets negativa rättskraft.</a:t>
            </a:r>
            <a:endParaRPr lang="sv-SE" dirty="0"/>
          </a:p>
          <a:p>
            <a:pPr algn="l"/>
            <a:endParaRPr lang="sv-SE" dirty="0"/>
          </a:p>
          <a:p>
            <a:pPr algn="l"/>
            <a:r>
              <a:rPr lang="sv-SE" sz="1800" b="0" i="1" u="none" strike="noStrike" baseline="0" dirty="0">
                <a:latin typeface="TimesNewRomanPS-ItalicMT"/>
              </a:rPr>
              <a:t>Har det funnits skäl att vägra slutbesked enligt 10 kap. 34 § 1 PBL?</a:t>
            </a:r>
          </a:p>
          <a:p>
            <a:pPr algn="l"/>
            <a:endParaRPr lang="sv-SE" sz="1800" b="0" i="0" u="none" strike="noStrike" baseline="0" dirty="0">
              <a:latin typeface="TimesNewRomanPSMT"/>
            </a:endParaRPr>
          </a:p>
          <a:p>
            <a:pPr algn="l"/>
            <a:r>
              <a:rPr lang="sv-SE" sz="1800" b="0" i="0" u="none" strike="noStrike" baseline="0" dirty="0">
                <a:latin typeface="TimesNewRomanPSMT"/>
              </a:rPr>
              <a:t>En av förutsättningarna för att nämnden med ett slutbesked ska kunna godkänna</a:t>
            </a:r>
          </a:p>
          <a:p>
            <a:pPr algn="l"/>
            <a:r>
              <a:rPr lang="sv-SE" sz="1800" b="0" i="0" u="none" strike="noStrike" baseline="0" dirty="0">
                <a:latin typeface="TimesNewRomanPSMT"/>
              </a:rPr>
              <a:t>åtgärder för vilka startbesked har getts är att byggherren har visat att alla krav som</a:t>
            </a:r>
          </a:p>
          <a:p>
            <a:pPr algn="l"/>
            <a:r>
              <a:rPr lang="sv-SE" sz="1800" b="0" i="0" u="none" strike="noStrike" baseline="0" dirty="0">
                <a:latin typeface="TimesNewRomanPSMT"/>
              </a:rPr>
              <a:t>gäller för åtgärderna i bl.a. kontrollplanen och startbeskedet är uppfyllda.</a:t>
            </a:r>
          </a:p>
          <a:p>
            <a:pPr algn="l"/>
            <a:endParaRPr lang="sv-SE" sz="1800" b="0" i="0" u="none" strike="noStrike" baseline="0" dirty="0">
              <a:latin typeface="TimesNewRomanPSMT"/>
            </a:endParaRPr>
          </a:p>
          <a:p>
            <a:pPr algn="l"/>
            <a:r>
              <a:rPr lang="sv-SE" sz="1800" b="0" i="0" u="none" strike="noStrike" baseline="0" dirty="0">
                <a:latin typeface="TimesNewRomanPSMT"/>
              </a:rPr>
              <a:t>I nämndens beslut att vägra slutbesked anges att utförandet inte följer projekteringen</a:t>
            </a:r>
          </a:p>
          <a:p>
            <a:pPr algn="l"/>
            <a:r>
              <a:rPr lang="sv-SE" sz="1800" b="0" i="0" u="none" strike="noStrike" baseline="0" dirty="0">
                <a:latin typeface="TimesNewRomanPSMT"/>
              </a:rPr>
              <a:t>avseende brandskyddet vilket innebär att gällande byggregler inte följs. I</a:t>
            </a:r>
          </a:p>
          <a:p>
            <a:pPr algn="l"/>
            <a:r>
              <a:rPr lang="sv-SE" sz="1800" b="0" i="0" u="none" strike="noStrike" baseline="0" dirty="0">
                <a:latin typeface="TimesNewRomanPSMT"/>
              </a:rPr>
              <a:t>tjänsteskrivelsen till nämndens beslut anges bl.a. följande. I startbeskedet framgår vilka</a:t>
            </a:r>
          </a:p>
          <a:p>
            <a:pPr algn="l"/>
            <a:r>
              <a:rPr lang="sv-SE" sz="1800" b="0" i="0" u="none" strike="noStrike" baseline="0" dirty="0">
                <a:latin typeface="TimesNewRomanPSMT"/>
              </a:rPr>
              <a:t>handlingar som byggherren ska lämna in för att kunna få slutbesked, bl.a. en</a:t>
            </a:r>
          </a:p>
          <a:p>
            <a:pPr algn="l"/>
            <a:r>
              <a:rPr lang="sv-SE" sz="1800" b="0" i="0" u="none" strike="noStrike" baseline="0" dirty="0">
                <a:latin typeface="TimesNewRomanPSMT"/>
              </a:rPr>
              <a:t>brandskyddsdokumentation med utlåtande. I brandutlåtandet och brandskyddsdokumentationen</a:t>
            </a:r>
          </a:p>
          <a:p>
            <a:pPr algn="l"/>
            <a:r>
              <a:rPr lang="sv-SE" sz="1800" b="0" i="0" u="none" strike="noStrike" baseline="0" dirty="0">
                <a:latin typeface="TimesNewRomanPSMT"/>
              </a:rPr>
              <a:t>framgår att det i värsta fall kan krävas att räddningstjänstens fordon,</a:t>
            </a:r>
          </a:p>
          <a:p>
            <a:pPr algn="l"/>
            <a:r>
              <a:rPr lang="sv-SE" sz="1800" b="0" i="0" u="none" strike="noStrike" baseline="0" dirty="0">
                <a:latin typeface="TimesNewRomanPSMT"/>
              </a:rPr>
              <a:t>stegbilen, måste ta ett eller två omtag för att komma in på fastigheten. Detta är en ny</a:t>
            </a:r>
          </a:p>
          <a:p>
            <a:pPr algn="l"/>
            <a:r>
              <a:rPr lang="sv-SE" sz="1800" b="0" i="0" u="none" strike="noStrike" baseline="0" dirty="0">
                <a:latin typeface="TimesNewRomanPSMT"/>
              </a:rPr>
              <a:t>uppgift som inte figurerat i brandskyddshandlingarna tidigare. Bygglovsavdelningen</a:t>
            </a:r>
          </a:p>
          <a:p>
            <a:pPr algn="l"/>
            <a:r>
              <a:rPr lang="sv-SE" sz="1800" b="0" i="0" u="none" strike="noStrike" baseline="0" dirty="0">
                <a:latin typeface="TimesNewRomanPSMT"/>
              </a:rPr>
              <a:t>håller inte med om att sökanden har följt projekterade handlingar. I</a:t>
            </a:r>
          </a:p>
          <a:p>
            <a:pPr algn="l"/>
            <a:r>
              <a:rPr lang="sv-SE" sz="1800" b="0" i="0" u="none" strike="noStrike" baseline="0" dirty="0">
                <a:latin typeface="TimesNewRomanPSMT"/>
              </a:rPr>
              <a:t>projekteringsunderlaget inför tekniskt samråd och startbesked framgår inte att det</a:t>
            </a:r>
          </a:p>
          <a:p>
            <a:pPr algn="l"/>
            <a:r>
              <a:rPr lang="sv-SE" sz="1800" b="0" i="0" u="none" strike="noStrike" baseline="0" dirty="0">
                <a:latin typeface="TimesNewRomanPSMT"/>
              </a:rPr>
              <a:t>kommer krävas omtag för att räddningstjänsten ska kunna ta sig in på fastigheten utan</a:t>
            </a:r>
          </a:p>
          <a:p>
            <a:pPr algn="l"/>
            <a:r>
              <a:rPr lang="sv-SE" sz="1800" b="0" i="0" u="none" strike="noStrike" baseline="0" dirty="0">
                <a:latin typeface="TimesNewRomanPSMT"/>
              </a:rPr>
              <a:t>man har helt enligt gällande föreskrifter projekterat en svängradie både in till samt</a:t>
            </a:r>
          </a:p>
          <a:p>
            <a:pPr algn="l"/>
            <a:r>
              <a:rPr lang="sv-SE" sz="1800" b="0" i="0" u="none" strike="noStrike" baseline="0" dirty="0">
                <a:latin typeface="TimesNewRomanPSMT"/>
              </a:rPr>
              <a:t>inom fastigheten som ska finnas för att räddningstjänstens framkomlighet ska anses</a:t>
            </a:r>
          </a:p>
          <a:p>
            <a:pPr algn="l"/>
            <a:r>
              <a:rPr lang="sv-SE" sz="1800" b="0" i="0" u="none" strike="noStrike" baseline="0" dirty="0">
                <a:latin typeface="TimesNewRomanPSMT"/>
              </a:rPr>
              <a:t>som tillgodosedd.</a:t>
            </a:r>
          </a:p>
          <a:p>
            <a:pPr algn="l"/>
            <a:endParaRPr lang="sv-SE" sz="1800" b="0" i="0" u="none" strike="noStrike" baseline="0" dirty="0">
              <a:latin typeface="TimesNewRomanPSMT"/>
            </a:endParaRPr>
          </a:p>
          <a:p>
            <a:pPr algn="l"/>
            <a:r>
              <a:rPr lang="sv-SE" sz="1800" b="0" i="0" u="none" strike="noStrike" baseline="0" dirty="0">
                <a:latin typeface="TimesNewRomanPSMT"/>
              </a:rPr>
              <a:t>Mark- och miljööverdomstolen konstaterar att i brandskyddsbeskrivningen daterad den</a:t>
            </a:r>
          </a:p>
          <a:p>
            <a:pPr algn="l"/>
            <a:r>
              <a:rPr lang="sv-SE" sz="1800" b="0" i="0" u="none" strike="noStrike" baseline="0" dirty="0">
                <a:latin typeface="TimesNewRomanPSMT"/>
              </a:rPr>
              <a:t>16 mars 2016 under punkten 11:3 framgår vilka krav som gäller i fråga om möjligheter</a:t>
            </a:r>
          </a:p>
          <a:p>
            <a:pPr algn="l"/>
            <a:r>
              <a:rPr lang="sv-SE" sz="1800" b="0" i="0" u="none" strike="noStrike" baseline="0" dirty="0">
                <a:latin typeface="TimesNewRomanPSMT"/>
              </a:rPr>
              <a:t>till räddningsinsatser. Det finns också en figur som åskådliggör vilka krav som gäller</a:t>
            </a:r>
          </a:p>
          <a:p>
            <a:pPr algn="l"/>
            <a:r>
              <a:rPr lang="sv-SE" sz="1800" b="0" i="0" u="none" strike="noStrike" baseline="0" dirty="0">
                <a:latin typeface="TimesNewRomanPSMT"/>
              </a:rPr>
              <a:t>vid projektering av räddningsvägar och den svängradie som är en förutsättning för att</a:t>
            </a:r>
          </a:p>
          <a:p>
            <a:pPr algn="l"/>
            <a:r>
              <a:rPr lang="sv-SE" sz="1800" b="0" i="0" u="none" strike="noStrike" baseline="0" dirty="0">
                <a:latin typeface="TimesNewRomanPSMT"/>
              </a:rPr>
              <a:t>kraven ska anses uppfyllda (s. 21 i beskrivningen). Tekniskt samråd hölls den 30 juni</a:t>
            </a:r>
          </a:p>
          <a:p>
            <a:pPr algn="l"/>
            <a:r>
              <a:rPr lang="sv-SE" sz="1800" b="0" i="0" u="none" strike="noStrike" baseline="0" dirty="0">
                <a:latin typeface="TimesNewRomanPSMT"/>
              </a:rPr>
              <a:t>2016 med bl.a. en genomgång av projekteringsunderlaget. Startbesked gavs efter att</a:t>
            </a:r>
          </a:p>
          <a:p>
            <a:pPr algn="l"/>
            <a:r>
              <a:rPr lang="sv-SE" sz="1800" b="0" i="0" u="none" strike="noStrike" baseline="0" dirty="0">
                <a:latin typeface="TimesNewRomanPSMT"/>
              </a:rPr>
              <a:t>nämnden tagit del av byggherrens projekteringsunderlag. I startbeskedet framgår att</a:t>
            </a:r>
          </a:p>
          <a:p>
            <a:pPr algn="l"/>
            <a:r>
              <a:rPr lang="sv-SE" sz="1800" b="0" i="0" u="none" strike="noStrike" baseline="0" dirty="0">
                <a:latin typeface="TimesNewRomanPSMT"/>
              </a:rPr>
              <a:t>brandskyddsbeskrivningen är en av de handlingar som ligger till grund för</a:t>
            </a:r>
          </a:p>
          <a:p>
            <a:pPr algn="l"/>
            <a:r>
              <a:rPr lang="sv-SE" sz="1800" b="0" i="0" u="none" strike="noStrike" baseline="0" dirty="0">
                <a:latin typeface="TimesNewRomanPSMT"/>
              </a:rPr>
              <a:t>startbeskedet och att brandskyddsdokumentation med besiktningsutlåtande ska lämnas</a:t>
            </a:r>
          </a:p>
          <a:p>
            <a:pPr algn="l"/>
            <a:r>
              <a:rPr lang="sv-SE" sz="1800" b="0" i="0" u="none" strike="noStrike" baseline="0" dirty="0">
                <a:latin typeface="TimesNewRomanPSMT"/>
              </a:rPr>
              <a:t>in inför slutbesked. Det har därefter uppmärksammats att de krav som följer av de</a:t>
            </a:r>
          </a:p>
          <a:p>
            <a:pPr algn="l"/>
            <a:r>
              <a:rPr lang="sv-SE" sz="1800" b="0" i="0" u="none" strike="noStrike" baseline="0" dirty="0">
                <a:latin typeface="TimesNewRomanPSMT"/>
              </a:rPr>
              <a:t>projekterade handlingarna inte följs.</a:t>
            </a:r>
          </a:p>
          <a:p>
            <a:pPr algn="l"/>
            <a:endParaRPr lang="sv-SE" sz="1800" b="0" i="0" u="none" strike="noStrike" baseline="0" dirty="0">
              <a:latin typeface="TimesNewRomanPSMT"/>
            </a:endParaRPr>
          </a:p>
          <a:p>
            <a:pPr algn="l"/>
            <a:r>
              <a:rPr lang="sv-SE" sz="1800" b="0" i="0" u="none" strike="noStrike" baseline="0" dirty="0">
                <a:latin typeface="TimesNewRomanPSMT"/>
              </a:rPr>
              <a:t>Mark- och miljööverdomstolen bedömer att nämnden kunnat utgå från att bolaget</a:t>
            </a:r>
          </a:p>
          <a:p>
            <a:pPr algn="l"/>
            <a:r>
              <a:rPr lang="sv-SE" sz="1800" b="0" i="0" u="none" strike="noStrike" baseline="0" dirty="0">
                <a:latin typeface="TimesNewRomanPSMT"/>
              </a:rPr>
              <a:t>skulle uppfylla de krav som följer av redovisningen ifråga om svängradien och att det</a:t>
            </a:r>
          </a:p>
          <a:p>
            <a:pPr algn="l"/>
            <a:r>
              <a:rPr lang="sv-SE" sz="1800" b="0" i="0" u="none" strike="noStrike" baseline="0" dirty="0">
                <a:latin typeface="TimesNewRomanPSMT"/>
              </a:rPr>
              <a:t>inte fanns någon anledning för nämnden att ifrågasätta redovisningen i de projekterade</a:t>
            </a:r>
          </a:p>
          <a:p>
            <a:pPr algn="l"/>
            <a:r>
              <a:rPr lang="sv-SE" sz="1800" b="0" i="0" u="none" strike="noStrike" baseline="0" dirty="0">
                <a:latin typeface="TimesNewRomanPSMT"/>
              </a:rPr>
              <a:t>handlingarna. Det har sedan visat sig att kraven inte uppfyllts. Den ritning som</a:t>
            </a:r>
          </a:p>
          <a:p>
            <a:pPr algn="l"/>
            <a:r>
              <a:rPr lang="sv-SE" sz="1800" b="0" i="0" u="none" strike="noStrike" baseline="0" dirty="0">
                <a:latin typeface="TimesNewRomanPSMT"/>
              </a:rPr>
              <a:t>Brandkåren </a:t>
            </a:r>
            <a:r>
              <a:rPr lang="sv-SE" sz="1800" b="0" i="0" u="none" strike="noStrike" baseline="0" dirty="0" err="1">
                <a:latin typeface="TimesNewRomanPSMT"/>
              </a:rPr>
              <a:t>Attunda</a:t>
            </a:r>
            <a:r>
              <a:rPr lang="sv-SE" sz="1800" b="0" i="0" u="none" strike="noStrike" baseline="0" dirty="0">
                <a:latin typeface="TimesNewRomanPSMT"/>
              </a:rPr>
              <a:t> infogat i ett mejl den 6 mars 2020 och som ska åskådliggöra</a:t>
            </a:r>
          </a:p>
          <a:p>
            <a:pPr algn="l"/>
            <a:r>
              <a:rPr lang="sv-SE" sz="1800" b="0" i="0" u="none" strike="noStrike" baseline="0" dirty="0">
                <a:latin typeface="TimesNewRomanPSMT"/>
              </a:rPr>
              <a:t>problematiken kring svängradien tycks också överensstämma med redovisningen i</a:t>
            </a:r>
          </a:p>
          <a:p>
            <a:pPr algn="l"/>
            <a:r>
              <a:rPr lang="sv-SE" sz="1800" b="0" i="0" u="none" strike="noStrike" baseline="0" dirty="0">
                <a:latin typeface="TimesNewRomanPSMT"/>
              </a:rPr>
              <a:t>brandskyddsbeskrivningen. Nämnden har därmed haft rätt att vägra slutbesked</a:t>
            </a:r>
          </a:p>
          <a:p>
            <a:pPr algn="l"/>
            <a:r>
              <a:rPr lang="sv-SE" sz="1800" b="0" i="0" u="none" strike="noStrike" baseline="0" dirty="0">
                <a:latin typeface="TimesNewRomanPSMT"/>
              </a:rPr>
              <a:t>eftersom de krav som följer av brandskyddsbeskrivningen och därmed startbeskedet</a:t>
            </a:r>
          </a:p>
          <a:p>
            <a:pPr algn="l"/>
            <a:r>
              <a:rPr lang="sv-SE" sz="1800" b="0" i="0" u="none" strike="noStrike" baseline="0" dirty="0">
                <a:latin typeface="TimesNewRomanPSMT"/>
              </a:rPr>
              <a:t>inte har uppfyllts. Avvikelsen från startbeskedet är inte försumbar.</a:t>
            </a:r>
            <a:endParaRPr lang="sv-SE" dirty="0"/>
          </a:p>
          <a:p>
            <a:pPr algn="l"/>
            <a:endParaRPr lang="sv-SE" dirty="0"/>
          </a:p>
          <a:p>
            <a:pPr algn="l"/>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307807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sz="1800" b="0" i="0" u="none" strike="noStrike" baseline="0" dirty="0">
              <a:latin typeface="TimesNewRomanPSMT"/>
            </a:endParaRPr>
          </a:p>
          <a:p>
            <a:pPr algn="l"/>
            <a:r>
              <a:rPr lang="sv-SE" sz="1800" b="1" i="0" u="none" strike="noStrike" baseline="0" dirty="0">
                <a:latin typeface="TimesNewRomanPS-BoldMT"/>
              </a:rPr>
              <a:t>MARK- OCH MILJÖÖVERDOMSTOLENS DOMSKÄL</a:t>
            </a:r>
            <a:endParaRPr lang="sv-SE" sz="1800" b="0" i="0" u="none" strike="noStrike" baseline="0" dirty="0">
              <a:latin typeface="TimesNewRomanPSMT"/>
            </a:endParaRPr>
          </a:p>
          <a:p>
            <a:pPr algn="l"/>
            <a:endParaRPr lang="sv-SE" dirty="0"/>
          </a:p>
          <a:p>
            <a:pPr algn="l"/>
            <a:endParaRPr lang="sv-SE" dirty="0"/>
          </a:p>
          <a:p>
            <a:pPr algn="l"/>
            <a:r>
              <a:rPr lang="sv-SE" dirty="0"/>
              <a:t>… </a:t>
            </a:r>
          </a:p>
          <a:p>
            <a:pPr algn="l"/>
            <a:endParaRPr lang="sv-SE" dirty="0"/>
          </a:p>
          <a:p>
            <a:pPr algn="l"/>
            <a:r>
              <a:rPr lang="sv-SE" sz="1800" b="0" i="1" u="none" strike="noStrike" baseline="0" dirty="0">
                <a:latin typeface="TimesNewRomanPS-ItalicMT"/>
              </a:rPr>
              <a:t>Har det funnits skäl att vägra slutbesked enligt 10 kap. 34 § 2 PBL (punkten 3 enligt</a:t>
            </a:r>
          </a:p>
          <a:p>
            <a:pPr algn="l"/>
            <a:r>
              <a:rPr lang="sv-SE" sz="1800" b="0" i="1" u="none" strike="noStrike" baseline="0" dirty="0">
                <a:latin typeface="TimesNewRomanPS-ItalicMT"/>
              </a:rPr>
              <a:t>nu gällande lydelse)?</a:t>
            </a:r>
          </a:p>
          <a:p>
            <a:pPr algn="l"/>
            <a:endParaRPr lang="sv-SE" sz="1800" b="0" i="0" u="none" strike="noStrike" baseline="0" dirty="0">
              <a:latin typeface="TimesNewRomanPSMT"/>
            </a:endParaRPr>
          </a:p>
          <a:p>
            <a:pPr algn="l"/>
            <a:r>
              <a:rPr lang="sv-SE" sz="1800" b="0" i="0" u="none" strike="noStrike" baseline="0" dirty="0">
                <a:latin typeface="TimesNewRomanPSMT"/>
              </a:rPr>
              <a:t>En annan förutsättning för att nämnden ska ge ett slutbesked är att nämnden inte har</a:t>
            </a:r>
          </a:p>
          <a:p>
            <a:pPr algn="l"/>
            <a:r>
              <a:rPr lang="sv-SE" sz="1800" b="0" i="0" u="none" strike="noStrike" baseline="0" dirty="0">
                <a:latin typeface="TimesNewRomanPSMT"/>
              </a:rPr>
              <a:t>funnit skäl att ingripa enligt 11 kap. PBL. Mark- och miljööverdomstolen prövar även</a:t>
            </a:r>
          </a:p>
          <a:p>
            <a:pPr algn="l"/>
            <a:r>
              <a:rPr lang="sv-SE" sz="1800" b="0" i="0" u="none" strike="noStrike" baseline="0" dirty="0">
                <a:latin typeface="TimesNewRomanPSMT"/>
              </a:rPr>
              <a:t>om detta krav är uppfyllt. Vid denna bedömning aktualiseras frågan om</a:t>
            </a:r>
          </a:p>
          <a:p>
            <a:pPr algn="l"/>
            <a:r>
              <a:rPr lang="sv-SE" sz="1800" b="0" i="0" u="none" strike="noStrike" baseline="0" dirty="0">
                <a:latin typeface="TimesNewRomanPSMT"/>
              </a:rPr>
              <a:t>byggnadsverket kan anses uppfylla det tekniska egenskapskravet i fråga om säkerhet i</a:t>
            </a:r>
          </a:p>
          <a:p>
            <a:pPr algn="l"/>
            <a:r>
              <a:rPr lang="sv-SE" sz="1800" b="0" i="0" u="none" strike="noStrike" baseline="0" dirty="0">
                <a:latin typeface="TimesNewRomanPSMT"/>
              </a:rPr>
              <a:t>händelse av brand enligt 8 kap. 4 § PBL.</a:t>
            </a:r>
          </a:p>
          <a:p>
            <a:pPr algn="l"/>
            <a:endParaRPr lang="sv-SE" sz="1800" b="0" i="0" u="none" strike="noStrike" baseline="0" dirty="0">
              <a:latin typeface="TimesNewRomanPSMT"/>
            </a:endParaRPr>
          </a:p>
          <a:p>
            <a:pPr algn="l"/>
            <a:r>
              <a:rPr lang="sv-SE" sz="1800" b="0" i="0" u="none" strike="noStrike" baseline="0" dirty="0">
                <a:latin typeface="TimesNewRomanPSMT"/>
              </a:rPr>
              <a:t>Av utredningen framgår att bolaget vid utförandet av byggnaderna har valt att använda</a:t>
            </a:r>
          </a:p>
          <a:p>
            <a:pPr algn="l"/>
            <a:r>
              <a:rPr lang="sv-SE" sz="1800" b="0" i="0" u="none" strike="noStrike" baseline="0" dirty="0">
                <a:latin typeface="TimesNewRomanPSMT"/>
              </a:rPr>
              <a:t>en lösning med utrymning från fönster. Denna utrymningslösning förutsätter att</a:t>
            </a:r>
            <a:endParaRPr lang="sv-SE" dirty="0"/>
          </a:p>
          <a:p>
            <a:pPr algn="l"/>
            <a:r>
              <a:rPr lang="sv-SE" sz="1800" b="0" i="0" u="none" strike="noStrike" baseline="0" dirty="0">
                <a:latin typeface="TimesNewRomanPSMT"/>
              </a:rPr>
              <a:t>uppställningsplatserna på innergården är tillgängliga för räddningstjänstens fordon</a:t>
            </a:r>
          </a:p>
          <a:p>
            <a:pPr algn="l"/>
            <a:r>
              <a:rPr lang="sv-SE" sz="1800" b="0" i="0" u="none" strike="noStrike" baseline="0" dirty="0">
                <a:latin typeface="TimesNewRomanPSMT"/>
              </a:rPr>
              <a:t>(stegbil). För att byggnaderna ska uppfylla de tekniska egenskapskraven krävs under</a:t>
            </a:r>
          </a:p>
          <a:p>
            <a:pPr algn="l"/>
            <a:r>
              <a:rPr lang="sv-SE" sz="1800" b="0" i="0" u="none" strike="noStrike" baseline="0" dirty="0">
                <a:latin typeface="TimesNewRomanPSMT"/>
              </a:rPr>
              <a:t>de aktuella förhållandena att byggherren anordnar en särskild räddningsväg till</a:t>
            </a:r>
          </a:p>
          <a:p>
            <a:pPr algn="l"/>
            <a:r>
              <a:rPr lang="sv-SE" sz="1800" b="0" i="0" u="none" strike="noStrike" baseline="0" dirty="0">
                <a:latin typeface="TimesNewRomanPSMT"/>
              </a:rPr>
              <a:t>uppställningsplatserna med god framkomlighet (se avsnitt 5:323 och 5:721 i BBR). Av</a:t>
            </a:r>
          </a:p>
          <a:p>
            <a:pPr algn="l"/>
            <a:r>
              <a:rPr lang="sv-SE" sz="1800" b="0" i="0" u="none" strike="noStrike" baseline="0" dirty="0">
                <a:latin typeface="TimesNewRomanPSMT"/>
              </a:rPr>
              <a:t>protokollet från tekniskt samråd den 30 juni 2016 framgår att brandskyddsbeskrivning</a:t>
            </a:r>
          </a:p>
          <a:p>
            <a:pPr algn="l"/>
            <a:r>
              <a:rPr lang="sv-SE" sz="1800" b="0" i="0" u="none" strike="noStrike" baseline="0" dirty="0">
                <a:latin typeface="TimesNewRomanPSMT"/>
              </a:rPr>
              <a:t>(inklusive brandritning) har inlämnats inför beslut om startbesked samt att ansvariga</a:t>
            </a:r>
          </a:p>
          <a:p>
            <a:pPr algn="l"/>
            <a:r>
              <a:rPr lang="sv-SE" sz="1800" b="0" i="0" u="none" strike="noStrike" baseline="0" dirty="0">
                <a:latin typeface="TimesNewRomanPSMT"/>
              </a:rPr>
              <a:t>för att kraven i brandskyddsbeskrivningen inarbetas i projekteringshandlingarna är</a:t>
            </a:r>
          </a:p>
          <a:p>
            <a:pPr algn="l"/>
            <a:r>
              <a:rPr lang="sv-SE" sz="1800" b="0" i="0" u="none" strike="noStrike" baseline="0" dirty="0">
                <a:latin typeface="TimesNewRomanPSMT"/>
              </a:rPr>
              <a:t>berörda projektörer. Det framgår vidare att utförandet av brandskyddet kontrolleras av</a:t>
            </a:r>
          </a:p>
          <a:p>
            <a:pPr algn="l"/>
            <a:r>
              <a:rPr lang="sv-SE" sz="1800" b="0" i="0" u="none" strike="noStrike" baseline="0" dirty="0">
                <a:latin typeface="TimesNewRomanPSMT"/>
              </a:rPr>
              <a:t>brandingenjör och att slutlig brandskyddsdokumentation inklusive brandritningar ska</a:t>
            </a:r>
          </a:p>
          <a:p>
            <a:pPr algn="l"/>
            <a:r>
              <a:rPr lang="sv-SE" sz="1800" b="0" i="0" u="none" strike="noStrike" baseline="0" dirty="0">
                <a:latin typeface="TimesNewRomanPSMT"/>
              </a:rPr>
              <a:t>inlämnas vid utfört arbete.</a:t>
            </a:r>
          </a:p>
          <a:p>
            <a:pPr algn="l"/>
            <a:endParaRPr lang="sv-SE" sz="1800" b="0" i="0" u="none" strike="noStrike" baseline="0" dirty="0">
              <a:latin typeface="TimesNewRomanPSMT"/>
            </a:endParaRPr>
          </a:p>
          <a:p>
            <a:pPr algn="l"/>
            <a:r>
              <a:rPr lang="sv-SE" sz="1800" b="0" i="0" u="none" strike="noStrike" baseline="0" dirty="0">
                <a:latin typeface="TimesNewRomanPSMT"/>
              </a:rPr>
              <a:t>Mark- och miljööverdomstolen delar Boverkets uppfattning att framkomligheten för</a:t>
            </a:r>
          </a:p>
          <a:p>
            <a:pPr algn="l"/>
            <a:r>
              <a:rPr lang="sv-SE" sz="1800" b="0" i="0" u="none" strike="noStrike" baseline="0" dirty="0">
                <a:latin typeface="TimesNewRomanPSMT"/>
              </a:rPr>
              <a:t>utryckningsfordon till uppställningsplatserna inte är ett sådant tomtkrav enligt 8 kap.</a:t>
            </a:r>
          </a:p>
          <a:p>
            <a:pPr algn="l"/>
            <a:r>
              <a:rPr lang="sv-SE" sz="1800" b="0" i="0" u="none" strike="noStrike" baseline="0" dirty="0">
                <a:latin typeface="TimesNewRomanPSMT"/>
              </a:rPr>
              <a:t>9 § PBL som prövas i bygglovet. Mark- och miljööverdomstolen bedömer vidare att de</a:t>
            </a:r>
          </a:p>
          <a:p>
            <a:pPr algn="l"/>
            <a:r>
              <a:rPr lang="sv-SE" sz="1800" b="0" i="0" u="none" strike="noStrike" baseline="0" dirty="0">
                <a:latin typeface="TimesNewRomanPSMT"/>
              </a:rPr>
              <a:t>svårigheter som finns att köra in till uppställningsplatserna med utryckningsfordon</a:t>
            </a:r>
          </a:p>
          <a:p>
            <a:pPr algn="l"/>
            <a:r>
              <a:rPr lang="sv-SE" sz="1800" b="0" i="0" u="none" strike="noStrike" baseline="0" dirty="0">
                <a:latin typeface="TimesNewRomanPSMT"/>
              </a:rPr>
              <a:t>innebär att räddningsvägen som byggherren anordnat inte kan anses uppfylla kravet på</a:t>
            </a:r>
          </a:p>
          <a:p>
            <a:pPr algn="l"/>
            <a:r>
              <a:rPr lang="sv-SE" sz="1800" b="0" i="0" u="none" strike="noStrike" baseline="0" dirty="0">
                <a:latin typeface="TimesNewRomanPSMT"/>
              </a:rPr>
              <a:t>god framkomlighet. Byggnadsverket uppfyller därför inte det tekniska egenskapskravet</a:t>
            </a:r>
          </a:p>
          <a:p>
            <a:pPr algn="l"/>
            <a:r>
              <a:rPr lang="sv-SE" sz="1800" b="0" i="0" u="none" strike="noStrike" baseline="0" dirty="0">
                <a:latin typeface="TimesNewRomanPSMT"/>
              </a:rPr>
              <a:t>i fråga om säkerhet i händelse av brand avseende utrymningssäkerhet.</a:t>
            </a:r>
          </a:p>
          <a:p>
            <a:pPr algn="l"/>
            <a:endParaRPr lang="sv-SE" sz="1800" b="0" i="0" u="none" strike="noStrike" baseline="0" dirty="0">
              <a:latin typeface="TimesNewRomanPSMT"/>
            </a:endParaRPr>
          </a:p>
          <a:p>
            <a:pPr algn="l"/>
            <a:r>
              <a:rPr lang="sv-SE" sz="1800" b="0" i="0" u="none" strike="noStrike" baseline="0" dirty="0">
                <a:latin typeface="TimesNewRomanPSMT"/>
              </a:rPr>
              <a:t>Med hänsyn till att detta är en brist som äventyrar säkerheten för dem som vistas i</a:t>
            </a:r>
          </a:p>
          <a:p>
            <a:pPr algn="l"/>
            <a:r>
              <a:rPr lang="sv-SE" sz="1800" b="0" i="0" u="none" strike="noStrike" baseline="0" dirty="0">
                <a:latin typeface="TimesNewRomanPSMT"/>
              </a:rPr>
              <a:t>byggnaderna har det funnits förutsättningar för nämnden att ingripa enligt 11 kap. PBL</a:t>
            </a:r>
          </a:p>
          <a:p>
            <a:pPr algn="l"/>
            <a:r>
              <a:rPr lang="sv-SE" sz="1800" b="0" i="0" u="none" strike="noStrike" baseline="0" dirty="0">
                <a:latin typeface="TimesNewRomanPSMT"/>
              </a:rPr>
              <a:t>genom att förbjuda användning av byggnadsverket (se 11 kap. 33 § första stycket 1</a:t>
            </a:r>
          </a:p>
          <a:p>
            <a:pPr algn="l"/>
            <a:r>
              <a:rPr lang="sv-SE" sz="1800" b="0" i="0" u="none" strike="noStrike" baseline="0" dirty="0">
                <a:latin typeface="TimesNewRomanPSMT"/>
              </a:rPr>
              <a:t>PBL). Eftersom det funnits skäl för nämnden att ingripa enligt 11 kap. PBL har det</a:t>
            </a:r>
          </a:p>
          <a:p>
            <a:pPr algn="l"/>
            <a:r>
              <a:rPr lang="sv-SE" sz="1800" b="0" i="0" u="none" strike="noStrike" baseline="0" dirty="0">
                <a:latin typeface="TimesNewRomanPSMT"/>
              </a:rPr>
              <a:t>enligt 10 kap. 34 § PBL funnits förutsättningar för nämnden att vägra slutbesked även</a:t>
            </a:r>
          </a:p>
          <a:p>
            <a:pPr algn="l"/>
            <a:r>
              <a:rPr lang="sv-SE" sz="1800" b="0" i="0" u="none" strike="noStrike" baseline="0" dirty="0">
                <a:latin typeface="TimesNewRomanPSMT"/>
              </a:rPr>
              <a:t>av den anledningen.</a:t>
            </a:r>
          </a:p>
          <a:p>
            <a:pPr algn="l"/>
            <a:endParaRPr lang="sv-SE" sz="1800" b="0" i="0" u="none" strike="noStrike" baseline="0" dirty="0">
              <a:latin typeface="TimesNewRomanPSMT"/>
            </a:endParaRPr>
          </a:p>
          <a:p>
            <a:pPr algn="l"/>
            <a:r>
              <a:rPr lang="sv-SE" sz="1800" b="0" i="0" u="none" strike="noStrike" baseline="0" dirty="0">
                <a:latin typeface="TimesNewRomanPSMT"/>
              </a:rPr>
              <a:t>Mark- och miljööverdomstolen bedömer alltså att det har funnits förutsättningar för</a:t>
            </a:r>
          </a:p>
          <a:p>
            <a:pPr algn="l"/>
            <a:r>
              <a:rPr lang="sv-SE" sz="1800" b="0" i="0" u="none" strike="noStrike" baseline="0" dirty="0">
                <a:latin typeface="TimesNewRomanPSMT"/>
              </a:rPr>
              <a:t>nämnden att vägra slutbesked i detta fall. Mark- och miljödomstolens dom ska därför</a:t>
            </a:r>
          </a:p>
          <a:p>
            <a:pPr algn="l"/>
            <a:r>
              <a:rPr lang="sv-SE" sz="1800" b="0" i="0" u="none" strike="noStrike" baseline="0" dirty="0">
                <a:latin typeface="TimesNewRomanPSMT"/>
              </a:rPr>
              <a:t>ändras och nämndens beslut fastställas.</a:t>
            </a:r>
          </a:p>
          <a:p>
            <a:pPr algn="l"/>
            <a:endParaRPr lang="sv-SE" sz="1800" b="0" i="0" u="none" strike="noStrike" baseline="0" dirty="0">
              <a:latin typeface="TimesNewRomanPSMT"/>
            </a:endParaRPr>
          </a:p>
          <a:p>
            <a:pPr algn="l"/>
            <a:r>
              <a:rPr lang="sv-SE" sz="1800" b="0" i="0" u="none" strike="noStrike" baseline="0" dirty="0">
                <a:latin typeface="TimesNewRomanPSMT"/>
              </a:rPr>
              <a:t>Det får anses vara av vikt för ledning av rättstillämpningen att målet prövas av Högsta</a:t>
            </a:r>
          </a:p>
          <a:p>
            <a:pPr algn="l"/>
            <a:r>
              <a:rPr lang="sv-SE" sz="1800" b="0" i="0" u="none" strike="noStrike" baseline="0" dirty="0">
                <a:latin typeface="TimesNewRomanPSMT"/>
              </a:rPr>
              <a:t>domstolen. Mark- och miljööverdomstolen tillåter därför med stöd av 5 kap. 5 § lagen</a:t>
            </a:r>
          </a:p>
          <a:p>
            <a:pPr algn="l"/>
            <a:r>
              <a:rPr lang="sv-SE" sz="1800" b="0" i="0" u="none" strike="noStrike" baseline="0" dirty="0">
                <a:latin typeface="TimesNewRomanPSMT"/>
              </a:rPr>
              <a:t>(2010:921) om mark- och miljödomstolar att domen överklagas.</a:t>
            </a:r>
          </a:p>
          <a:p>
            <a:pPr algn="l"/>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28091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1" i="0" u="none" strike="noStrike" baseline="0" dirty="0">
                <a:latin typeface="TimesNewRomanPS-BoldMT"/>
              </a:rPr>
              <a:t>Henri Söderblom </a:t>
            </a:r>
            <a:r>
              <a:rPr lang="sv-SE" sz="1800" b="0" i="0" u="none" strike="noStrike" baseline="0" dirty="0">
                <a:latin typeface="TimesNewRomanPSMT"/>
              </a:rPr>
              <a:t>har anfört i huvudsak följande. Han har nu köpt och monterat en</a:t>
            </a:r>
          </a:p>
          <a:p>
            <a:pPr algn="l"/>
            <a:r>
              <a:rPr lang="sv-SE" sz="1800" b="0" i="0" u="none" strike="noStrike" baseline="0" dirty="0">
                <a:latin typeface="TimesNewRomanPSMT"/>
              </a:rPr>
              <a:t>ramp till entrén. Rampen är sex meter lång och den vilar på en gjuten yta om 4,4 meter</a:t>
            </a:r>
          </a:p>
          <a:p>
            <a:pPr algn="l"/>
            <a:r>
              <a:rPr lang="sv-SE" sz="1800" b="0" i="0" u="none" strike="noStrike" baseline="0" dirty="0">
                <a:latin typeface="TimesNewRomanPSMT"/>
              </a:rPr>
              <a:t>och därutöver annan hårdgjord yta. En ramp kräver inte en gjuten yta för att vara stabil,</a:t>
            </a:r>
          </a:p>
          <a:p>
            <a:pPr algn="l"/>
            <a:r>
              <a:rPr lang="sv-SE" sz="1800" b="0" i="0" u="none" strike="noStrike" baseline="0" dirty="0">
                <a:latin typeface="TimesNewRomanPSMT"/>
              </a:rPr>
              <a:t>säker och ändamålsenlig. Även lutning och bredd på rampen uppfyller ställda krav. På</a:t>
            </a:r>
          </a:p>
          <a:p>
            <a:pPr algn="l"/>
            <a:r>
              <a:rPr lang="sv-SE" sz="1800" b="0" i="0" u="none" strike="noStrike" baseline="0" dirty="0">
                <a:latin typeface="TimesNewRomanPSMT"/>
              </a:rPr>
              <a:t>plats finns således en lösning som uppfyller lagstiftningens krav. Varken markarbeten</a:t>
            </a:r>
          </a:p>
          <a:p>
            <a:pPr algn="l"/>
            <a:r>
              <a:rPr lang="sv-SE" sz="1800" b="0" i="0" u="none" strike="noStrike" baseline="0" dirty="0">
                <a:latin typeface="TimesNewRomanPSMT"/>
              </a:rPr>
              <a:t>eller ombyggnationer av trappan behövs. En certifierad sakkunnig har i utlåtande</a:t>
            </a:r>
          </a:p>
          <a:p>
            <a:pPr algn="l"/>
            <a:r>
              <a:rPr lang="sv-SE" sz="1800" b="0" i="0" u="none" strike="noStrike" baseline="0" dirty="0">
                <a:latin typeface="TimesNewRomanPSMT"/>
              </a:rPr>
              <a:t>bedömt att byggnaden med enkla medel har möjlighet att uppfylla de krav på</a:t>
            </a:r>
          </a:p>
          <a:p>
            <a:pPr algn="l"/>
            <a:r>
              <a:rPr lang="sv-SE" sz="1800" b="0" i="0" u="none" strike="noStrike" baseline="0" dirty="0">
                <a:latin typeface="TimesNewRomanPSMT"/>
              </a:rPr>
              <a:t>tillgänglighet och användbarhet som ställs enligt plan- och bygglagen (2010:900),</a:t>
            </a:r>
          </a:p>
          <a:p>
            <a:pPr algn="l"/>
            <a:r>
              <a:rPr lang="sv-SE" sz="1800" b="0" i="0" u="none" strike="noStrike" baseline="0" dirty="0">
                <a:latin typeface="TimesNewRomanPSMT"/>
              </a:rPr>
              <a:t>PBL. Det är orimligt att en praktisk och lämplig entré som husägaren vill ha och som</a:t>
            </a:r>
          </a:p>
          <a:p>
            <a:pPr algn="l"/>
            <a:r>
              <a:rPr lang="sv-SE" sz="1800" b="0" i="0" u="none" strike="noStrike" baseline="0" dirty="0">
                <a:latin typeface="TimesNewRomanPSMT"/>
              </a:rPr>
              <a:t>uppfyller samtliga krav på tillgänglighet, inte kan godkännas enbart för att</a:t>
            </a:r>
          </a:p>
          <a:p>
            <a:pPr algn="l"/>
            <a:r>
              <a:rPr lang="sv-SE" sz="1800" b="0" i="0" u="none" strike="noStrike" baseline="0" dirty="0">
                <a:latin typeface="TimesNewRomanPSMT"/>
              </a:rPr>
              <a:t>utformningen ändrats jämfört med bygglovsansökan, om utformningen ändå hade</a:t>
            </a:r>
          </a:p>
          <a:p>
            <a:pPr algn="l"/>
            <a:r>
              <a:rPr lang="sv-SE" sz="1800" b="0" i="0" u="none" strike="noStrike" baseline="0" dirty="0">
                <a:latin typeface="TimesNewRomanPSMT"/>
              </a:rPr>
              <a:t>godkänts vid en prövning av ansökan utifrån hur det faktiskt blev.</a:t>
            </a:r>
          </a:p>
          <a:p>
            <a:pPr algn="l"/>
            <a:endParaRPr lang="sv-SE" sz="1800" b="0" i="0" u="none" strike="noStrike" baseline="0" dirty="0">
              <a:latin typeface="TimesNewRomanPSMT"/>
            </a:endParaRPr>
          </a:p>
          <a:p>
            <a:pPr algn="l"/>
            <a:r>
              <a:rPr lang="sv-SE" sz="1800" b="1" i="0" u="none" strike="noStrike" baseline="0" dirty="0">
                <a:latin typeface="TimesNewRomanPS-BoldMT"/>
              </a:rPr>
              <a:t>Byggnadsnämnden i Österåkers kommun </a:t>
            </a:r>
            <a:r>
              <a:rPr lang="sv-SE" sz="1800" b="0" i="0" u="none" strike="noStrike" baseline="0" dirty="0">
                <a:latin typeface="TimesNewRomanPSMT"/>
              </a:rPr>
              <a:t>har anfört i huvudsak följande. Vid</a:t>
            </a:r>
          </a:p>
          <a:p>
            <a:pPr algn="l"/>
            <a:r>
              <a:rPr lang="sv-SE" sz="1800" b="0" i="0" u="none" strike="noStrike" baseline="0" dirty="0">
                <a:latin typeface="TimesNewRomanPSMT"/>
              </a:rPr>
              <a:t>byggnationen av enbostadshuset har byggherren frångått bygglovet och inte utfört den</a:t>
            </a:r>
          </a:p>
          <a:p>
            <a:pPr algn="l"/>
            <a:r>
              <a:rPr lang="sv-SE" sz="1800" b="0" i="0" u="none" strike="noStrike" baseline="0" dirty="0">
                <a:latin typeface="TimesNewRomanPSMT"/>
              </a:rPr>
              <a:t>i bygglovet redovisade rampen. Vid slutsamrådet fanns det ingen ramp till entrédörren,</a:t>
            </a:r>
          </a:p>
          <a:p>
            <a:pPr algn="l"/>
            <a:r>
              <a:rPr lang="sv-SE" sz="1800" b="0" i="0" u="none" strike="noStrike" baseline="0" dirty="0">
                <a:latin typeface="TimesNewRomanPSMT"/>
              </a:rPr>
              <a:t>varför tillgänglighetskraven i Boverkets byggregler (2011:6), BBR, inte är uppfyllda.</a:t>
            </a:r>
          </a:p>
          <a:p>
            <a:pPr algn="l"/>
            <a:r>
              <a:rPr lang="sv-SE" sz="1800" b="0" i="0" u="none" strike="noStrike" baseline="0" dirty="0">
                <a:latin typeface="TimesNewRomanPSMT"/>
              </a:rPr>
              <a:t>Byggherren erhöll ett interimistiskt slutbesked och hänvisades till tillämpliga avsnitt i</a:t>
            </a:r>
          </a:p>
          <a:p>
            <a:pPr algn="l"/>
            <a:r>
              <a:rPr lang="sv-SE" sz="1800" b="0" i="0" u="none" strike="noStrike" baseline="0" dirty="0">
                <a:latin typeface="TimesNewRomanPSMT"/>
              </a:rPr>
              <a:t>BBR för åtgärden. Vid platsbesök efteråt har byggnadsnämnden inte godkänt att</a:t>
            </a:r>
          </a:p>
          <a:p>
            <a:pPr algn="l"/>
            <a:r>
              <a:rPr lang="sv-SE" sz="1800" b="0" i="0" u="none" strike="noStrike" baseline="0" dirty="0">
                <a:latin typeface="TimesNewRomanPSMT"/>
              </a:rPr>
              <a:t>byggherren lagt en </a:t>
            </a:r>
            <a:r>
              <a:rPr lang="sv-SE" sz="1800" b="0" i="0" u="none" strike="noStrike" baseline="0" dirty="0" err="1">
                <a:latin typeface="TimesNewRomanPSMT"/>
              </a:rPr>
              <a:t>stålramp</a:t>
            </a:r>
            <a:r>
              <a:rPr lang="sv-SE" sz="1800" b="0" i="0" u="none" strike="noStrike" baseline="0" dirty="0">
                <a:latin typeface="TimesNewRomanPSMT"/>
              </a:rPr>
              <a:t> anslutande till vilplanet utanför entrédörren. </a:t>
            </a:r>
            <a:r>
              <a:rPr lang="sv-SE" sz="1800" b="0" i="0" u="none" strike="noStrike" baseline="0" dirty="0" err="1">
                <a:latin typeface="TimesNewRomanPSMT"/>
              </a:rPr>
              <a:t>Stålrampen</a:t>
            </a:r>
            <a:endParaRPr lang="sv-SE" sz="1800" b="0" i="0" u="none" strike="noStrike" baseline="0" dirty="0">
              <a:latin typeface="TimesNewRomanPSMT"/>
            </a:endParaRPr>
          </a:p>
          <a:p>
            <a:pPr algn="l"/>
            <a:r>
              <a:rPr lang="sv-SE" sz="1800" b="0" i="0" u="none" strike="noStrike" baseline="0" dirty="0">
                <a:latin typeface="TimesNewRomanPSMT"/>
              </a:rPr>
              <a:t>uppfyller inte BBR:s krav på rampers bredd, lutning, säkerhet m.m. Tillgänglighetskraven</a:t>
            </a:r>
          </a:p>
          <a:p>
            <a:pPr algn="l"/>
            <a:r>
              <a:rPr lang="sv-SE" sz="1800" b="0" i="0" u="none" strike="noStrike" baseline="0" dirty="0">
                <a:latin typeface="TimesNewRomanPSMT"/>
              </a:rPr>
              <a:t>kan inte anses tillgodosedda, då fyra steg (tre steg från den plana ytan utanför</a:t>
            </a:r>
          </a:p>
          <a:p>
            <a:pPr algn="l"/>
            <a:r>
              <a:rPr lang="sv-SE" sz="1800" b="0" i="0" u="none" strike="noStrike" baseline="0" dirty="0">
                <a:latin typeface="TimesNewRomanPSMT"/>
              </a:rPr>
              <a:t>entrédörren samt ytterligare ett steg innan man står på parkeringsytan) inte är att</a:t>
            </a:r>
          </a:p>
          <a:p>
            <a:pPr algn="l"/>
            <a:r>
              <a:rPr lang="sv-SE" sz="1800" b="0" i="0" u="none" strike="noStrike" baseline="0" dirty="0">
                <a:latin typeface="TimesNewRomanPSMT"/>
              </a:rPr>
              <a:t>bedöma som att det med enkla åtgärder eller medel går att ordna i efterhand. I</a:t>
            </a:r>
          </a:p>
          <a:p>
            <a:pPr algn="l"/>
            <a:r>
              <a:rPr lang="sv-SE" sz="1800" b="0" i="0" u="none" strike="noStrike" baseline="0" dirty="0">
                <a:latin typeface="TimesNewRomanPSMT"/>
              </a:rPr>
              <a:t>kommunikationen med byggherren har det uppgetts att det är på grund av</a:t>
            </a:r>
          </a:p>
          <a:p>
            <a:pPr algn="l"/>
            <a:r>
              <a:rPr lang="sv-SE" sz="1800" b="0" i="0" u="none" strike="noStrike" baseline="0" dirty="0">
                <a:latin typeface="TimesNewRomanPSMT"/>
              </a:rPr>
              <a:t>utformningen av rampen som slutbesked nekats, inte på grund av rampens material.</a:t>
            </a:r>
          </a:p>
          <a:p>
            <a:pPr algn="l"/>
            <a:endParaRPr lang="sv-SE" sz="1800" b="0" i="0" u="none" strike="noStrike" baseline="0" dirty="0">
              <a:latin typeface="TimesNewRomanPSMT"/>
            </a:endParaRPr>
          </a:p>
          <a:p>
            <a:pPr algn="l"/>
            <a:r>
              <a:rPr lang="sv-SE" sz="1800" b="1" i="0" u="none" strike="noStrike" baseline="0" dirty="0">
                <a:latin typeface="TimesNewRomanPS-BoldMT"/>
              </a:rPr>
              <a:t>REMISSYTTRANDE I MARK- OCH MILJÖÖVERDOMSTOLEN</a:t>
            </a:r>
          </a:p>
          <a:p>
            <a:pPr algn="l"/>
            <a:endParaRPr lang="sv-SE" sz="1800" b="1" i="0" u="none" strike="noStrike" baseline="0" dirty="0">
              <a:latin typeface="TimesNewRomanPS-BoldMT"/>
            </a:endParaRPr>
          </a:p>
          <a:p>
            <a:pPr algn="l"/>
            <a:r>
              <a:rPr lang="sv-SE" sz="1800" b="1" i="0" u="none" strike="noStrike" baseline="0" dirty="0">
                <a:latin typeface="TimesNewRomanPS-BoldMT"/>
              </a:rPr>
              <a:t>Boverket </a:t>
            </a:r>
            <a:r>
              <a:rPr lang="sv-SE" sz="1800" b="0" i="0" u="none" strike="noStrike" baseline="0" dirty="0">
                <a:latin typeface="TimesNewRomanPSMT"/>
              </a:rPr>
              <a:t>har anfört i huvudsak följande.</a:t>
            </a:r>
          </a:p>
          <a:p>
            <a:pPr algn="l"/>
            <a:endParaRPr lang="sv-SE" sz="1800" b="0" i="0" u="none" strike="noStrike" baseline="0" dirty="0">
              <a:latin typeface="TimesNewRomanPSMT"/>
            </a:endParaRPr>
          </a:p>
          <a:p>
            <a:pPr algn="l"/>
            <a:r>
              <a:rPr lang="sv-SE" sz="1800" b="0" i="0" u="none" strike="noStrike" baseline="0" dirty="0">
                <a:latin typeface="TimesNewRomanPSMT"/>
              </a:rPr>
              <a:t>Kravet på tillgänglighet som avser utformning kan med enkla åtgärder, genom en</a:t>
            </a:r>
          </a:p>
          <a:p>
            <a:pPr algn="l"/>
            <a:r>
              <a:rPr lang="sv-SE" sz="1800" b="0" i="0" u="none" strike="noStrike" baseline="0" dirty="0">
                <a:latin typeface="TimesNewRomanPSMT"/>
              </a:rPr>
              <a:t>ramp, tillgodoses i efterhand. Den redovisning kring hur kravet på tillgänglighet till</a:t>
            </a:r>
          </a:p>
          <a:p>
            <a:pPr algn="l"/>
            <a:r>
              <a:rPr lang="sv-SE" sz="1800" b="0" i="0" u="none" strike="noStrike" baseline="0" dirty="0">
                <a:latin typeface="TimesNewRomanPSMT"/>
              </a:rPr>
              <a:t>entrén ska lösas och som ligger till grund för bygglovsbeslutet måste dock följas. På</a:t>
            </a:r>
          </a:p>
          <a:p>
            <a:pPr algn="l"/>
            <a:r>
              <a:rPr lang="sv-SE" sz="1800" b="0" i="0" u="none" strike="noStrike" baseline="0" dirty="0">
                <a:latin typeface="TimesNewRomanPSMT"/>
              </a:rPr>
              <a:t>det underlag som byggnadsnämnden har utgått från när de prövat och beviljat ansökan</a:t>
            </a:r>
          </a:p>
          <a:p>
            <a:pPr algn="l"/>
            <a:r>
              <a:rPr lang="sv-SE" sz="1800" b="0" i="0" u="none" strike="noStrike" baseline="0" dirty="0">
                <a:latin typeface="TimesNewRomanPSMT"/>
              </a:rPr>
              <a:t>om bygglov finns en ramp med räcken utritad. Sökanden har senare kommit in med</a:t>
            </a:r>
          </a:p>
          <a:p>
            <a:pPr algn="l"/>
            <a:r>
              <a:rPr lang="sv-SE" sz="1800" b="0" i="0" u="none" strike="noStrike" baseline="0" dirty="0">
                <a:latin typeface="TimesNewRomanPSMT"/>
              </a:rPr>
              <a:t>nya relationsritningar och uppgett att det med enkla åtgärder i efterhand går att anordna</a:t>
            </a:r>
          </a:p>
          <a:p>
            <a:pPr algn="l"/>
            <a:r>
              <a:rPr lang="sv-SE" sz="1800" b="0" i="0" u="none" strike="noStrike" baseline="0" dirty="0">
                <a:latin typeface="TimesNewRomanPSMT"/>
              </a:rPr>
              <a:t>en ramp enligt BBR 3:132. Boverket tar inte ställning till om detta är en sådan mindre</a:t>
            </a:r>
          </a:p>
          <a:p>
            <a:pPr algn="l"/>
            <a:r>
              <a:rPr lang="sv-SE" sz="1800" b="0" i="0" u="none" strike="noStrike" baseline="0" dirty="0">
                <a:latin typeface="TimesNewRomanPSMT"/>
              </a:rPr>
              <a:t>justering i tidigare meddelat bygglovsbeslut, men anser att möjligheten att frångå</a:t>
            </a:r>
          </a:p>
          <a:p>
            <a:pPr algn="l"/>
            <a:r>
              <a:rPr lang="sv-SE" sz="1800" b="0" i="0" u="none" strike="noStrike" baseline="0" dirty="0">
                <a:latin typeface="TimesNewRomanPSMT"/>
              </a:rPr>
              <a:t>tillgänglighetskravet inte ensidigt kan göras av sökanden under byggprocessen. Det är i</a:t>
            </a:r>
          </a:p>
          <a:p>
            <a:pPr algn="l"/>
            <a:r>
              <a:rPr lang="sv-SE" sz="1800" b="0" i="0" u="none" strike="noStrike" baseline="0" dirty="0">
                <a:latin typeface="TimesNewRomanPSMT"/>
              </a:rPr>
              <a:t>stället något som byggnadsnämnden måste godta inför beslut om bygglov.</a:t>
            </a:r>
          </a:p>
          <a:p>
            <a:pPr algn="l"/>
            <a:endParaRPr lang="sv-SE" sz="1800" b="0" i="0" u="none" strike="noStrike" baseline="0" dirty="0">
              <a:latin typeface="TimesNewRomanPSMT"/>
            </a:endParaRPr>
          </a:p>
          <a:p>
            <a:pPr algn="l"/>
            <a:r>
              <a:rPr lang="sv-SE" sz="1800" b="0" i="0" u="none" strike="noStrike" baseline="0" dirty="0">
                <a:latin typeface="TimesNewRomanPSMT"/>
              </a:rPr>
              <a:t>Det fanns ett tydligt syfte med införandet av krav på prövning av tillgänglighet</a:t>
            </a:r>
          </a:p>
          <a:p>
            <a:pPr algn="l"/>
            <a:r>
              <a:rPr lang="sv-SE" sz="1800" b="0" i="0" u="none" strike="noStrike" baseline="0" dirty="0">
                <a:latin typeface="TimesNewRomanPSMT"/>
              </a:rPr>
              <a:t>som avser utformning redan i samband med bygglovsprövningen. Det var att</a:t>
            </a:r>
          </a:p>
          <a:p>
            <a:pPr algn="l"/>
            <a:r>
              <a:rPr lang="sv-SE" sz="1800" b="0" i="0" u="none" strike="noStrike" baseline="0" dirty="0">
                <a:latin typeface="TimesNewRomanPSMT"/>
              </a:rPr>
              <a:t>förhindra att beviljade bygglov inte kunde förverkligas på grund av att kraven</a:t>
            </a:r>
          </a:p>
          <a:p>
            <a:pPr algn="l"/>
            <a:r>
              <a:rPr lang="sv-SE" sz="1800" b="0" i="0" u="none" strike="noStrike" baseline="0" dirty="0">
                <a:latin typeface="TimesNewRomanPSMT"/>
              </a:rPr>
              <a:t>på tillgänglighet inte var uppfyllda. Den situationen har uppstått i detta ärende</a:t>
            </a:r>
          </a:p>
          <a:p>
            <a:pPr algn="l"/>
            <a:r>
              <a:rPr lang="sv-SE" sz="1800" b="0" i="0" u="none" strike="noStrike" baseline="0" dirty="0">
                <a:latin typeface="TimesNewRomanPSMT"/>
              </a:rPr>
              <a:t>eftersom sökanden frångått den lösning på tillgänglighet som redovisades i</a:t>
            </a:r>
          </a:p>
          <a:p>
            <a:pPr algn="l"/>
            <a:r>
              <a:rPr lang="sv-SE" sz="1800" b="0" i="0" u="none" strike="noStrike" baseline="0" dirty="0">
                <a:latin typeface="TimesNewRomanPSMT"/>
              </a:rPr>
              <a:t>bygglovsansökan. Sökanden har inte heller inför bygglovsprövningen åberopat</a:t>
            </a:r>
          </a:p>
          <a:p>
            <a:pPr algn="l"/>
            <a:r>
              <a:rPr lang="sv-SE" sz="1800" b="0" i="0" u="none" strike="noStrike" baseline="0" dirty="0">
                <a:latin typeface="TimesNewRomanPSMT"/>
              </a:rPr>
              <a:t>att avsikten är att lösa tillgängligheten i efterhand med en ramp. Mot bakgrund</a:t>
            </a:r>
          </a:p>
          <a:p>
            <a:pPr algn="l"/>
            <a:r>
              <a:rPr lang="sv-SE" sz="1800" b="0" i="0" u="none" strike="noStrike" baseline="0" dirty="0">
                <a:latin typeface="TimesNewRomanPSMT"/>
              </a:rPr>
              <a:t>av förarbetena till PBL och att prövningen av utformningen som gäller tillgänglighet</a:t>
            </a:r>
          </a:p>
          <a:p>
            <a:pPr algn="l"/>
            <a:r>
              <a:rPr lang="sv-SE" sz="1800" b="0" i="0" u="none" strike="noStrike" baseline="0" dirty="0">
                <a:latin typeface="TimesNewRomanPSMT"/>
              </a:rPr>
              <a:t>ska prövas i lovet samt de krav som ställs på byggherren i 10 kap. 2 och 5 §§ PBL</a:t>
            </a:r>
          </a:p>
          <a:p>
            <a:pPr algn="l"/>
            <a:r>
              <a:rPr lang="sv-SE" sz="1800" b="0" i="0" u="none" strike="noStrike" baseline="0" dirty="0">
                <a:latin typeface="TimesNewRomanPSMT"/>
              </a:rPr>
              <a:t>anser Boverket att sökanden är bunden av underlaget i bygglovsansökan.</a:t>
            </a:r>
          </a:p>
          <a:p>
            <a:pPr algn="l"/>
            <a:endParaRPr lang="sv-SE" sz="1800" b="0" i="0" u="none" strike="noStrike" baseline="0" dirty="0">
              <a:latin typeface="TimesNewRomanPSMT"/>
            </a:endParaRPr>
          </a:p>
          <a:p>
            <a:pPr algn="l"/>
            <a:r>
              <a:rPr lang="sv-SE" sz="1800" b="1" i="0" u="none" strike="noStrike" baseline="0" dirty="0">
                <a:latin typeface="TimesNewRomanPS-BoldMT"/>
              </a:rPr>
              <a:t>MARK- OCH MILJÖÖVERDOMSTOLENS DOMSKÄL</a:t>
            </a:r>
          </a:p>
          <a:p>
            <a:pPr algn="l"/>
            <a:endParaRPr lang="sv-SE" sz="1800" b="0" i="0" u="none" strike="noStrike" baseline="0" dirty="0">
              <a:latin typeface="TimesNewRomanPSMT"/>
            </a:endParaRPr>
          </a:p>
          <a:p>
            <a:pPr algn="l"/>
            <a:r>
              <a:rPr lang="sv-SE" sz="1800" b="0" i="0" u="none" strike="noStrike" baseline="0" dirty="0">
                <a:latin typeface="TimesNewRomanPSMT"/>
              </a:rPr>
              <a:t>Mark- och miljööverdomstolen instämmer i Boverkets bedömning att kravet på</a:t>
            </a:r>
          </a:p>
          <a:p>
            <a:pPr algn="l"/>
            <a:r>
              <a:rPr lang="sv-SE" sz="1800" b="0" i="0" u="none" strike="noStrike" baseline="0" dirty="0">
                <a:latin typeface="TimesNewRomanPSMT"/>
              </a:rPr>
              <a:t>tillgänglighet kan tillgodoses i efterhand genom en lösning i enlighet med Henri</a:t>
            </a:r>
          </a:p>
          <a:p>
            <a:pPr algn="l"/>
            <a:r>
              <a:rPr lang="sv-SE" sz="1800" b="0" i="0" u="none" strike="noStrike" baseline="0" dirty="0">
                <a:latin typeface="TimesNewRomanPSMT"/>
              </a:rPr>
              <a:t>Söderbloms nu presenterade förslag. Denna utformning skiljer sig dock från det</a:t>
            </a:r>
          </a:p>
          <a:p>
            <a:pPr algn="l"/>
            <a:r>
              <a:rPr lang="sv-SE" sz="1800" b="0" i="0" u="none" strike="noStrike" baseline="0" dirty="0">
                <a:latin typeface="TimesNewRomanPSMT"/>
              </a:rPr>
              <a:t>beviljade bygglovet. Mark- och miljööverdomstolen har därför att ta ställning till om</a:t>
            </a:r>
          </a:p>
          <a:p>
            <a:pPr algn="l"/>
            <a:r>
              <a:rPr lang="sv-SE" sz="1800" b="0" i="0" u="none" strike="noStrike" baseline="0" dirty="0">
                <a:latin typeface="TimesNewRomanPSMT"/>
              </a:rPr>
              <a:t>denna utformning kan godtas inom ramen för bygglovet.</a:t>
            </a:r>
          </a:p>
          <a:p>
            <a:pPr algn="l"/>
            <a:endParaRPr lang="sv-SE" sz="1800" b="0" i="0" u="none" strike="noStrike" baseline="0" dirty="0">
              <a:latin typeface="TimesNewRomanPSMT"/>
            </a:endParaRPr>
          </a:p>
          <a:p>
            <a:pPr algn="l"/>
            <a:r>
              <a:rPr lang="sv-SE" sz="1800" b="0" i="0" u="none" strike="noStrike" baseline="0" dirty="0">
                <a:latin typeface="TimesNewRomanPSMT"/>
              </a:rPr>
              <a:t>I relationshandlingarna från den 15 december 2020 och den 15 april 2021 redovisas</a:t>
            </a:r>
          </a:p>
          <a:p>
            <a:pPr algn="l"/>
            <a:r>
              <a:rPr lang="sv-SE" sz="1800" b="0" i="0" u="none" strike="noStrike" baseline="0" dirty="0">
                <a:latin typeface="TimesNewRomanPSMT"/>
              </a:rPr>
              <a:t>ändringar i utförandet i förhållande till det beviljade bygglovet. </a:t>
            </a:r>
          </a:p>
          <a:p>
            <a:pPr algn="l"/>
            <a:r>
              <a:rPr lang="sv-SE" sz="1800" b="0" i="0" u="sng" strike="noStrike" baseline="0" dirty="0">
                <a:latin typeface="TimesNewRomanPSMT"/>
              </a:rPr>
              <a:t>På bygglovsritningen nås entrén via en ramp på pelare, medan relationshandlingen visar en trappa</a:t>
            </a:r>
            <a:r>
              <a:rPr lang="sv-SE" sz="1800" b="0" i="0" u="none" strike="noStrike" baseline="0" dirty="0">
                <a:latin typeface="TimesNewRomanPSMT"/>
              </a:rPr>
              <a:t>. </a:t>
            </a:r>
          </a:p>
          <a:p>
            <a:pPr algn="l"/>
            <a:r>
              <a:rPr lang="sv-SE" sz="1800" b="0" i="0" u="none" strike="noStrike" baseline="0" dirty="0">
                <a:latin typeface="TimesNewRomanPSMT"/>
              </a:rPr>
              <a:t>Även </a:t>
            </a:r>
            <a:r>
              <a:rPr lang="sv-SE" sz="1800" b="0" i="0" u="sng" strike="noStrike" baseline="0" dirty="0">
                <a:latin typeface="TimesNewRomanPSMT"/>
              </a:rPr>
              <a:t>redovisade marknivåer skiljer sig åt mellan bygglovs- och relationshandling</a:t>
            </a:r>
            <a:r>
              <a:rPr lang="sv-SE" sz="1800" b="0" i="0" u="none" strike="noStrike" baseline="0" dirty="0">
                <a:latin typeface="TimesNewRomanPSMT"/>
              </a:rPr>
              <a:t>.</a:t>
            </a:r>
          </a:p>
          <a:p>
            <a:pPr algn="l"/>
            <a:endParaRPr lang="sv-SE" sz="1800" b="0" i="0" u="none" strike="noStrike" baseline="0" dirty="0">
              <a:latin typeface="TimesNewRomanPSMT"/>
            </a:endParaRPr>
          </a:p>
          <a:p>
            <a:pPr algn="l"/>
            <a:r>
              <a:rPr lang="sv-SE" sz="1800" b="0" i="0" u="sng" strike="noStrike" baseline="0" dirty="0">
                <a:latin typeface="TimesNewRomanPSMT"/>
              </a:rPr>
              <a:t>PBL innehåller inte någon möjlighet att bevilja ändring i tidigare meddelat</a:t>
            </a:r>
          </a:p>
          <a:p>
            <a:pPr algn="l"/>
            <a:r>
              <a:rPr lang="sv-SE" sz="1800" b="0" i="0" u="sng" strike="noStrike" baseline="0" dirty="0">
                <a:latin typeface="TimesNewRomanPSMT"/>
              </a:rPr>
              <a:t>bygglovsbeslut, men vissa mindre justeringar kan godtas </a:t>
            </a:r>
            <a:r>
              <a:rPr lang="sv-SE" sz="1800" b="0" i="0" u="none" strike="noStrike" baseline="0" dirty="0">
                <a:latin typeface="TimesNewRomanPSMT"/>
              </a:rPr>
              <a:t>(se rättsfallet MÖD 2020:51).</a:t>
            </a:r>
          </a:p>
          <a:p>
            <a:pPr algn="l"/>
            <a:r>
              <a:rPr lang="sv-SE" sz="1800" b="0" i="0" u="none" strike="noStrike" baseline="0" dirty="0">
                <a:latin typeface="TimesNewRomanPSMT"/>
              </a:rPr>
              <a:t>Mark- och miljööverdomstolen bedömer att de åtgärder som skiljer sig från bygglovet</a:t>
            </a:r>
          </a:p>
          <a:p>
            <a:pPr algn="l"/>
            <a:r>
              <a:rPr lang="sv-SE" sz="1800" b="0" i="0" u="none" strike="noStrike" baseline="0" dirty="0">
                <a:latin typeface="TimesNewRomanPSMT"/>
              </a:rPr>
              <a:t>är sådana att de utgör avvikelser från bygglovet. Ändringarna utgör inte sådana mindre</a:t>
            </a:r>
          </a:p>
          <a:p>
            <a:pPr algn="l"/>
            <a:r>
              <a:rPr lang="sv-SE" sz="1800" b="0" i="0" u="none" strike="noStrike" baseline="0" dirty="0">
                <a:latin typeface="TimesNewRomanPSMT"/>
              </a:rPr>
              <a:t>justeringar som kan godtas av byggnadsnämnden. Tillsammans utgör avvikelserna</a:t>
            </a:r>
          </a:p>
          <a:p>
            <a:pPr algn="l"/>
            <a:r>
              <a:rPr lang="sv-SE" sz="1800" b="0" i="0" u="none" strike="noStrike" baseline="0" dirty="0">
                <a:latin typeface="TimesNewRomanPSMT"/>
              </a:rPr>
              <a:t>lovpliktiga ändringar som kräver att en ny ansökan om bygglov görs för att</a:t>
            </a:r>
          </a:p>
          <a:p>
            <a:pPr algn="l"/>
            <a:r>
              <a:rPr lang="sv-SE" sz="1800" b="0" i="0" u="none" strike="noStrike" baseline="0" dirty="0">
                <a:latin typeface="TimesNewRomanPSMT"/>
              </a:rPr>
              <a:t>byggnadsnämnden ska kunna ta ställning till dessa. Det har därmed funnits skäl för</a:t>
            </a:r>
          </a:p>
          <a:p>
            <a:pPr algn="l"/>
            <a:r>
              <a:rPr lang="sv-SE" sz="1800" b="0" i="0" u="none" strike="noStrike" baseline="0" dirty="0">
                <a:latin typeface="TimesNewRomanPSMT"/>
              </a:rPr>
              <a:t>nämnden att neka slutbesked. Överklagandet ska därför avslås.</a:t>
            </a:r>
          </a:p>
          <a:p>
            <a:pPr algn="l"/>
            <a:endParaRPr lang="sv-SE" sz="1800" b="0" i="0" u="none" strike="noStrike" baseline="0" dirty="0">
              <a:latin typeface="TimesNewRomanPSMT"/>
            </a:endParaRPr>
          </a:p>
          <a:p>
            <a:pPr algn="l"/>
            <a:r>
              <a:rPr lang="sv-SE" sz="1800" b="0" i="0" u="none" strike="noStrike" baseline="0" dirty="0">
                <a:latin typeface="TimesNewRomanPSMT"/>
              </a:rPr>
              <a:t>Domen får enligt 5 kap. 5 § lagen (2010:921) om mark- och miljödomstolar inte</a:t>
            </a:r>
          </a:p>
          <a:p>
            <a:pPr algn="l"/>
            <a:r>
              <a:rPr lang="sv-SE" sz="1800" b="0" i="0" u="none" strike="noStrike" baseline="0" dirty="0">
                <a:latin typeface="TimesNewRomanPSMT"/>
              </a:rPr>
              <a:t>överklagas.</a:t>
            </a:r>
          </a:p>
          <a:p>
            <a:pPr algn="l"/>
            <a:r>
              <a:rPr lang="sv-SE" sz="1800" b="0" i="0" u="none" strike="noStrike" baseline="0" dirty="0">
                <a:latin typeface="TimesNewRomanPSMT"/>
              </a:rPr>
              <a:t>I</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2628847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1" i="0" u="none" strike="noStrike" baseline="0" dirty="0">
                <a:latin typeface="TimesNewRomanPS-BoldMT"/>
              </a:rPr>
              <a:t>MARK- OCH MILJÖÖVERDOMSTOLENS DOMSKÄL</a:t>
            </a:r>
          </a:p>
          <a:p>
            <a:pPr algn="l"/>
            <a:r>
              <a:rPr lang="sv-SE" sz="1800" b="0" i="0" u="none" strike="noStrike" baseline="0" dirty="0">
                <a:latin typeface="TimesNewRomanPSMT"/>
              </a:rPr>
              <a:t>Nino </a:t>
            </a:r>
            <a:r>
              <a:rPr lang="sv-SE" sz="1800" b="0" i="0" u="none" strike="noStrike" baseline="0" dirty="0" err="1">
                <a:latin typeface="TimesNewRomanPSMT"/>
              </a:rPr>
              <a:t>Beganovic</a:t>
            </a:r>
            <a:r>
              <a:rPr lang="sv-SE" sz="1800" b="0" i="0" u="none" strike="noStrike" baseline="0" dirty="0">
                <a:latin typeface="TimesNewRomanPSMT"/>
              </a:rPr>
              <a:t> fick den 1 juli 2020 startbesked för nybyggnad av ett komplementbostadshus</a:t>
            </a:r>
          </a:p>
          <a:p>
            <a:pPr algn="l"/>
            <a:r>
              <a:rPr lang="sv-SE" sz="1800" b="0" i="0" u="none" strike="noStrike" baseline="0" dirty="0">
                <a:latin typeface="TimesNewRomanPSMT"/>
              </a:rPr>
              <a:t>på fastigheten Solfläcken 11. I beslutet om startbesked bestämdes att en</a:t>
            </a:r>
          </a:p>
          <a:p>
            <a:pPr algn="l"/>
            <a:r>
              <a:rPr lang="sv-SE" sz="1800" b="0" i="0" u="none" strike="noStrike" baseline="0" dirty="0">
                <a:latin typeface="TimesNewRomanPSMT"/>
              </a:rPr>
              <a:t>lägeskontroll och bestyrkt kontrollplan skulle lämnas in till nämnden inför slutbesked.</a:t>
            </a:r>
          </a:p>
          <a:p>
            <a:pPr algn="l"/>
            <a:r>
              <a:rPr lang="sv-SE" sz="1800" b="0" i="0" u="none" strike="noStrike" baseline="0" dirty="0">
                <a:latin typeface="TimesNewRomanPSMT"/>
              </a:rPr>
              <a:t>I det nu överklagade beslutet nekade nämnden slutbesked för byggnaden och motiverade</a:t>
            </a:r>
          </a:p>
          <a:p>
            <a:pPr algn="l"/>
            <a:r>
              <a:rPr lang="sv-SE" sz="1800" b="0" i="0" u="none" strike="noStrike" baseline="0" dirty="0">
                <a:latin typeface="TimesNewRomanPSMT"/>
              </a:rPr>
              <a:t>beslutet med att byggnaden enligt den lägeskontroll som getts in har en byggnadsarea</a:t>
            </a:r>
          </a:p>
          <a:p>
            <a:pPr algn="l"/>
            <a:r>
              <a:rPr lang="sv-SE" sz="1800" b="0" i="0" u="none" strike="noStrike" baseline="0" dirty="0">
                <a:latin typeface="TimesNewRomanPSMT"/>
              </a:rPr>
              <a:t>om 31,1 kvm.</a:t>
            </a:r>
          </a:p>
          <a:p>
            <a:pPr algn="l"/>
            <a:endParaRPr lang="sv-SE" sz="1800" b="0" i="0" u="none" strike="noStrike" baseline="0" dirty="0">
              <a:latin typeface="TimesNewRomanPSMT"/>
            </a:endParaRPr>
          </a:p>
          <a:p>
            <a:pPr algn="l"/>
            <a:r>
              <a:rPr lang="sv-SE" sz="1800" b="0" i="0" u="none" strike="noStrike" baseline="0" dirty="0">
                <a:latin typeface="TimesNewRomanPSMT"/>
              </a:rPr>
              <a:t>Prövningen i ett slutbesked avseende ett komplementbostadshus avser inte i första</a:t>
            </a:r>
          </a:p>
          <a:p>
            <a:pPr algn="l"/>
            <a:r>
              <a:rPr lang="sv-SE" sz="1800" b="0" i="0" u="none" strike="noStrike" baseline="0" dirty="0">
                <a:latin typeface="TimesNewRomanPSMT"/>
              </a:rPr>
              <a:t>hand om åtgärden uppfyller kraven i 9 kap. 4 a § plan- och bygglagen (2010:900),</a:t>
            </a:r>
          </a:p>
          <a:p>
            <a:pPr algn="l"/>
            <a:r>
              <a:rPr lang="sv-SE" sz="1800" b="0" i="0" u="none" strike="noStrike" baseline="0" dirty="0">
                <a:latin typeface="TimesNewRomanPSMT"/>
              </a:rPr>
              <a:t>PBL. Om en anmäld åtgärd är att se som ett komplementbostadshus eller inte prövas</a:t>
            </a:r>
          </a:p>
          <a:p>
            <a:pPr algn="l"/>
            <a:r>
              <a:rPr lang="sv-SE" sz="1800" b="0" i="0" u="none" strike="noStrike" baseline="0" dirty="0">
                <a:latin typeface="TimesNewRomanPSMT"/>
              </a:rPr>
              <a:t>som utgångspunkt i startbeskedet (se 10 kap. 23 § första stycket 1 och andra</a:t>
            </a:r>
          </a:p>
          <a:p>
            <a:pPr algn="l"/>
            <a:r>
              <a:rPr lang="sv-SE" sz="1800" b="0" i="0" u="none" strike="noStrike" baseline="0" dirty="0">
                <a:latin typeface="TimesNewRomanPSMT"/>
              </a:rPr>
              <a:t>stycket PBL). Genom slutbeskedet godkänner nämnden att byggherren får ta byggnadsverket</a:t>
            </a:r>
          </a:p>
          <a:p>
            <a:pPr algn="l"/>
            <a:r>
              <a:rPr lang="sv-SE" sz="1800" b="0" i="0" u="none" strike="noStrike" baseline="0" dirty="0">
                <a:latin typeface="TimesNewRomanPSMT"/>
              </a:rPr>
              <a:t>i bruk om denne har visat att alla krav som gäller för åtgärderna enligt kontrollplanen</a:t>
            </a:r>
          </a:p>
          <a:p>
            <a:pPr algn="l"/>
            <a:r>
              <a:rPr lang="sv-SE" sz="1800" b="0" i="0" u="none" strike="noStrike" baseline="0" dirty="0">
                <a:latin typeface="TimesNewRomanPSMT"/>
              </a:rPr>
              <a:t>och startbeskedet är uppfyllda samt att nämnden inte har funnit skäl att</a:t>
            </a:r>
          </a:p>
          <a:p>
            <a:pPr algn="l"/>
            <a:r>
              <a:rPr lang="sv-SE" sz="1800" b="0" i="0" u="none" strike="noStrike" baseline="0" dirty="0">
                <a:latin typeface="TimesNewRomanPSMT"/>
              </a:rPr>
              <a:t>ingripa enligt 11 kap. PBL (se 10 kap. 34 § PBL). Enligt 10 kap. 35 § PBL får dock</a:t>
            </a:r>
          </a:p>
          <a:p>
            <a:pPr algn="l"/>
            <a:r>
              <a:rPr lang="sv-SE" sz="1800" b="0" i="0" u="none" strike="noStrike" baseline="0" dirty="0">
                <a:latin typeface="TimesNewRomanPSMT"/>
              </a:rPr>
              <a:t>slutbesked ges även om det finns brister i uppfyllandet, om bristerna är försumbara.</a:t>
            </a:r>
          </a:p>
          <a:p>
            <a:pPr algn="l"/>
            <a:r>
              <a:rPr lang="sv-SE" sz="1800" b="0" i="0" u="none" strike="noStrike" baseline="0" dirty="0">
                <a:latin typeface="TimesNewRomanPSMT"/>
              </a:rPr>
              <a:t>Om en åtgärd avviker i fråga om t.ex. utformning eller placering i förhållande till vad</a:t>
            </a:r>
          </a:p>
          <a:p>
            <a:pPr algn="l"/>
            <a:r>
              <a:rPr lang="sv-SE" sz="1800" b="0" i="0" u="none" strike="noStrike" baseline="0" dirty="0">
                <a:latin typeface="TimesNewRomanPSMT"/>
              </a:rPr>
              <a:t>som har anmälts kan det finnas skäl att ingripa med ett lovföreläggande eller rättelseföreläggande</a:t>
            </a:r>
          </a:p>
          <a:p>
            <a:pPr algn="l"/>
            <a:r>
              <a:rPr lang="sv-SE" sz="1800" b="0" i="0" u="none" strike="noStrike" baseline="0" dirty="0">
                <a:latin typeface="TimesNewRomanPSMT"/>
              </a:rPr>
              <a:t>enligt 11 kap. PBL.</a:t>
            </a:r>
          </a:p>
          <a:p>
            <a:pPr algn="l"/>
            <a:endParaRPr lang="sv-SE" sz="1800" b="0" i="0" u="none" strike="noStrike" baseline="0" dirty="0">
              <a:latin typeface="TimesNewRomanPSMT"/>
            </a:endParaRPr>
          </a:p>
          <a:p>
            <a:pPr algn="l"/>
            <a:r>
              <a:rPr lang="sv-SE" sz="1800" b="0" i="0" u="none" strike="noStrike" baseline="0" dirty="0">
                <a:latin typeface="TimesNewRomanPSMT"/>
              </a:rPr>
              <a:t>Den mätning som nämnden har lagt till grund för sin bedömning av byggnadsarean är</a:t>
            </a:r>
          </a:p>
          <a:p>
            <a:pPr algn="l"/>
            <a:r>
              <a:rPr lang="sv-SE" sz="1800" b="0" i="0" u="none" strike="noStrike" baseline="0" dirty="0">
                <a:latin typeface="TimesNewRomanPSMT"/>
              </a:rPr>
              <a:t>den lägeskontroll som nämnden ställt krav på i startbeskedet. Någon annan mätning av</a:t>
            </a:r>
          </a:p>
          <a:p>
            <a:pPr algn="l"/>
            <a:r>
              <a:rPr lang="sv-SE" sz="1800" b="0" i="0" u="none" strike="noStrike" baseline="0" dirty="0">
                <a:latin typeface="TimesNewRomanPSMT"/>
              </a:rPr>
              <a:t>byggnaden har inte gjorts. Av lägeskontrollen framgår att utfärdaren intygar att läget är</a:t>
            </a:r>
          </a:p>
          <a:p>
            <a:pPr algn="l"/>
            <a:r>
              <a:rPr lang="sv-SE" sz="1800" b="0" i="0" u="none" strike="noStrike" baseline="0" dirty="0">
                <a:latin typeface="TimesNewRomanPSMT"/>
              </a:rPr>
              <a:t>i enlighet med den bifogade ritningen ”Vid inmätning av sidobyggnad (knutbrädor)”.</a:t>
            </a:r>
          </a:p>
          <a:p>
            <a:pPr algn="l"/>
            <a:r>
              <a:rPr lang="sv-SE" sz="1800" b="0" i="0" u="none" strike="noStrike" baseline="0" dirty="0">
                <a:latin typeface="TimesNewRomanPSMT"/>
              </a:rPr>
              <a:t>En sådan lägeskontroll syftar främst till att utvisa byggnadens läge och kan inte utan</a:t>
            </a:r>
          </a:p>
          <a:p>
            <a:pPr algn="l"/>
            <a:r>
              <a:rPr lang="sv-SE" sz="1800" b="0" i="0" u="none" strike="noStrike" baseline="0" dirty="0">
                <a:latin typeface="TimesNewRomanPSMT"/>
              </a:rPr>
              <a:t>vidare läggas till grund för en bedömning av byggnadsarean.</a:t>
            </a:r>
          </a:p>
          <a:p>
            <a:pPr algn="l"/>
            <a:endParaRPr lang="sv-SE" sz="1800" b="0" i="0" u="none" strike="noStrike" baseline="0" dirty="0">
              <a:latin typeface="TimesNewRomanPSMT"/>
            </a:endParaRPr>
          </a:p>
          <a:p>
            <a:pPr algn="l"/>
            <a:r>
              <a:rPr lang="sv-SE" sz="1800" b="0" i="0" u="none" strike="noStrike" baseline="0" dirty="0">
                <a:latin typeface="TimesNewRomanPSMT"/>
              </a:rPr>
              <a:t>Byggnadsarea är enligt gällande praxis såväl den area som byggnaden upptar på</a:t>
            </a:r>
          </a:p>
          <a:p>
            <a:pPr algn="l"/>
            <a:r>
              <a:rPr lang="sv-SE" sz="1800" b="0" i="0" u="none" strike="noStrike" baseline="0" dirty="0">
                <a:latin typeface="TimesNewRomanPSMT"/>
              </a:rPr>
              <a:t>marken som projektionen av de byggnadsdelar som påverkar användningen av</a:t>
            </a:r>
          </a:p>
          <a:p>
            <a:pPr algn="l"/>
            <a:r>
              <a:rPr lang="sv-SE" sz="1800" b="0" i="0" u="none" strike="noStrike" baseline="0" dirty="0">
                <a:latin typeface="TimesNewRomanPSMT"/>
              </a:rPr>
              <a:t>underliggande mark. Enligt Svensk standard, Area och volym för byggnader –</a:t>
            </a:r>
          </a:p>
          <a:p>
            <a:pPr algn="l"/>
            <a:r>
              <a:rPr lang="sv-SE" sz="1800" b="0" i="0" u="none" strike="noStrike" baseline="0" dirty="0">
                <a:latin typeface="TimesNewRomanPSMT"/>
              </a:rPr>
              <a:t>Terminologi och mätning avsnitt 6.4, (SS 21054:2020, utgåva 2) avgränsas byggnadsarea</a:t>
            </a:r>
          </a:p>
          <a:p>
            <a:pPr algn="l"/>
            <a:r>
              <a:rPr lang="sv-SE" sz="1800" b="0" i="0" u="none" strike="noStrike" baseline="0" dirty="0">
                <a:latin typeface="TimesNewRomanPSMT"/>
              </a:rPr>
              <a:t>av byggnadens fasadliv omedelbart ovanför sockeln. Ingen hänsyn tas till smärre</a:t>
            </a:r>
          </a:p>
          <a:p>
            <a:pPr algn="l"/>
            <a:r>
              <a:rPr lang="sv-SE" sz="1800" b="0" i="0" u="none" strike="noStrike" baseline="0" dirty="0">
                <a:latin typeface="TimesNewRomanPSMT"/>
              </a:rPr>
              <a:t>avvikelser som fasadlist, portomfattning etc. Till undantaget hör en illustration</a:t>
            </a:r>
          </a:p>
          <a:p>
            <a:pPr algn="l"/>
            <a:r>
              <a:rPr lang="sv-SE" sz="1800" b="0" i="0" u="none" strike="noStrike" baseline="0" dirty="0">
                <a:latin typeface="TimesNewRomanPSMT"/>
              </a:rPr>
              <a:t>(figur 23 b) som tydligt visar att knutinklädnad ska bortses från vid mätningen.</a:t>
            </a:r>
          </a:p>
          <a:p>
            <a:pPr algn="l"/>
            <a:endParaRPr lang="sv-SE" sz="1800" b="0" i="0" u="none" strike="noStrike" baseline="0" dirty="0">
              <a:latin typeface="TimesNewRomanPSMT"/>
            </a:endParaRPr>
          </a:p>
          <a:p>
            <a:pPr algn="l"/>
            <a:r>
              <a:rPr lang="sv-SE" sz="1800" b="0" i="0" u="none" strike="noStrike" baseline="0" dirty="0">
                <a:latin typeface="TimesNewRomanPSMT"/>
              </a:rPr>
              <a:t>Vid beräkningen av byggnadsarean ska därmed knutbrädorna på byggnaden inte</a:t>
            </a:r>
          </a:p>
          <a:p>
            <a:pPr algn="l"/>
            <a:r>
              <a:rPr lang="sv-SE" sz="1800" b="0" i="0" u="none" strike="noStrike" baseline="0" dirty="0">
                <a:latin typeface="TimesNewRomanPSMT"/>
              </a:rPr>
              <a:t>räknas med. Någon annan mätning av byggnaden än lägeskontrollen finns inte i</a:t>
            </a:r>
          </a:p>
          <a:p>
            <a:pPr algn="l"/>
            <a:r>
              <a:rPr lang="sv-SE" sz="1800" b="0" i="0" u="none" strike="noStrike" baseline="0" dirty="0">
                <a:latin typeface="TimesNewRomanPSMT"/>
              </a:rPr>
              <a:t>ärendet. Nämnden har inte ifrågasatt de uppgifter som Nino </a:t>
            </a:r>
            <a:r>
              <a:rPr lang="sv-SE" sz="1800" b="0" i="0" u="none" strike="noStrike" baseline="0" dirty="0" err="1">
                <a:latin typeface="TimesNewRomanPSMT"/>
              </a:rPr>
              <a:t>Beganovic</a:t>
            </a:r>
            <a:r>
              <a:rPr lang="sv-SE" sz="1800" b="0" i="0" u="none" strike="noStrike" baseline="0" dirty="0">
                <a:latin typeface="TimesNewRomanPSMT"/>
              </a:rPr>
              <a:t> fört fram om</a:t>
            </a:r>
          </a:p>
          <a:p>
            <a:pPr algn="l"/>
            <a:r>
              <a:rPr lang="sv-SE" sz="1800" b="0" i="0" u="none" strike="noStrike" baseline="0" dirty="0">
                <a:latin typeface="TimesNewRomanPSMT"/>
              </a:rPr>
              <a:t>tjockleken på byggnadens knutbrädor och vilken byggnadsarea byggnaden har, mätt i</a:t>
            </a:r>
          </a:p>
          <a:p>
            <a:pPr algn="l"/>
            <a:r>
              <a:rPr lang="sv-SE" sz="1800" b="0" i="0" u="none" strike="noStrike" baseline="0" dirty="0">
                <a:latin typeface="TimesNewRomanPSMT"/>
              </a:rPr>
              <a:t>fasadliv, om knutbrädorna inte beaktas. Dessa mått överensstämmer med en skalenlig</a:t>
            </a:r>
          </a:p>
          <a:p>
            <a:pPr algn="l"/>
            <a:r>
              <a:rPr lang="sv-SE" sz="1800" b="0" i="0" u="none" strike="noStrike" baseline="0" dirty="0">
                <a:latin typeface="TimesNewRomanPSMT"/>
              </a:rPr>
              <a:t>mätning av de icke måttsatta fasadritningar som gavs in med anmälan och som ingår</a:t>
            </a:r>
          </a:p>
          <a:p>
            <a:pPr algn="l"/>
            <a:r>
              <a:rPr lang="sv-SE" sz="1800" b="0" i="0" u="none" strike="noStrike" baseline="0" dirty="0">
                <a:latin typeface="TimesNewRomanPSMT"/>
              </a:rPr>
              <a:t>i beslutet om startbesked. Att byggnadsarean vid en sådan beräkning har kommit att</a:t>
            </a:r>
          </a:p>
          <a:p>
            <a:pPr algn="l"/>
            <a:r>
              <a:rPr lang="sv-SE" sz="1800" b="0" i="0" u="none" strike="noStrike" baseline="0" dirty="0">
                <a:latin typeface="TimesNewRomanPSMT"/>
              </a:rPr>
              <a:t>avvika något från den tidigare angivna byggnadsarean om 29,5 kvm har förklarats med</a:t>
            </a:r>
          </a:p>
          <a:p>
            <a:pPr algn="l"/>
            <a:r>
              <a:rPr lang="sv-SE" sz="1800" b="0" i="0" u="none" strike="noStrike" baseline="0" dirty="0">
                <a:latin typeface="TimesNewRomanPSMT"/>
              </a:rPr>
              <a:t>att de mått som satts ut på planritningen till startbeskedet har avsett sockeln på husgrunden</a:t>
            </a:r>
          </a:p>
          <a:p>
            <a:pPr algn="l"/>
            <a:r>
              <a:rPr lang="sv-SE" sz="1800" b="0" i="0" u="none" strike="noStrike" baseline="0" dirty="0">
                <a:latin typeface="TimesNewRomanPSMT"/>
              </a:rPr>
              <a:t>och inte, vilket hade varit det korrekta, mått på utsida av fasad. Avvikelsen</a:t>
            </a:r>
          </a:p>
          <a:p>
            <a:pPr algn="l"/>
            <a:r>
              <a:rPr lang="sv-SE" sz="1800" b="0" i="0" u="none" strike="noStrike" baseline="0" dirty="0">
                <a:latin typeface="TimesNewRomanPSMT"/>
              </a:rPr>
              <a:t>utgörs i så fall av fasadbeklädnaden om 3–4 cm runt hela byggnaden.</a:t>
            </a:r>
          </a:p>
          <a:p>
            <a:pPr algn="l"/>
            <a:endParaRPr lang="sv-SE" sz="1800" b="0" i="0" u="none" strike="noStrike" baseline="0" dirty="0">
              <a:latin typeface="TimesNewRomanPSMT"/>
            </a:endParaRPr>
          </a:p>
          <a:p>
            <a:pPr algn="l"/>
            <a:r>
              <a:rPr lang="sv-SE" sz="1800" b="0" i="0" u="none" strike="noStrike" baseline="0" dirty="0">
                <a:latin typeface="TimesNewRomanPSMT"/>
              </a:rPr>
              <a:t>Mot bakgrund av uppgiften om byggnadens area på ritningarna som hör till startbeskedet</a:t>
            </a:r>
          </a:p>
          <a:p>
            <a:pPr algn="l"/>
            <a:r>
              <a:rPr lang="sv-SE" sz="1800" b="0" i="0" u="none" strike="noStrike" baseline="0" dirty="0">
                <a:latin typeface="TimesNewRomanPSMT"/>
              </a:rPr>
              <a:t>och då den faktiska avvikelsen i förhållande till startbeskedet är högst begränsad,</a:t>
            </a:r>
          </a:p>
          <a:p>
            <a:pPr algn="l"/>
            <a:r>
              <a:rPr lang="sv-SE" sz="1800" b="0" i="0" u="none" strike="noStrike" baseline="0" dirty="0">
                <a:latin typeface="TimesNewRomanPSMT"/>
              </a:rPr>
              <a:t>gör Mark- och miljööverdomstolen bedömningen att avvikelsen får anses vara</a:t>
            </a:r>
          </a:p>
          <a:p>
            <a:pPr algn="l"/>
            <a:r>
              <a:rPr lang="sv-SE" sz="1800" b="0" i="0" u="none" strike="noStrike" baseline="0" dirty="0">
                <a:latin typeface="TimesNewRomanPSMT"/>
              </a:rPr>
              <a:t>försumbar. Det har därför inte heller funnits skäl att med anledning av avvikelsen</a:t>
            </a:r>
          </a:p>
          <a:p>
            <a:pPr algn="l"/>
            <a:r>
              <a:rPr lang="sv-SE" sz="1800" b="0" i="0" u="none" strike="noStrike" baseline="0" dirty="0">
                <a:latin typeface="TimesNewRomanPSMT"/>
              </a:rPr>
              <a:t>ingripa enligt 11 kap. PBL. Avvikelsen utgör därmed inte hinder för att ge slutbesked.</a:t>
            </a:r>
          </a:p>
          <a:p>
            <a:pPr algn="l"/>
            <a:r>
              <a:rPr lang="sv-SE" sz="1800" b="0" i="0" u="none" strike="noStrike" baseline="0" dirty="0">
                <a:latin typeface="TimesNewRomanPSMT"/>
              </a:rPr>
              <a:t>Mark- och miljödomstolens dom ska därför ändras och nämndens beslut undanröjas.</a:t>
            </a:r>
          </a:p>
          <a:p>
            <a:pPr algn="l"/>
            <a:endParaRPr lang="sv-SE" sz="1800" b="0" i="0" u="none" strike="noStrike" baseline="0" dirty="0">
              <a:latin typeface="TimesNewRomanPSMT"/>
            </a:endParaRPr>
          </a:p>
          <a:p>
            <a:pPr algn="l"/>
            <a:r>
              <a:rPr lang="sv-SE" sz="1800" b="0" i="0" u="none" strike="noStrike" baseline="0" dirty="0">
                <a:latin typeface="TimesNewRomanPSMT"/>
              </a:rPr>
              <a:t>Eftersom nämnden inte uttryckligen har tagit ställning till om övriga förutsättningar för</a:t>
            </a:r>
          </a:p>
          <a:p>
            <a:pPr algn="l"/>
            <a:r>
              <a:rPr lang="sv-SE" sz="1800" b="0" i="0" u="none" strike="noStrike" baseline="0" dirty="0">
                <a:latin typeface="TimesNewRomanPSMT"/>
              </a:rPr>
              <a:t>att ge slutbesked är uppfyllda ska målet återförvisas till nämnden för prövning av</a:t>
            </a:r>
          </a:p>
          <a:p>
            <a:pPr algn="l"/>
            <a:r>
              <a:rPr lang="sv-SE" sz="1800" b="0" i="0" u="none" strike="noStrike" baseline="0" dirty="0">
                <a:latin typeface="TimesNewRomanPSMT"/>
              </a:rPr>
              <a:t>dessa.</a:t>
            </a:r>
          </a:p>
          <a:p>
            <a:pPr algn="l"/>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2416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rättsfallet handlar om förbudet mot kommunala särkrav enligt 8 kap. 4 a § PBL. Enligt bestämmelsen får en </a:t>
            </a:r>
            <a:r>
              <a:rPr lang="sv-SE" b="0" i="0" dirty="0" err="1">
                <a:solidFill>
                  <a:srgbClr val="333333"/>
                </a:solidFill>
                <a:effectLst/>
                <a:latin typeface="Helvetica Neue"/>
              </a:rPr>
              <a:t>En</a:t>
            </a:r>
            <a:r>
              <a:rPr lang="sv-SE" b="0" i="0" dirty="0">
                <a:solidFill>
                  <a:srgbClr val="333333"/>
                </a:solidFill>
                <a:effectLst/>
                <a:latin typeface="Helvetica Neue"/>
              </a:rPr>
              <a:t> kommun inte ställa egna krav på ett byggnadsverks tekniska egenskaper vid planläggning, i andra ärenden enligt denna lag eller i samband med genomförande av detaljplaner, i andra fall än som följer av </a:t>
            </a:r>
            <a:r>
              <a:rPr lang="sv-SE" b="0" i="0" u="none" strike="noStrike" dirty="0">
                <a:solidFill>
                  <a:srgbClr val="337AB7"/>
                </a:solidFill>
                <a:effectLst/>
                <a:latin typeface="Helvetica Neue"/>
                <a:hlinkClick r:id="rId3"/>
              </a:rPr>
              <a:t>4 kap.</a:t>
            </a:r>
            <a:r>
              <a:rPr lang="sv-SE" b="0" i="0" u="none" strike="noStrike" dirty="0">
                <a:solidFill>
                  <a:srgbClr val="337AB7"/>
                </a:solidFill>
                <a:effectLst/>
                <a:latin typeface="Helvetica Neue"/>
                <a:hlinkClick r:id="rId4"/>
              </a:rPr>
              <a:t>12</a:t>
            </a:r>
            <a:r>
              <a:rPr lang="sv-SE" b="0" i="0" dirty="0">
                <a:solidFill>
                  <a:srgbClr val="333333"/>
                </a:solidFill>
                <a:effectLst/>
                <a:latin typeface="Helvetica Neue"/>
              </a:rPr>
              <a:t> och </a:t>
            </a:r>
            <a:r>
              <a:rPr lang="sv-SE" b="0" i="0" u="none" strike="noStrike" dirty="0">
                <a:solidFill>
                  <a:srgbClr val="337AB7"/>
                </a:solidFill>
                <a:effectLst/>
                <a:latin typeface="Helvetica Neue"/>
                <a:hlinkClick r:id="rId5"/>
              </a:rPr>
              <a:t>16 §§</a:t>
            </a:r>
            <a:r>
              <a:rPr lang="sv-SE" b="0" i="0" dirty="0">
                <a:solidFill>
                  <a:srgbClr val="333333"/>
                </a:solidFill>
                <a:effectLst/>
                <a:latin typeface="Helvetica Neue"/>
              </a:rPr>
              <a:t> eller i fall där kommunen handlar som byggherre eller fastighetsägare. Om en kommun ställer sådana egna krav, är dom utan verkan.</a:t>
            </a:r>
            <a:endParaRPr lang="sv-SE" dirty="0"/>
          </a:p>
          <a:p>
            <a:endParaRPr lang="sv-SE" dirty="0"/>
          </a:p>
          <a:p>
            <a:r>
              <a:rPr lang="sv-SE" dirty="0"/>
              <a:t>I det här rättsfallet hade nämnden beslutat om ett interimistiskt delslutbesked för ett bostadshus. </a:t>
            </a:r>
          </a:p>
          <a:p>
            <a:endParaRPr lang="sv-SE" dirty="0"/>
          </a:p>
          <a:p>
            <a:r>
              <a:rPr lang="sv-SE" dirty="0"/>
              <a:t>I kontrollplanen fanns ett krav att bostadshusets el-central skulle placeras 80-110 cm över golvnivån. </a:t>
            </a:r>
          </a:p>
          <a:p>
            <a:endParaRPr lang="sv-SE" b="0" i="0" dirty="0">
              <a:solidFill>
                <a:schemeClr val="tx1"/>
              </a:solidFill>
              <a:effectLst/>
              <a:latin typeface="+mn-lt"/>
            </a:endParaRPr>
          </a:p>
          <a:p>
            <a:pPr algn="l"/>
            <a:r>
              <a:rPr lang="sv-SE" b="0" i="0" dirty="0">
                <a:solidFill>
                  <a:srgbClr val="1A1A1A"/>
                </a:solidFill>
                <a:effectLst/>
                <a:latin typeface="Myriad W01 Bd"/>
              </a:rPr>
              <a:t>I det nybygga enbostadshuset hade </a:t>
            </a:r>
            <a:r>
              <a:rPr lang="sv-SE" sz="1200" b="0" i="0" u="sng" strike="noStrike" baseline="0" dirty="0">
                <a:latin typeface="TimesNewRomanPSMT"/>
              </a:rPr>
              <a:t>aktuella el-centralen placerats på en höjd där den översta raden med huvudbrytare, jordfelsbrytare och säkringar till värmepumpen mäter cirka 185 cm från golvet.</a:t>
            </a:r>
          </a:p>
          <a:p>
            <a:pPr algn="l"/>
            <a:endParaRPr lang="sv-SE" sz="1200" b="0" i="0" u="none" strike="noStrike" baseline="0" dirty="0">
              <a:solidFill>
                <a:srgbClr val="1A1A1A"/>
              </a:solidFill>
              <a:effectLst/>
              <a:latin typeface="TimesNewRomanPSMT"/>
            </a:endParaRPr>
          </a:p>
          <a:p>
            <a:pPr algn="l"/>
            <a:r>
              <a:rPr lang="sv-SE" b="0" i="0" dirty="0">
                <a:solidFill>
                  <a:srgbClr val="1A1A1A"/>
                </a:solidFill>
                <a:effectLst/>
                <a:latin typeface="Myriad W01 Bd"/>
              </a:rPr>
              <a:t>Byggnadsnämnden ansåg att placeringen inte uppfyllde utformningskraven om tillgänglighet och användbarhet för personer med nedsatt rörelse- eller orienteringsförmåga enligt 8 kap. 1 § PBL. Med anledning av det gav nämnden ett interimistiskt slutbesked som var beroende av att el-centralen skulle placeras ungefär en meter över golvnivån (jfr 10 kap. 36 §).</a:t>
            </a:r>
          </a:p>
          <a:p>
            <a:pPr algn="l"/>
            <a:endParaRPr lang="sv-SE" b="0" i="0" dirty="0">
              <a:solidFill>
                <a:srgbClr val="1A1A1A"/>
              </a:solidFill>
              <a:effectLst/>
              <a:latin typeface="Myriad W01 Bd"/>
            </a:endParaRPr>
          </a:p>
          <a:p>
            <a:pPr algn="l"/>
            <a:r>
              <a:rPr lang="sv-SE" b="0" i="0" dirty="0">
                <a:solidFill>
                  <a:srgbClr val="1A1A1A"/>
                </a:solidFill>
                <a:effectLst/>
                <a:latin typeface="Myriad W01 Bd"/>
              </a:rPr>
              <a:t>Av 10 kap 36 § PBL framgår förutsättningarna när BN får besluta om interimistiska slutbesked. Och det är om </a:t>
            </a:r>
            <a:r>
              <a:rPr lang="sv-SE" b="0" i="0" dirty="0">
                <a:solidFill>
                  <a:srgbClr val="333333"/>
                </a:solidFill>
                <a:effectLst/>
                <a:latin typeface="Helvetica Neue"/>
              </a:rPr>
              <a:t>ett slutbesked inte kan ges på grund av att en brist som inte är försumbar behöver avhjälpas eller på grund av att en kontroll behöver göras i ett senare skede, då får byggnadsnämnden ge ett slutbesked som är beroende av att bristen avhjälps eller att kontrollen görs. Om det behövs, ska nämnden i ett interimistiskt slutbesked ange vad som gäller i fråga om möjligheterna att ta ett byggnadsverk i bruk.</a:t>
            </a:r>
          </a:p>
          <a:p>
            <a:pPr algn="l"/>
            <a:r>
              <a:rPr lang="sv-SE" b="0" i="0" dirty="0">
                <a:solidFill>
                  <a:srgbClr val="333333"/>
                </a:solidFill>
                <a:effectLst/>
                <a:latin typeface="Helvetica Neue"/>
              </a:rPr>
              <a:t>När bristen är avhjälpt eller kontrollen är gjord ska nämnden slutligt pröva frågan om slutbesked enligt </a:t>
            </a:r>
            <a:r>
              <a:rPr lang="sv-SE" b="0" i="0" u="none" strike="noStrike" dirty="0">
                <a:solidFill>
                  <a:srgbClr val="337AB7"/>
                </a:solidFill>
                <a:effectLst/>
                <a:latin typeface="Helvetica Neue"/>
                <a:hlinkClick r:id="rId6"/>
              </a:rPr>
              <a:t>34 §</a:t>
            </a:r>
            <a:r>
              <a:rPr lang="sv-SE" b="0" i="0" dirty="0">
                <a:solidFill>
                  <a:srgbClr val="333333"/>
                </a:solidFill>
                <a:effectLst/>
                <a:latin typeface="Helvetica Neue"/>
              </a:rPr>
              <a:t>. </a:t>
            </a:r>
          </a:p>
          <a:p>
            <a:pPr algn="l"/>
            <a:endParaRPr lang="sv-SE" b="0" i="0" dirty="0">
              <a:solidFill>
                <a:srgbClr val="333333"/>
              </a:solidFill>
              <a:effectLst/>
              <a:latin typeface="Helvetica Neue"/>
            </a:endParaRPr>
          </a:p>
          <a:p>
            <a:r>
              <a:rPr lang="sv-SE" dirty="0"/>
              <a:t>Slutbeskedet innebar alltså att byggnaden </a:t>
            </a:r>
            <a:r>
              <a:rPr lang="sv-SE" sz="1800" b="0" i="0" u="none" strike="noStrike" baseline="0" dirty="0">
                <a:latin typeface="TimesNewRomanPSMT"/>
              </a:rPr>
              <a:t>tillfälligt fick tas i bruk till och med ett visst datum (BN fattade beslutet den 1 december 2020 och skulle gälla till den </a:t>
            </a:r>
            <a:r>
              <a:rPr lang="sv-SE" sz="1800" b="0" i="0" u="none" strike="noStrike" baseline="0" dirty="0" err="1">
                <a:latin typeface="TimesNewRomanPSMT"/>
              </a:rPr>
              <a:t>den</a:t>
            </a:r>
            <a:r>
              <a:rPr lang="sv-SE" sz="1800" b="0" i="0" u="none" strike="noStrike" baseline="0" dirty="0">
                <a:latin typeface="TimesNewRomanPSMT"/>
              </a:rPr>
              <a:t> 31 mars 2021). </a:t>
            </a:r>
          </a:p>
          <a:p>
            <a:pPr algn="l"/>
            <a:r>
              <a:rPr lang="sv-SE" sz="1800" b="0" i="0" u="none" strike="noStrike" baseline="0" dirty="0">
                <a:latin typeface="TimesNewRomanPSMT"/>
              </a:rPr>
              <a:t>Enligt nämnden hade byggherren inte visat att alla krav som gäller enligt bland annat kontrollplanen var uppfyllda och att nämnden därmed hade fog för att meddela ett slutbesked som var beroende av att bristen avhjälptes.</a:t>
            </a:r>
          </a:p>
          <a:p>
            <a:pPr algn="l"/>
            <a:endParaRPr lang="sv-SE" sz="1800" b="0" i="0" u="none" strike="noStrike" baseline="0" dirty="0">
              <a:latin typeface="TimesNewRomanPSMT"/>
            </a:endParaRPr>
          </a:p>
          <a:p>
            <a:pPr algn="l"/>
            <a:r>
              <a:rPr lang="sv-SE" sz="1800" b="0" i="0" u="none" strike="noStrike" baseline="0" dirty="0">
                <a:latin typeface="TimesNewRomanPSMT"/>
              </a:rPr>
              <a:t>Byggherren överklagade beslutet till Länsstyrelsen, som biföll överklagandet och återförvisade ärendet till nämnden för </a:t>
            </a:r>
            <a:r>
              <a:rPr lang="sv-SE" sz="2800" dirty="0"/>
              <a:t>slutlig prövning av frågan om slutbesked avseende enbostadshuset. </a:t>
            </a:r>
          </a:p>
          <a:p>
            <a:pPr algn="l"/>
            <a:endParaRPr lang="sv-SE" sz="2800" b="0" i="0" u="none" strike="noStrike" baseline="0" dirty="0">
              <a:latin typeface="TimesNewRomanPSMT"/>
            </a:endParaRPr>
          </a:p>
          <a:p>
            <a:pPr algn="l"/>
            <a:r>
              <a:rPr lang="sv-SE" sz="2800" b="0" i="0" u="none" strike="noStrike" baseline="0" dirty="0">
                <a:latin typeface="TimesNewRomanPSMT"/>
              </a:rPr>
              <a:t>Länsstyrelsen kom fram till att </a:t>
            </a:r>
            <a:r>
              <a:rPr lang="sv-SE" sz="4000" dirty="0"/>
              <a:t>Placeringen av elskåpet inte kunde anses strida mot plan- och bygglagstiftningens övergripande krav på tillgänglighet, då det inte finns några särskilda tillgänglighetskrav varken i PBL, PBF eller BBR när det kommer till</a:t>
            </a:r>
            <a:r>
              <a:rPr lang="sv-SE" sz="2800" dirty="0"/>
              <a:t> placering av elskåp/</a:t>
            </a:r>
            <a:r>
              <a:rPr lang="sv-SE" sz="2800" dirty="0" err="1"/>
              <a:t>elcentral</a:t>
            </a:r>
            <a:r>
              <a:rPr lang="sv-SE" sz="2800" dirty="0"/>
              <a:t>.  </a:t>
            </a:r>
            <a:endParaRPr lang="sv-SE" sz="2800" b="0" i="0" u="none" strike="noStrike" baseline="0" dirty="0">
              <a:latin typeface="TimesNewRomanPSMT"/>
            </a:endParaRPr>
          </a:p>
          <a:p>
            <a:pPr algn="l"/>
            <a:endParaRPr lang="sv-SE" sz="1800" b="0" i="0" u="none" strike="noStrike" baseline="0" dirty="0">
              <a:latin typeface="TimesNewRomanPSMT"/>
            </a:endParaRPr>
          </a:p>
          <a:p>
            <a:pPr algn="l"/>
            <a:r>
              <a:rPr lang="sv-SE" sz="1800" b="0" i="0" u="none" strike="noStrike" baseline="0" dirty="0">
                <a:latin typeface="TimesNewRomanPSMT"/>
              </a:rPr>
              <a:t>Nämnden överklagade till MMD som kortfattat höll med LST. Så nämnden överklagade till MÖD som gav prövningstillstånd. </a:t>
            </a:r>
          </a:p>
          <a:p>
            <a:pPr algn="l"/>
            <a:endParaRPr lang="sv-SE" sz="1800" b="0" i="0" u="none" strike="noStrike" baseline="0" dirty="0">
              <a:latin typeface="TimesNewRomanPSMT"/>
            </a:endParaRPr>
          </a:p>
          <a:p>
            <a:pPr algn="l"/>
            <a:r>
              <a:rPr lang="sv-SE" sz="1800" b="0" i="0" u="none" strike="noStrike" baseline="0" dirty="0">
                <a:latin typeface="TimesNewRomanPSMT"/>
              </a:rPr>
              <a:t>MÖD remitterade frågan till Boverket, som anförde att </a:t>
            </a:r>
            <a:r>
              <a:rPr lang="sv-SE" sz="2800" dirty="0"/>
              <a:t>En kommun inte med stöd av det plan- och byggrättsliga regelverket kan ställa krav på tillgänglighet och användbarhet för personer med nedsatt rörelse- eller orienteringsförmåga när det gäller placering av </a:t>
            </a:r>
            <a:r>
              <a:rPr lang="sv-SE" sz="2800" dirty="0" err="1"/>
              <a:t>elcentraler</a:t>
            </a:r>
            <a:r>
              <a:rPr lang="sv-SE" sz="2800" dirty="0"/>
              <a:t>. Det är inte frågan om ett tekniskt egenskapskrav enligt 8 kap. 4 § PBL och kan därmed inte anses som ett särkrav enligt 4 a §</a:t>
            </a:r>
            <a:endParaRPr lang="sv-SE" sz="1800" b="0" i="0" u="none" strike="noStrike" baseline="0" dirty="0">
              <a:latin typeface="TimesNewRomanPSMT"/>
            </a:endParaRPr>
          </a:p>
          <a:p>
            <a:pPr algn="l"/>
            <a:endParaRPr lang="sv-SE" sz="1800" b="0" i="0" u="none" strike="noStrike" baseline="0" dirty="0">
              <a:latin typeface="TimesNewRomanPSMT"/>
            </a:endParaRPr>
          </a:p>
          <a:p>
            <a:r>
              <a:rPr lang="sv-SE" sz="2800" b="0" i="0" dirty="0">
                <a:solidFill>
                  <a:srgbClr val="1A1A1A"/>
                </a:solidFill>
                <a:effectLst/>
                <a:latin typeface="Myriad W01 Bd"/>
              </a:rPr>
              <a:t>Mark- och miljööverdomstolen kom fram till att </a:t>
            </a:r>
            <a:r>
              <a:rPr lang="sv-SE" sz="2800" b="1" i="0" dirty="0" err="1">
                <a:solidFill>
                  <a:srgbClr val="1A1A1A"/>
                </a:solidFill>
                <a:effectLst/>
                <a:latin typeface="Myriad W01 Bd"/>
              </a:rPr>
              <a:t>elcentralen</a:t>
            </a:r>
            <a:r>
              <a:rPr lang="sv-SE" sz="2800" b="1" i="0" dirty="0">
                <a:solidFill>
                  <a:srgbClr val="1A1A1A"/>
                </a:solidFill>
                <a:effectLst/>
                <a:latin typeface="Myriad W01 Bd"/>
              </a:rPr>
              <a:t> har en i grunden teknisk funktion, eftersom den används för att fördela elektricitet och förhindra överbelastning i en byggnads elektriska system och att en </a:t>
            </a:r>
            <a:r>
              <a:rPr lang="sv-SE" sz="2800" b="1" i="0" dirty="0" err="1">
                <a:solidFill>
                  <a:srgbClr val="1A1A1A"/>
                </a:solidFill>
                <a:effectLst/>
                <a:latin typeface="Myriad W01 Bd"/>
              </a:rPr>
              <a:t>elcentral</a:t>
            </a:r>
            <a:r>
              <a:rPr lang="sv-SE" sz="2800" b="1" i="0" dirty="0">
                <a:solidFill>
                  <a:srgbClr val="1A1A1A"/>
                </a:solidFill>
                <a:effectLst/>
                <a:latin typeface="Myriad W01 Bd"/>
              </a:rPr>
              <a:t> får anses vara en teknisk egenskap</a:t>
            </a:r>
            <a:r>
              <a:rPr lang="sv-SE" sz="2800" b="0" i="0" dirty="0">
                <a:solidFill>
                  <a:srgbClr val="1A1A1A"/>
                </a:solidFill>
                <a:effectLst/>
                <a:latin typeface="Myriad W01 Bd"/>
              </a:rPr>
              <a:t>. </a:t>
            </a:r>
          </a:p>
          <a:p>
            <a:r>
              <a:rPr lang="sv-SE" sz="2800" b="0" i="0" dirty="0">
                <a:solidFill>
                  <a:srgbClr val="1A1A1A"/>
                </a:solidFill>
                <a:effectLst/>
                <a:latin typeface="Myriad W01 Bd"/>
              </a:rPr>
              <a:t>MEN med hänsyn till funktion och användning inte är väsentlig i den mening som avses i 8 kap. 4 § plan- och bygglagen. </a:t>
            </a:r>
          </a:p>
          <a:p>
            <a:r>
              <a:rPr lang="sv-SE" sz="2800" b="0" i="0" dirty="0">
                <a:solidFill>
                  <a:srgbClr val="1A1A1A"/>
                </a:solidFill>
                <a:effectLst/>
                <a:latin typeface="Myriad W01 Bd"/>
              </a:rPr>
              <a:t>Enligt MÖD har en </a:t>
            </a:r>
            <a:r>
              <a:rPr lang="sv-SE" sz="2800" b="0" i="0" dirty="0" err="1">
                <a:solidFill>
                  <a:srgbClr val="1A1A1A"/>
                </a:solidFill>
                <a:effectLst/>
                <a:latin typeface="Myriad W01 Bd"/>
              </a:rPr>
              <a:t>elcentral</a:t>
            </a:r>
            <a:r>
              <a:rPr lang="sv-SE" sz="2800" b="0" i="0" dirty="0">
                <a:solidFill>
                  <a:srgbClr val="1A1A1A"/>
                </a:solidFill>
                <a:effectLst/>
                <a:latin typeface="Myriad W01 Bd"/>
              </a:rPr>
              <a:t> en mer passiv funktion, som inte används dagligen och som inte kräver dagligt tillsyn – till skillnad från tex strömbrytare, vägguttag och hissknappar som används mer eller mindre dagligen. Även om en </a:t>
            </a:r>
            <a:r>
              <a:rPr lang="sv-SE" sz="2800" b="0" i="0" dirty="0" err="1">
                <a:solidFill>
                  <a:srgbClr val="1A1A1A"/>
                </a:solidFill>
                <a:effectLst/>
                <a:latin typeface="Myriad W01 Bd"/>
              </a:rPr>
              <a:t>elcentral</a:t>
            </a:r>
            <a:r>
              <a:rPr lang="sv-SE" sz="2800" b="0" i="0" dirty="0">
                <a:solidFill>
                  <a:srgbClr val="1A1A1A"/>
                </a:solidFill>
                <a:effectLst/>
                <a:latin typeface="Myriad W01 Bd"/>
              </a:rPr>
              <a:t> måste vara i drift för att en byggnad ska vara ändamålsenlig och användbar, används den inte på samma sätt och med samma regelbundenhet som utrustning som anses väsentlig i fråga om tillgänglighet. </a:t>
            </a:r>
          </a:p>
          <a:p>
            <a:endParaRPr lang="sv-SE" sz="2800" b="0" i="0" dirty="0">
              <a:solidFill>
                <a:srgbClr val="1A1A1A"/>
              </a:solidFill>
              <a:effectLst/>
              <a:latin typeface="Myriad W01 Bd"/>
            </a:endParaRPr>
          </a:p>
          <a:p>
            <a:r>
              <a:rPr lang="sv-SE" sz="2800" b="0" i="0" dirty="0">
                <a:solidFill>
                  <a:srgbClr val="1A1A1A"/>
                </a:solidFill>
                <a:effectLst/>
                <a:latin typeface="Myriad W01 Bd"/>
              </a:rPr>
              <a:t>Vidare kom MÖD fram till  att det inte finns några föreskrifter som meddelats med stöd av PBL i fråga om placeringen av </a:t>
            </a:r>
            <a:r>
              <a:rPr lang="sv-SE" sz="2800" b="0" i="0" dirty="0" err="1">
                <a:solidFill>
                  <a:srgbClr val="1A1A1A"/>
                </a:solidFill>
                <a:effectLst/>
                <a:latin typeface="Myriad W01 Bd"/>
              </a:rPr>
              <a:t>elcentraler</a:t>
            </a:r>
            <a:r>
              <a:rPr lang="sv-SE" sz="2800" b="0" i="0" dirty="0">
                <a:solidFill>
                  <a:srgbClr val="1A1A1A"/>
                </a:solidFill>
                <a:effectLst/>
                <a:latin typeface="Myriad W01 Bd"/>
              </a:rPr>
              <a:t>. Mot bakgrund av detta ansåg MÖD att nämndens krav i fråga om </a:t>
            </a:r>
            <a:r>
              <a:rPr lang="sv-SE" sz="2800" b="0" i="0" dirty="0" err="1">
                <a:solidFill>
                  <a:srgbClr val="1A1A1A"/>
                </a:solidFill>
                <a:effectLst/>
                <a:latin typeface="Myriad W01 Bd"/>
              </a:rPr>
              <a:t>elcentralens</a:t>
            </a:r>
            <a:r>
              <a:rPr lang="sv-SE" sz="2800" b="0" i="0" dirty="0">
                <a:solidFill>
                  <a:srgbClr val="1A1A1A"/>
                </a:solidFill>
                <a:effectLst/>
                <a:latin typeface="Myriad W01 Bd"/>
              </a:rPr>
              <a:t> placering strider mot förbudet om särkrav i 8 kap. 4 a §, och kravet saknar därför verkan. </a:t>
            </a:r>
            <a:endParaRPr lang="sv-SE" dirty="0"/>
          </a:p>
          <a:p>
            <a:endParaRPr lang="sv-SE" dirty="0"/>
          </a:p>
          <a:p>
            <a:endParaRPr lang="sv-SE" dirty="0"/>
          </a:p>
          <a:p>
            <a:r>
              <a:rPr lang="sv-SE" dirty="0"/>
              <a:t>Egen reflektion: lite märkligt. Hur ska en tex rullstolsburen person hantera situationen att jordfelsbrytaren går, vilket ju kan hända lite då och då. Hela huset blir ju då frånkopplat el och slutar fungera. </a:t>
            </a:r>
          </a:p>
          <a:p>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82711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kan inte låta bli att prata om lite tillsyn avslutningsvis, framförallt när det har kommit ett avgörande från Högsta domstolen! </a:t>
            </a:r>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2648495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3200" dirty="0"/>
              <a:t>Makar byggt ett </a:t>
            </a:r>
            <a:r>
              <a:rPr lang="sv-SE" sz="3200" dirty="0" err="1"/>
              <a:t>pooltak</a:t>
            </a:r>
            <a:r>
              <a:rPr lang="sv-SE" sz="3200" dirty="0"/>
              <a:t> sommaren 2010 utan bygglov</a:t>
            </a:r>
          </a:p>
          <a:p>
            <a:r>
              <a:rPr lang="sv-SE" sz="3200" dirty="0"/>
              <a:t>Tillsynsanmälan februari 2019 </a:t>
            </a:r>
          </a:p>
          <a:p>
            <a:r>
              <a:rPr lang="sv-SE" sz="3200" dirty="0"/>
              <a:t>Vitesföreläggande december 2019 </a:t>
            </a:r>
          </a:p>
          <a:p>
            <a:endParaRPr lang="sv-SE" sz="1800" b="1" i="0" u="none" strike="noStrike" baseline="0" dirty="0">
              <a:solidFill>
                <a:srgbClr val="000000"/>
              </a:solidFill>
              <a:latin typeface="Times New Roman" panose="02020603050405020304" pitchFamily="18" charset="0"/>
            </a:endParaRPr>
          </a:p>
          <a:p>
            <a:endParaRPr lang="sv-SE" sz="1800" b="1" i="0" u="none" strike="noStrike" baseline="0" dirty="0">
              <a:solidFill>
                <a:srgbClr val="000000"/>
              </a:solidFill>
              <a:latin typeface="Times New Roman" panose="02020603050405020304" pitchFamily="18" charset="0"/>
            </a:endParaRPr>
          </a:p>
          <a:p>
            <a:endParaRPr lang="sv-SE" sz="1800" b="1" i="0" u="none" strike="noStrike" baseline="0" dirty="0">
              <a:solidFill>
                <a:srgbClr val="000000"/>
              </a:solidFill>
              <a:latin typeface="Times New Roman" panose="02020603050405020304" pitchFamily="18" charset="0"/>
            </a:endParaRPr>
          </a:p>
          <a:p>
            <a:r>
              <a:rPr lang="sv-SE" sz="1800" b="1" i="0" u="none" strike="noStrike" baseline="0" dirty="0">
                <a:solidFill>
                  <a:srgbClr val="000000"/>
                </a:solidFill>
                <a:latin typeface="Times New Roman" panose="02020603050405020304" pitchFamily="18" charset="0"/>
              </a:rPr>
              <a:t>Bakgrund </a:t>
            </a:r>
            <a:endParaRPr lang="sv-SE" sz="1800" b="0" i="0" u="none" strike="noStrike" baseline="0" dirty="0">
              <a:solidFill>
                <a:srgbClr val="000000"/>
              </a:solidFill>
              <a:latin typeface="Times New Roman" panose="02020603050405020304" pitchFamily="18" charset="0"/>
            </a:endParaRPr>
          </a:p>
          <a:p>
            <a:pPr marL="0" indent="0">
              <a:buFontTx/>
              <a:buNone/>
            </a:pPr>
            <a:r>
              <a:rPr lang="sv-SE" sz="1800" b="0" i="0" u="none" strike="noStrike" baseline="0" dirty="0">
                <a:solidFill>
                  <a:srgbClr val="000000"/>
                </a:solidFill>
                <a:latin typeface="Times New Roman" panose="02020603050405020304" pitchFamily="18" charset="0"/>
              </a:rPr>
              <a:t>1. Makarna </a:t>
            </a:r>
            <a:r>
              <a:rPr lang="sv-SE" sz="1800" b="0" i="0" u="none" strike="noStrike" baseline="0" dirty="0" err="1">
                <a:solidFill>
                  <a:srgbClr val="000000"/>
                </a:solidFill>
                <a:latin typeface="Times New Roman" panose="02020603050405020304" pitchFamily="18" charset="0"/>
              </a:rPr>
              <a:t>JaM</a:t>
            </a:r>
            <a:r>
              <a:rPr lang="sv-SE" sz="1800" b="0" i="0" u="none" strike="noStrike" baseline="0" dirty="0">
                <a:solidFill>
                  <a:srgbClr val="000000"/>
                </a:solidFill>
                <a:latin typeface="Times New Roman" panose="02020603050405020304" pitchFamily="18" charset="0"/>
              </a:rPr>
              <a:t> och </a:t>
            </a:r>
            <a:r>
              <a:rPr lang="sv-SE" sz="1800" b="0" i="0" u="none" strike="noStrike" baseline="0" dirty="0" err="1">
                <a:solidFill>
                  <a:srgbClr val="000000"/>
                </a:solidFill>
                <a:latin typeface="Times New Roman" panose="02020603050405020304" pitchFamily="18" charset="0"/>
              </a:rPr>
              <a:t>JuM</a:t>
            </a:r>
            <a:r>
              <a:rPr lang="sv-SE" sz="1800" b="0" i="0" u="none" strike="noStrike" baseline="0" dirty="0">
                <a:solidFill>
                  <a:srgbClr val="000000"/>
                </a:solidFill>
                <a:latin typeface="Times New Roman" panose="02020603050405020304" pitchFamily="18" charset="0"/>
              </a:rPr>
              <a:t> äger fastigheten H 1 i Västerås kommun. Under sommaren 2010 byggde de ett tak över sin pool på fastigheten. Åtgärden vidtogs utan bygglov. I februari 2019 kom det in en anmälan till byggnads-nämnden i Västerås om att pooltaket hade uppförts utan lov. </a:t>
            </a:r>
          </a:p>
          <a:p>
            <a:pPr marL="0" indent="0">
              <a:buNone/>
            </a:pPr>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2. Byggnadsnämnden gjorde bedömningen att pooltaket utgjorde en tillbyggnad som krävde bygglov och beslutade i december 2019 att förelägga makarna M att vid äventyr av vite om 50 000 kr ta bort pooltaket senast den dag som infaller sex månader efter dagen då beslutet fått laga kraft. Föreläggandet förenades även med ett löpande vite om 50 000 kr för varje period om tre månader därefter som taket står kvar. Vitesbeloppen fördelades i båda fallen med 25 000 kr för var och en av makarna. </a:t>
            </a:r>
          </a:p>
          <a:p>
            <a:pPr algn="l"/>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3. Länsstyrelsen, mark- och miljödomstolen samt Mark- och miljööverdomstolen har avslagit överklagandena. Mark- och miljööverdomstolen har uttalat att det, i en situation som den aktuella, typiskt sett får anses vara lämpligt att förelägga löpande vite eftersom preskriptionsbestämmelserna hindrar möjligheten att utfärda ytterligare förelägganden. </a:t>
            </a:r>
          </a:p>
          <a:p>
            <a:endParaRPr lang="sv-SE" dirty="0"/>
          </a:p>
          <a:p>
            <a:r>
              <a:rPr lang="sv-SE" sz="1800" b="1" i="0" u="none" strike="noStrike" baseline="0" dirty="0">
                <a:solidFill>
                  <a:srgbClr val="000000"/>
                </a:solidFill>
                <a:latin typeface="Times New Roman" panose="02020603050405020304" pitchFamily="18" charset="0"/>
              </a:rPr>
              <a:t>Högsta domstolens prövningstillstånd och frågan i målet </a:t>
            </a:r>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4. Högsta domstolen har, med utgångspunkt i det rättelseföreläggande som har beslutats, meddelat prövningstillstånd i frågan om vite.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5. Den fråga som aktualiseras i målet är när det finns skäl att förena förelägganden med löpande vite i de fall åtgärder som kräver bygglov har vidtagits utan lov. </a:t>
            </a:r>
          </a:p>
          <a:p>
            <a:endParaRPr lang="sv-SE" dirty="0"/>
          </a:p>
          <a:p>
            <a:r>
              <a:rPr lang="sv-SE" sz="1800" b="1" i="0" u="none" strike="noStrike" baseline="0" dirty="0">
                <a:solidFill>
                  <a:srgbClr val="000000"/>
                </a:solidFill>
                <a:latin typeface="Times New Roman" panose="02020603050405020304" pitchFamily="18" charset="0"/>
              </a:rPr>
              <a:t>Talan i Högsta domstolen </a:t>
            </a:r>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6. Makarna M har i huvudsak angett följande. De har för avsikt att följa föreläggandet om det inte upphävs och det finns inget som ger anledning att tro att de kommer att göra på något annat sätt. Mot den bakgrunden är det inte motiverat att förena föreläggandet med ett löpande vite. Deras sammanlagda inkomst uppgår till cirka 39 000 kr per månad och vitesbeloppet är varken motiverat eller skäligt.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7. Av utredningen framgår att pooltaket är drygt 100 kvadratmeter stort och att byggnationen kostade cirka 400 000 kr. </a:t>
            </a:r>
          </a:p>
          <a:p>
            <a:endParaRPr lang="sv-SE" dirty="0"/>
          </a:p>
          <a:p>
            <a:r>
              <a:rPr lang="sv-SE" sz="1800" b="1" i="0" u="none" strike="noStrike" baseline="0" dirty="0">
                <a:solidFill>
                  <a:srgbClr val="000000"/>
                </a:solidFill>
                <a:latin typeface="Times New Roman" panose="02020603050405020304" pitchFamily="18" charset="0"/>
              </a:rPr>
              <a:t>Den äldre plan- och bygglagen är tillämplig </a:t>
            </a:r>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8. Plan- och bygglagen (2010:900) trädde i kraft den 2 maj 2011 och den äldre plan- och bygglagen (1987:10) upphörde då att gälla. För överträdelser som har ägt rum före detta datum ska äldre bestämmelser tillämpas på prövningen i sak. Den nya lagen ska dock tillämpas om den leder till lindrigare påföljd. (Se punkten 3 i övergångsbestämmelserna.) </a:t>
            </a:r>
          </a:p>
          <a:p>
            <a:pPr algn="l"/>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9. De bestämmelser i den äldre plan- och bygglagen som aktualiseras i detta fall överensstämmer i allt väsentligt med de som gäller enligt den nuvarande plan- och bygglagen. </a:t>
            </a:r>
          </a:p>
          <a:p>
            <a:endParaRPr lang="sv-SE" dirty="0"/>
          </a:p>
          <a:p>
            <a:r>
              <a:rPr lang="sv-SE" sz="1800" b="1" i="0" u="none" strike="noStrike" baseline="0" dirty="0">
                <a:solidFill>
                  <a:srgbClr val="000000"/>
                </a:solidFill>
                <a:latin typeface="Times New Roman" panose="02020603050405020304" pitchFamily="18" charset="0"/>
              </a:rPr>
              <a:t>Påföljder och ingripanden </a:t>
            </a:r>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10. I 10 kap. plan- och bygglagen (1987:10) regleras påföljder och ingripanden vid överträdelser av lagens bestämmelser om byggande. Byggnadsnämnden ska ta upp frågan om påföljd eller ingripande så snart det finns anledning att anta att en överträdelse av någon sådan bestämmelse har skett. När en åtgärd som kräver bygglov har vidtagits utan lov ska nämnden se till att det som har utförts blir undanröjt eller på annat sätt rättat, om inte lov till åtgärden meddelas i efterhand. (Se 10 kap. 1 §.)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11. Byggnadsnämnden får förelägga ägaren till den fastighet, byggnad eller anläggning som frågan gäller att inom viss tid vidta rättelse när en bygglovs-pliktig åtgärd har utförts utan lov (se 10 kap. 12 och 14 §§).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12. Sedan tio år har förflutit från det att den olovliga åtgärden vidtogs får byggnadsnämnden inte längre besluta om ett föreläggande om rättelse (se 10 kap. 27 §). Möjligheten att besluta om nya förelägganden preskriberas alltså efter tio år. Vid olovligt byggande börjar preskriptionsfristen att löpa när byggnadsarbetet är färdigt och alltså inte när åtgärden påbörjas (jfr prop. 1985/86:1 s. 787 f.). </a:t>
            </a:r>
          </a:p>
          <a:p>
            <a:pPr algn="l"/>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13. Byggnadsnämndens beslut om föreläggande får överklagas till länsstyrelsen, vars beslut får överklagas till mark- och miljödomstolen (se 13 kap. 3 och 6 §§ plan- och bygglagen, 2010:900).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14. Ett föreläggande om rättelse får förenas med vite. När vite har förelagts får nytt vite i samma sak inte föreläggas förrän det tidigare föreläggandet har vunnit laga kraft (se 10 kap. 18 § plan- och bygglagen, 1987:10, och 2 § lagen, 1985:206, om viten). </a:t>
            </a:r>
          </a:p>
          <a:p>
            <a:endParaRPr lang="sv-SE" dirty="0"/>
          </a:p>
          <a:p>
            <a:r>
              <a:rPr lang="sv-SE" sz="1800" b="1" i="0" u="none" strike="noStrike" baseline="0" dirty="0">
                <a:solidFill>
                  <a:srgbClr val="000000"/>
                </a:solidFill>
                <a:latin typeface="Times New Roman" panose="02020603050405020304" pitchFamily="18" charset="0"/>
              </a:rPr>
              <a:t>Vitesbelopp och löpande vite </a:t>
            </a:r>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15. När vite föreläggs ska det fastställas till ett belopp som med hänsyn till vad som är känt om adressatens ekonomiska förhållanden och till </a:t>
            </a:r>
            <a:r>
              <a:rPr lang="sv-SE" sz="1800" b="0" i="0" u="none" strike="noStrike" baseline="0" dirty="0" err="1">
                <a:solidFill>
                  <a:srgbClr val="000000"/>
                </a:solidFill>
                <a:latin typeface="Times New Roman" panose="02020603050405020304" pitchFamily="18" charset="0"/>
              </a:rPr>
              <a:t>omständig-heterna</a:t>
            </a:r>
            <a:r>
              <a:rPr lang="sv-SE" sz="1800" b="0" i="0" u="none" strike="noStrike" baseline="0" dirty="0">
                <a:solidFill>
                  <a:srgbClr val="000000"/>
                </a:solidFill>
                <a:latin typeface="Times New Roman" panose="02020603050405020304" pitchFamily="18" charset="0"/>
              </a:rPr>
              <a:t> i övrigt kan antas förmå honom eller henne att följa det föreläggande som är förenat med vitet (se 3 § lagen om viten).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16. En utgångspunkt när vitet bestäms är att det ska sättas till ett belopp som gör att vitet blir verkningsfullt. Domstolens bestämmande av vitets storlek bör, så långt det låter sig göras, ske efter en nyanserad bedömning av omständigheterna i det enskilda fallet. Det hindrar inte att domstolen i viss utsträckning kan använda schablonmässiga hållpunkter för vitesbeloppets storlek. När det gäller adressatens ekonomiska förhållanden är det ofrånkomligt att underlaget många gånger kan vara bristfälligt. (Jfr ”Marknadsföringsvitet” NJA 2018 s. 883 p. 20–22 och prop. 1984/85:96 s. 26 f.) </a:t>
            </a:r>
          </a:p>
          <a:p>
            <a:pPr algn="l"/>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17. Vitet ska som huvudregel fastställas till ett bestämt belopp. Om det är lämpligt med hänsyn till omständigheterna, får vite föreläggas som löpande vite. Vitet bestäms då till ett visst belopp för varje tidsperiod under vilken föreläggandet inte har följts eller, om föreläggandet avser en återkommande förpliktelse, för varje gång adressaten underlåter att fullgöra denna. Löpande vite får inte tillämpas, om det av någon särskild föreskrift följer att vitet inte får överstiga ett visst högsta belopp. (Se 3 och 4 §§.)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18. Om det finns särskilda skäl till det, får vitet jämkas. Den frågan prövas i samband med att domstolen bedömer om det förelagda vitet ska dömas ut. (Se 9 §.) </a:t>
            </a:r>
          </a:p>
          <a:p>
            <a:endParaRPr lang="sv-SE" sz="1800" b="1" i="0" u="none" strike="noStrike" baseline="0" dirty="0">
              <a:solidFill>
                <a:srgbClr val="000000"/>
              </a:solidFill>
              <a:latin typeface="Times New Roman" panose="02020603050405020304" pitchFamily="18" charset="0"/>
            </a:endParaRPr>
          </a:p>
          <a:p>
            <a:r>
              <a:rPr lang="sv-SE" sz="1800" b="1" i="0" u="none" strike="noStrike" baseline="0" dirty="0">
                <a:solidFill>
                  <a:srgbClr val="000000"/>
                </a:solidFill>
                <a:latin typeface="Times New Roman" panose="02020603050405020304" pitchFamily="18" charset="0"/>
              </a:rPr>
              <a:t>Införandet av lagen om viten, m.m. </a:t>
            </a:r>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19. Lagen om viten infördes 1985. Dessförinnan var vitesinstitutet i stor utsträckning oreglerat, förutom befogenheten att förelägga vite. </a:t>
            </a:r>
          </a:p>
          <a:p>
            <a:pPr algn="l"/>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20. Den allmänna översyn som ledde fram till lagen initierades bl.a. på grund av att vitesinstitutet ansågs ha brister från effektivitetssynpunkt. Miljöskydd och samhällsplanering pekades ut som två områden där vitesinstitutet är viktigt för att ge eftertryck åt myndigheters beslut och där problem från effektivitetssynpunkt fanns. Viteskommittén, som hade till uppgift att förutsättningslöst pröva olika vägar att förstärka vitesinstitutets effektivitet, presenterade ett förslag som endast gällde viten enligt hälsovårds-stadgan (1958:663) och lagen (1976:666) om påföljder och ingripanden vid olovligt byggande m.m. Förslaget innebar att löpande vite skulle göras till huvudregel, men att det inte skulle finnas något hinder att förelägga enstaka vite. (Se dir. 1978:89 samt SOU 1982:21 s. 9 f. och 43 f.)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21. Regeringen valde dock att utforma lagen om viten som en generell reglering, utan den begränsning av tillämpningsområdet som kommittén hade föreslagit. Mot den bakgrunden ansåg regeringen inte att löpande vite skulle utgöra huvudregeln. Bland annat ansågs löpande vite mindre lämpligt för den typ av viten som tar sikte på att förbjuda en viss handling, exempelvis vissa förbud enligt marknadsföringslagen. Bestämmelsen utformades därför på så sätt att löpande vite får föreläggas om det är lämpligt med hänsyn till omständigheterna. (Jfr prop. 1984/85:96 s. 27 ff.) </a:t>
            </a:r>
          </a:p>
          <a:p>
            <a:pPr algn="l"/>
            <a:endParaRPr lang="sv-SE" sz="1800" b="0" i="0" u="none" strike="noStrike" baseline="0" dirty="0">
              <a:solidFill>
                <a:srgbClr val="000000"/>
              </a:solidFill>
              <a:latin typeface="Times New Roman" panose="02020603050405020304" pitchFamily="18" charset="0"/>
            </a:endParaRPr>
          </a:p>
          <a:p>
            <a:pPr algn="l"/>
            <a:r>
              <a:rPr lang="sv-SE" sz="1800" b="0" i="0" u="none" strike="noStrike" baseline="0" dirty="0">
                <a:solidFill>
                  <a:srgbClr val="000000"/>
                </a:solidFill>
                <a:latin typeface="Times New Roman" panose="02020603050405020304" pitchFamily="18" charset="0"/>
              </a:rPr>
              <a:t>22. Vid bedömningen av om vitet ska vara enstaka eller löpande måste det alltså beaktas vilket förbud eller påbud som vitet är kopplat till och vilken situation som föreligger. När det gäller marknadsrättsliga viten har Högsta domstolen uttalat att det inte schablonmässigt bör beslutas att ett vite ska vara löpande utan att ställningstagandet ska göras efter en prövning i varje enskilt fall (se ”Marknadsföringsvitet” p. 19). </a:t>
            </a:r>
          </a:p>
          <a:p>
            <a:pPr algn="l"/>
            <a:endParaRPr lang="sv-SE" sz="1800" b="0" i="0" u="none" strike="noStrike" baseline="0" dirty="0">
              <a:solidFill>
                <a:srgbClr val="000000"/>
              </a:solidFill>
              <a:latin typeface="Times New Roman" panose="02020603050405020304" pitchFamily="18" charset="0"/>
            </a:endParaRPr>
          </a:p>
          <a:p>
            <a:r>
              <a:rPr lang="sv-SE" sz="1800" b="1" i="0" u="none" strike="noStrike" baseline="0" dirty="0">
                <a:solidFill>
                  <a:srgbClr val="000000"/>
                </a:solidFill>
                <a:latin typeface="Times New Roman" panose="02020603050405020304" pitchFamily="18" charset="0"/>
              </a:rPr>
              <a:t>Närmare om löpande vite vid olovligt byggande </a:t>
            </a:r>
            <a:endParaRPr lang="sv-SE" sz="1800" b="0" i="0" u="none" strike="noStrike" baseline="0" dirty="0">
              <a:solidFill>
                <a:srgbClr val="000000"/>
              </a:solidFill>
              <a:latin typeface="Times New Roman" panose="02020603050405020304" pitchFamily="18" charset="0"/>
            </a:endParaRPr>
          </a:p>
          <a:p>
            <a:pPr algn="l"/>
            <a:r>
              <a:rPr lang="sv-SE" sz="1800" b="0" i="0" u="none" strike="noStrike" baseline="0" dirty="0">
                <a:solidFill>
                  <a:srgbClr val="000000"/>
                </a:solidFill>
                <a:latin typeface="Times New Roman" panose="02020603050405020304" pitchFamily="18" charset="0"/>
              </a:rPr>
              <a:t>23. När det gäller åtgärder vid olovligt byggande ligger det på byggnads-nämnden att se till att rättelse sker om en åtgärd har vidtagits, t.ex. en byggnad </a:t>
            </a:r>
          </a:p>
          <a:p>
            <a:r>
              <a:rPr lang="sv-SE" sz="1800" b="0" i="0" u="none" strike="noStrike" baseline="0" dirty="0">
                <a:solidFill>
                  <a:srgbClr val="000000"/>
                </a:solidFill>
                <a:latin typeface="Times New Roman" panose="02020603050405020304" pitchFamily="18" charset="0"/>
              </a:rPr>
              <a:t>uppförts, utan lov. Byggnadsnämndens skyldighet sträcker sig tio år efter det att byggnaden har uppförts. Därefter inträder preskription och nämnden har då inte några möjligheter att ingripa med ett föreläggande för att åstadkomma rättelse.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24. För den enskilde som har utfört åtgärden uppkommer kostnader för att riva byggnaden och dessutom går de medel som har använts för att uppföra byggnaden förlorade. Till detta kommer att han eller hon inte får behålla den byggnad som har uppförts. Det finns alltså goda skäl att utgå från att den enskilde i många fall helst skulle vilja avstå från att vidta rättelse.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25. Vid olovligt byggande kan det därför ofta vara svårt att bedöma hur högt ett enstaka vite behöver vara för att utgöra en effektiv ekonomisk påtryckning. Om beloppet har satts för lågt finns det en risk att den enskilde väljer att betala ett enstaka vite i stället för att vidta rättelse. </a:t>
            </a:r>
          </a:p>
          <a:p>
            <a:pPr algn="l"/>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26. Som regleringen om förelägganden vid olovligt byggande och bestämmelserna om vite är utformade finns möjligheter att överklaga beslut om föreläggande. Något nytt vite får inte föreläggas förrän ett tidigare beslutat föreläggande har fått laga kraft. Om den enskilde använder sin rätt att överklaga kan det leda till att möjligheten att besluta om ett nytt föreläggande vid vite går förlorad på grund av preskription.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27. Som tidigare har berörts föreslog Viteskommittén också – med hänvisning till framför allt effektivitetsskäl – en huvudregel som innebar att vite som används vid ingripanden mot olovligt byggande skulle vara löpande (se p. 20). Och i förarbetena till lagen om viten anges att förelägganden att vidta en viss åtgärd, exempelvis ett föreläggande att riva en byggnad, utgör ett typfall där löpande vite kan få användning (se prop. 1984/85:96 s. 90). </a:t>
            </a:r>
          </a:p>
          <a:p>
            <a:pPr algn="l"/>
            <a:endParaRPr lang="sv-SE" sz="1800" b="0" i="0" u="none" strike="noStrike" baseline="0" dirty="0">
              <a:solidFill>
                <a:srgbClr val="000000"/>
              </a:solidFill>
              <a:latin typeface="Times New Roman" panose="02020603050405020304" pitchFamily="18" charset="0"/>
            </a:endParaRPr>
          </a:p>
          <a:p>
            <a:pPr algn="l"/>
            <a:r>
              <a:rPr lang="sv-SE" sz="1800" b="0" i="0" u="none" strike="noStrike" baseline="0" dirty="0">
                <a:solidFill>
                  <a:srgbClr val="000000"/>
                </a:solidFill>
                <a:latin typeface="Times New Roman" panose="02020603050405020304" pitchFamily="18" charset="0"/>
              </a:rPr>
              <a:t>28. Slutsatsen blir att förutsättningen i 4 § viteslagen att det ska vara lämpligt med hänsyn till omständigheterna att besluta om löpande vite typiskt sett föreligger just vid förelägganden om att vidta rättelse vid olovligt byggande.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29. Denna slutsats påverkas inte av om föreläggandet om löpande vite beslutas i nära anslutning till att möjligheterna att ingripa preskriberas. </a:t>
            </a:r>
          </a:p>
          <a:p>
            <a:endParaRPr lang="sv-SE" sz="1800" b="1" i="0" u="none" strike="noStrike" baseline="0" dirty="0">
              <a:solidFill>
                <a:srgbClr val="000000"/>
              </a:solidFill>
              <a:latin typeface="Times New Roman" panose="02020603050405020304" pitchFamily="18" charset="0"/>
            </a:endParaRPr>
          </a:p>
          <a:p>
            <a:r>
              <a:rPr lang="sv-SE" sz="1800" b="1" i="0" u="none" strike="noStrike" baseline="0" dirty="0">
                <a:solidFill>
                  <a:srgbClr val="000000"/>
                </a:solidFill>
                <a:latin typeface="Times New Roman" panose="02020603050405020304" pitchFamily="18" charset="0"/>
              </a:rPr>
              <a:t>Bedömningen i detta fall </a:t>
            </a:r>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30. Det finns i detta fall förutsättningar att förena föreläggandet med vite. Och det finns inte någon föreskrift om att vitet inte får överstiga ett visst högsta belopp, vilket gör att det är lagligen möjligt att förelägga löpande vite.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31. Föreläggandet avser en skyldighet att ta bort ett </a:t>
            </a:r>
            <a:r>
              <a:rPr lang="sv-SE" sz="1800" b="0" i="0" u="none" strike="noStrike" baseline="0" dirty="0" err="1">
                <a:solidFill>
                  <a:srgbClr val="000000"/>
                </a:solidFill>
                <a:latin typeface="Times New Roman" panose="02020603050405020304" pitchFamily="18" charset="0"/>
              </a:rPr>
              <a:t>pooltak</a:t>
            </a:r>
            <a:r>
              <a:rPr lang="sv-SE" sz="1800" b="0" i="0" u="none" strike="noStrike" baseline="0" dirty="0">
                <a:solidFill>
                  <a:srgbClr val="000000"/>
                </a:solidFill>
                <a:latin typeface="Times New Roman" panose="02020603050405020304" pitchFamily="18" charset="0"/>
              </a:rPr>
              <a:t> som har uppförts utan bygglov. Ett löpande vite får med hänsyn till omständigheterna anses lämpligt (jfr p. 28). </a:t>
            </a:r>
          </a:p>
          <a:p>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32. De förelagda vitesbeloppen, 25 000 kr var för </a:t>
            </a:r>
            <a:r>
              <a:rPr lang="sv-SE" sz="1800" b="0" i="0" u="none" strike="noStrike" baseline="0" dirty="0" err="1">
                <a:solidFill>
                  <a:srgbClr val="000000"/>
                </a:solidFill>
                <a:latin typeface="Times New Roman" panose="02020603050405020304" pitchFamily="18" charset="0"/>
              </a:rPr>
              <a:t>JaM</a:t>
            </a:r>
            <a:r>
              <a:rPr lang="sv-SE" sz="1800" b="0" i="0" u="none" strike="noStrike" baseline="0" dirty="0">
                <a:solidFill>
                  <a:srgbClr val="000000"/>
                </a:solidFill>
                <a:latin typeface="Times New Roman" panose="02020603050405020304" pitchFamily="18" charset="0"/>
              </a:rPr>
              <a:t> och </a:t>
            </a:r>
            <a:r>
              <a:rPr lang="sv-SE" sz="1800" b="0" i="0" u="none" strike="noStrike" baseline="0" dirty="0" err="1">
                <a:solidFill>
                  <a:srgbClr val="000000"/>
                </a:solidFill>
                <a:latin typeface="Times New Roman" panose="02020603050405020304" pitchFamily="18" charset="0"/>
              </a:rPr>
              <a:t>JuM</a:t>
            </a:r>
            <a:r>
              <a:rPr lang="sv-SE" sz="1800" b="0" i="0" u="none" strike="noStrike" baseline="0" dirty="0">
                <a:solidFill>
                  <a:srgbClr val="000000"/>
                </a:solidFill>
                <a:latin typeface="Times New Roman" panose="02020603050405020304" pitchFamily="18" charset="0"/>
              </a:rPr>
              <a:t>, är skäliga med hänsyn till vad som har framkommit om deras ekonomiska förhållanden och omständigheterna i övrigt. Det finns inte skäl att ändra de tidsperioder som har angetts i föreläggandet. </a:t>
            </a:r>
          </a:p>
          <a:p>
            <a:endParaRPr lang="sv-SE" sz="1800" b="0" i="0" u="none" strike="noStrike" baseline="0" dirty="0">
              <a:solidFill>
                <a:srgbClr val="000000"/>
              </a:solidFill>
              <a:latin typeface="Times New Roman" panose="02020603050405020304" pitchFamily="18" charset="0"/>
            </a:endParaRPr>
          </a:p>
          <a:p>
            <a:pPr algn="l"/>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33. Överklagandet ska därför avslås. </a:t>
            </a:r>
          </a:p>
          <a:p>
            <a:endParaRPr lang="sv-SE" sz="1800" b="0" i="0" u="none" strike="noStrike" baseline="0" dirty="0">
              <a:solidFill>
                <a:srgbClr val="000000"/>
              </a:solidFill>
              <a:latin typeface="Times New Roman" panose="02020603050405020304" pitchFamily="18" charset="0"/>
            </a:endParaRPr>
          </a:p>
          <a:p>
            <a:endParaRPr lang="sv-SE" sz="1800" b="0" i="0" u="none" strike="noStrike" baseline="0" dirty="0">
              <a:solidFill>
                <a:srgbClr val="000000"/>
              </a:solidFill>
              <a:latin typeface="Times New Roman" panose="02020603050405020304" pitchFamily="18" charset="0"/>
            </a:endParaRPr>
          </a:p>
          <a:p>
            <a:endParaRPr lang="sv-SE" sz="1800" b="0" i="0" u="none" strike="noStrike" baseline="0" dirty="0">
              <a:solidFill>
                <a:srgbClr val="000000"/>
              </a:solidFill>
              <a:latin typeface="Times New Roman" panose="02020603050405020304" pitchFamily="18" charset="0"/>
            </a:endParaRPr>
          </a:p>
          <a:p>
            <a:endParaRPr lang="sv-SE" sz="1800" b="0" i="0" u="none" strike="noStrike" baseline="0" dirty="0">
              <a:solidFill>
                <a:srgbClr val="000000"/>
              </a:solidFill>
              <a:latin typeface="Times New Roman" panose="02020603050405020304" pitchFamily="18" charset="0"/>
            </a:endParaRPr>
          </a:p>
          <a:p>
            <a:endParaRPr lang="sv-SE" sz="1800" b="0" i="0" u="none" strike="noStrike" baseline="0" dirty="0">
              <a:solidFill>
                <a:srgbClr val="000000"/>
              </a:solidFill>
              <a:latin typeface="Times New Roman" panose="02020603050405020304" pitchFamily="18" charset="0"/>
            </a:endParaRPr>
          </a:p>
          <a:p>
            <a:endParaRPr lang="sv-SE" dirty="0"/>
          </a:p>
          <a:p>
            <a:endParaRPr lang="sv-SE" dirty="0"/>
          </a:p>
          <a:p>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2181222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FBBFA50B-E819-411C-B95B-B3FD3A3FC2B7}"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81273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A1A1A"/>
                </a:solidFill>
                <a:effectLst/>
                <a:latin typeface="Myriad W01 Bd"/>
              </a:rPr>
              <a:t>Fråga om en bygglovsbefriad komplementbyggnad uppfyller kraven i 2 kap. PBL avseende trafikmiljö och god helhetsverkan. </a:t>
            </a:r>
          </a:p>
          <a:p>
            <a:endParaRPr lang="sv-SE" b="0" i="0" dirty="0">
              <a:solidFill>
                <a:srgbClr val="1A1A1A"/>
              </a:solidFill>
              <a:effectLst/>
              <a:latin typeface="Myriad W01 Bd"/>
            </a:endParaRPr>
          </a:p>
          <a:p>
            <a:r>
              <a:rPr lang="sv-SE" b="0" i="0" dirty="0">
                <a:solidFill>
                  <a:srgbClr val="1A1A1A"/>
                </a:solidFill>
                <a:effectLst/>
                <a:latin typeface="Myriad W01 Bd"/>
              </a:rPr>
              <a:t>En tidigare komplementbyggnad skulle ersättas med en större komplementbyggnad inom ett gruppbebyggt småhusområde. Byggnaden skulle placeras på en hörntomt som gränsade mot dels en väg för gångtrafikanter, cyklister och viss annan trafik, dels en öppen plats i området. </a:t>
            </a:r>
          </a:p>
          <a:p>
            <a:endParaRPr lang="sv-SE" b="0" i="0" dirty="0">
              <a:solidFill>
                <a:srgbClr val="1A1A1A"/>
              </a:solidFill>
              <a:effectLst/>
              <a:latin typeface="Myriad W01 Bd"/>
            </a:endParaRPr>
          </a:p>
          <a:p>
            <a:r>
              <a:rPr lang="sv-SE" b="0" i="0" dirty="0">
                <a:solidFill>
                  <a:srgbClr val="1A1A1A"/>
                </a:solidFill>
                <a:effectLst/>
                <a:latin typeface="Myriad W01 Bd"/>
              </a:rPr>
              <a:t>MÖD har bedömt att föreslagen placering och utformning avviker från den befintliga miljön på ett sådant sätt att den inte uppfyller kraven på god helhetsverkan. Synfältet på vägen utanför skulle också komma att begränsas av en huskropp som inte funnits där tidigare och de som promenerar, cyklar eller kör bil i området skulle få sämre förutsättningar att hinna upptäcka andra trafikanter.</a:t>
            </a:r>
          </a:p>
          <a:p>
            <a:endParaRPr lang="sv-SE" b="0" i="0" dirty="0">
              <a:solidFill>
                <a:srgbClr val="1A1A1A"/>
              </a:solidFill>
              <a:effectLst/>
              <a:latin typeface="Myriad W01 Bd"/>
            </a:endParaRPr>
          </a:p>
          <a:p>
            <a:endParaRPr lang="sv-SE" dirty="0"/>
          </a:p>
          <a:p>
            <a:pPr algn="l"/>
            <a:r>
              <a:rPr lang="sv-SE" sz="1800" b="0" i="0" u="none" strike="noStrike" baseline="0" dirty="0">
                <a:solidFill>
                  <a:srgbClr val="000000"/>
                </a:solidFill>
                <a:latin typeface="Z_C00022.tmp"/>
              </a:rPr>
              <a:t>MARK- OCH MILJÖÖVERDOMSTOLENS DOMSKÄL</a:t>
            </a:r>
          </a:p>
          <a:p>
            <a:pPr algn="l"/>
            <a:r>
              <a:rPr lang="sv-SE" sz="1800" b="1" i="0" u="none" strike="noStrike" baseline="0" dirty="0">
                <a:solidFill>
                  <a:srgbClr val="2B2B26"/>
                </a:solidFill>
                <a:latin typeface="Z_C00022.tmp"/>
              </a:rPr>
              <a:t>Rättsliga utgångspunkter</a:t>
            </a:r>
          </a:p>
          <a:p>
            <a:pPr algn="l"/>
            <a:endParaRPr lang="sv-SE" sz="1800" b="0" i="0" u="none" strike="noStrike" baseline="0" dirty="0">
              <a:solidFill>
                <a:srgbClr val="2B2B26"/>
              </a:solidFill>
              <a:latin typeface="Z_C00022.tmp"/>
            </a:endParaRPr>
          </a:p>
          <a:p>
            <a:pPr algn="l"/>
            <a:r>
              <a:rPr lang="sv-SE" sz="1800" b="0" i="0" u="none" strike="noStrike" baseline="0" dirty="0">
                <a:solidFill>
                  <a:srgbClr val="2B2B26"/>
                </a:solidFill>
                <a:latin typeface="Z_C00021.tmp"/>
              </a:rPr>
              <a:t>Enligt 9 kap. 4 a § PBL krävs det inte bygglov för att, i omedelbar närhet av ett </a:t>
            </a:r>
            <a:r>
              <a:rPr lang="sv-SE" sz="1800" b="0" i="0" u="none" strike="noStrike" baseline="0" dirty="0" err="1">
                <a:solidFill>
                  <a:srgbClr val="2B2B26"/>
                </a:solidFill>
                <a:latin typeface="Z_C00021.tmp"/>
              </a:rPr>
              <a:t>eneller</a:t>
            </a:r>
            <a:endParaRPr lang="sv-SE" sz="1800" b="0" i="0" u="none" strike="noStrike" baseline="0" dirty="0">
              <a:solidFill>
                <a:srgbClr val="2B2B26"/>
              </a:solidFill>
              <a:latin typeface="Z_C00021.tmp"/>
            </a:endParaRPr>
          </a:p>
          <a:p>
            <a:pPr algn="l"/>
            <a:r>
              <a:rPr lang="sv-SE" sz="1800" b="0" i="0" u="none" strike="noStrike" baseline="0" dirty="0">
                <a:solidFill>
                  <a:srgbClr val="2B2B26"/>
                </a:solidFill>
                <a:latin typeface="Z_C00021.tmp"/>
              </a:rPr>
              <a:t>tvåbostadshus, uppföra eller bygga till en komplementbyggnad närmare gränsen</a:t>
            </a:r>
          </a:p>
          <a:p>
            <a:pPr algn="l"/>
            <a:r>
              <a:rPr lang="sv-SE" sz="1800" b="0" i="0" u="none" strike="noStrike" baseline="0" dirty="0">
                <a:solidFill>
                  <a:srgbClr val="2B2B26"/>
                </a:solidFill>
                <a:latin typeface="Z_C00021.tmp"/>
              </a:rPr>
              <a:t>än 4,5 meter under förutsättning att vissa krav är uppfyllda. Ett av dessa krav är att</a:t>
            </a:r>
          </a:p>
          <a:p>
            <a:pPr algn="l"/>
            <a:r>
              <a:rPr lang="sv-SE" sz="1800" b="0" i="0" u="none" strike="noStrike" baseline="0" dirty="0">
                <a:solidFill>
                  <a:srgbClr val="2B2B26"/>
                </a:solidFill>
                <a:latin typeface="Z_C00021.tmp"/>
              </a:rPr>
              <a:t>de grannar som berörs medger en sådan placering. Mark- och miljööverdomstolen</a:t>
            </a:r>
          </a:p>
          <a:p>
            <a:pPr algn="l"/>
            <a:r>
              <a:rPr lang="sv-SE" sz="1800" b="0" i="0" u="none" strike="noStrike" baseline="0" dirty="0">
                <a:solidFill>
                  <a:srgbClr val="2B2B26"/>
                </a:solidFill>
                <a:latin typeface="Z_C00021.tmp"/>
              </a:rPr>
              <a:t>har tidigare uttalat att en byggnad som är placerad inom ett avstånd av 4,5 meter från</a:t>
            </a:r>
          </a:p>
          <a:p>
            <a:pPr algn="l"/>
            <a:r>
              <a:rPr lang="sv-SE" sz="1800" b="0" i="0" u="none" strike="noStrike" baseline="0" dirty="0">
                <a:solidFill>
                  <a:srgbClr val="2B2B26"/>
                </a:solidFill>
                <a:latin typeface="Z_C00021.tmp"/>
              </a:rPr>
              <a:t>en gräns mot väg eller gata alltid kräver bygglov då det inte finns någon som kan</a:t>
            </a:r>
          </a:p>
          <a:p>
            <a:pPr algn="l"/>
            <a:r>
              <a:rPr lang="sv-SE" sz="1800" b="0" i="0" u="none" strike="noStrike" baseline="0" dirty="0">
                <a:solidFill>
                  <a:srgbClr val="2B2B26"/>
                </a:solidFill>
                <a:latin typeface="Z_C00021.tmp"/>
              </a:rPr>
              <a:t>representera alla intressenter som använder vägen eller gatan (se rättsfallet MÖD</a:t>
            </a:r>
          </a:p>
          <a:p>
            <a:pPr algn="l"/>
            <a:r>
              <a:rPr lang="sv-SE" sz="1800" b="0" i="0" u="none" strike="noStrike" baseline="0" dirty="0">
                <a:solidFill>
                  <a:srgbClr val="2B2B26"/>
                </a:solidFill>
                <a:latin typeface="Z_C00021.tmp"/>
              </a:rPr>
              <a:t>2013:18). I detta fall är parterna överens om att den aktuella åtgärden är undantagen</a:t>
            </a:r>
          </a:p>
          <a:p>
            <a:pPr algn="l"/>
            <a:r>
              <a:rPr lang="sv-SE" sz="1800" b="0" i="0" u="none" strike="noStrike" baseline="0" dirty="0">
                <a:solidFill>
                  <a:srgbClr val="2B2B26"/>
                </a:solidFill>
                <a:latin typeface="Z_C00021.tmp"/>
              </a:rPr>
              <a:t>från bygglovsplikt. Vidare är det aktuella markområdet utlagt som kvartersmark för</a:t>
            </a:r>
          </a:p>
          <a:p>
            <a:pPr algn="l"/>
            <a:r>
              <a:rPr lang="sv-SE" sz="1800" b="0" i="0" u="none" strike="noStrike" baseline="0" dirty="0">
                <a:solidFill>
                  <a:srgbClr val="2B2B26"/>
                </a:solidFill>
                <a:latin typeface="Z_C00021.tmp"/>
              </a:rPr>
              <a:t>bostadsändamål i detaljplanen och den samfällighetsförening som äger marken har</a:t>
            </a:r>
          </a:p>
          <a:p>
            <a:pPr algn="l"/>
            <a:r>
              <a:rPr lang="sv-SE" sz="1800" b="0" i="0" u="none" strike="noStrike" baseline="0" dirty="0">
                <a:solidFill>
                  <a:srgbClr val="2B2B26"/>
                </a:solidFill>
                <a:latin typeface="Z_C00021.tmp"/>
              </a:rPr>
              <a:t>medgivit placeringen. Eftersom samfällighetsföreningen i detta fall kan anses</a:t>
            </a:r>
          </a:p>
          <a:p>
            <a:pPr algn="l"/>
            <a:r>
              <a:rPr lang="sv-SE" sz="1800" b="0" i="0" u="none" strike="noStrike" baseline="0" dirty="0">
                <a:solidFill>
                  <a:srgbClr val="2B2B26"/>
                </a:solidFill>
                <a:latin typeface="Z_C00021.tmp"/>
              </a:rPr>
              <a:t>representera de personer som huvudsakligen nyttjar marken, och övriga förut sättningar</a:t>
            </a:r>
          </a:p>
          <a:p>
            <a:pPr algn="l"/>
            <a:r>
              <a:rPr lang="sv-SE" sz="1800" b="0" i="0" u="none" strike="noStrike" baseline="0" dirty="0">
                <a:solidFill>
                  <a:srgbClr val="2B2B26"/>
                </a:solidFill>
                <a:latin typeface="Z_C00021.tmp"/>
              </a:rPr>
              <a:t>enligt 9 kap. 4 a § PBL är uppfyllda, anser Mark- och miljööverdomstolen att</a:t>
            </a:r>
          </a:p>
          <a:p>
            <a:pPr algn="l"/>
            <a:r>
              <a:rPr lang="sv-SE" sz="1800" b="0" i="0" u="none" strike="noStrike" baseline="0" dirty="0">
                <a:solidFill>
                  <a:srgbClr val="2B2B26"/>
                </a:solidFill>
                <a:latin typeface="Z_C00021.tmp"/>
              </a:rPr>
              <a:t>den aktuella byggnaden är att betrakta som en bygglovsbefriad åtgärd. </a:t>
            </a:r>
            <a:r>
              <a:rPr lang="sv-SE" sz="1800" b="0" i="0" u="none" strike="noStrike" baseline="0" dirty="0">
                <a:solidFill>
                  <a:srgbClr val="000000"/>
                </a:solidFill>
                <a:latin typeface="Z_C00021.tmp"/>
              </a:rPr>
              <a:t>Åtgärden är</a:t>
            </a:r>
          </a:p>
          <a:p>
            <a:pPr algn="l"/>
            <a:r>
              <a:rPr lang="sv-SE" sz="1800" b="0" i="0" u="none" strike="noStrike" baseline="0" dirty="0">
                <a:solidFill>
                  <a:srgbClr val="000000"/>
                </a:solidFill>
                <a:latin typeface="Z_C00021.tmp"/>
              </a:rPr>
              <a:t>emellertid anmälningspliktig och får påbörjas först efter att byggnadsnämnden med ett</a:t>
            </a:r>
          </a:p>
          <a:p>
            <a:pPr algn="l"/>
            <a:r>
              <a:rPr lang="sv-SE" sz="1800" b="0" i="0" u="none" strike="noStrike" baseline="0" dirty="0">
                <a:solidFill>
                  <a:srgbClr val="000000"/>
                </a:solidFill>
                <a:latin typeface="Z_C00021.tmp"/>
              </a:rPr>
              <a:t>startbesked godkänt att den uppfyller de krav som gäller enligt PBL eller föreskrifter</a:t>
            </a:r>
          </a:p>
          <a:p>
            <a:pPr algn="l"/>
            <a:r>
              <a:rPr lang="sv-SE" sz="1800" b="0" i="0" u="none" strike="noStrike" baseline="0" dirty="0">
                <a:solidFill>
                  <a:srgbClr val="000000"/>
                </a:solidFill>
                <a:latin typeface="Z_C00021.tmp"/>
              </a:rPr>
              <a:t>som har meddelats med stöd av lagen (se 10 kap. 23 § första stycket 1 och andra</a:t>
            </a:r>
          </a:p>
          <a:p>
            <a:pPr algn="l"/>
            <a:r>
              <a:rPr lang="sv-SE" sz="1800" b="0" i="0" u="none" strike="noStrike" baseline="0" dirty="0">
                <a:solidFill>
                  <a:srgbClr val="000000"/>
                </a:solidFill>
                <a:latin typeface="Z_C00021.tmp"/>
              </a:rPr>
              <a:t>stycket PBL).</a:t>
            </a:r>
          </a:p>
          <a:p>
            <a:pPr algn="l"/>
            <a:endParaRPr lang="sv-SE" sz="1800" b="0" i="0" u="none" strike="noStrike" baseline="0" dirty="0">
              <a:solidFill>
                <a:srgbClr val="000000"/>
              </a:solidFill>
              <a:latin typeface="Z_C00021.tmp"/>
            </a:endParaRPr>
          </a:p>
          <a:p>
            <a:pPr algn="l"/>
            <a:r>
              <a:rPr lang="sv-SE" sz="1800" b="0" i="0" u="none" strike="noStrike" baseline="0" dirty="0">
                <a:latin typeface="Z_C00021.tmp"/>
              </a:rPr>
              <a:t>Mark- och miljööverdomstolen vill i detta sammanhang fästa uppmärksamhet vid att</a:t>
            </a:r>
          </a:p>
          <a:p>
            <a:pPr algn="l"/>
            <a:r>
              <a:rPr lang="sv-SE" sz="1800" b="0" i="0" u="none" strike="noStrike" baseline="0" dirty="0">
                <a:latin typeface="Z_C00021.tmp"/>
              </a:rPr>
              <a:t>det är skillnad på den byggrätt som följer av bestämmelserna i en detaljplan och den</a:t>
            </a:r>
          </a:p>
          <a:p>
            <a:pPr algn="l"/>
            <a:r>
              <a:rPr lang="sv-SE" sz="1800" b="0" i="0" u="none" strike="noStrike" baseline="0" dirty="0">
                <a:latin typeface="Z_C00021.tmp"/>
              </a:rPr>
              <a:t>möjlighet som finns att därutöver uppföra bygglovsbefriade komplementbyggnader.</a:t>
            </a:r>
          </a:p>
          <a:p>
            <a:pPr algn="l"/>
            <a:r>
              <a:rPr lang="sv-SE" sz="1800" b="0" i="0" u="none" strike="noStrike" baseline="0" dirty="0">
                <a:latin typeface="Z_C00021.tmp"/>
              </a:rPr>
              <a:t>Reglerna om bygglovsbefrielse innebär inte en ovillkorlig byggrätt, utan det måste</a:t>
            </a:r>
          </a:p>
          <a:p>
            <a:pPr algn="l"/>
            <a:r>
              <a:rPr lang="sv-SE" sz="1800" b="0" i="0" u="none" strike="noStrike" baseline="0" dirty="0">
                <a:latin typeface="Z_C00021.tmp"/>
              </a:rPr>
              <a:t>fortfarande göras en bedömning av om åtgärden uppfyller kraven i plan- och bygglagstiftningen.</a:t>
            </a:r>
          </a:p>
          <a:p>
            <a:pPr algn="l"/>
            <a:r>
              <a:rPr lang="sv-SE" sz="1800" b="0" i="0" u="none" strike="noStrike" baseline="0" dirty="0">
                <a:latin typeface="Z_C00021.tmp"/>
              </a:rPr>
              <a:t>Åtgärden tillåts visserligen strida mot detaljplan eller områdesbestämmelser,</a:t>
            </a:r>
          </a:p>
          <a:p>
            <a:pPr algn="l"/>
            <a:r>
              <a:rPr lang="sv-SE" sz="1800" b="0" i="0" u="none" strike="noStrike" baseline="0" dirty="0">
                <a:latin typeface="Z_C00021.tmp"/>
              </a:rPr>
              <a:t>men en placering eller utformning av en byggnad kan ändå medföra att</a:t>
            </a:r>
          </a:p>
          <a:p>
            <a:pPr algn="l"/>
            <a:r>
              <a:rPr lang="sv-SE" sz="1800" b="0" i="0" u="none" strike="noStrike" baseline="0" dirty="0">
                <a:latin typeface="Z_C00021.tmp"/>
              </a:rPr>
              <a:t>startbesked inte meddelas (se prop. 2013/14:127 s. 79).</a:t>
            </a:r>
          </a:p>
          <a:p>
            <a:pPr algn="l"/>
            <a:endParaRPr lang="sv-SE" sz="1800" b="0" i="0" u="none" strike="noStrike" baseline="0" dirty="0">
              <a:latin typeface="Z_C00021.tmp"/>
            </a:endParaRPr>
          </a:p>
          <a:p>
            <a:pPr algn="l"/>
            <a:r>
              <a:rPr lang="sv-SE" sz="1800" b="1" i="0" u="none" strike="noStrike" baseline="0" dirty="0">
                <a:latin typeface="Z_C00022.tmp"/>
              </a:rPr>
              <a:t>Mark- och miljööverdomstolens bedömning</a:t>
            </a:r>
          </a:p>
          <a:p>
            <a:pPr algn="l"/>
            <a:r>
              <a:rPr lang="sv-SE" sz="1800" b="0" i="0" u="none" strike="noStrike" baseline="0" dirty="0">
                <a:latin typeface="Z_C00021.tmp"/>
              </a:rPr>
              <a:t>Frågan i målet </a:t>
            </a:r>
            <a:r>
              <a:rPr lang="sv-SE" sz="1800" b="1" i="0" u="none" strike="noStrike" baseline="0" dirty="0">
                <a:latin typeface="Z_C00021.tmp"/>
              </a:rPr>
              <a:t>är om nämnden har haft fog för att </a:t>
            </a:r>
            <a:r>
              <a:rPr lang="sv-SE" sz="1800" b="1" i="0" u="sng" strike="noStrike" baseline="0" dirty="0">
                <a:latin typeface="Z_C00021.tmp"/>
              </a:rPr>
              <a:t>neka startbesked </a:t>
            </a:r>
            <a:r>
              <a:rPr lang="sv-SE" sz="1800" b="1" i="0" u="none" strike="noStrike" baseline="0" dirty="0">
                <a:latin typeface="Z_C00021.tmp"/>
              </a:rPr>
              <a:t>för nybyggnad av</a:t>
            </a:r>
          </a:p>
          <a:p>
            <a:pPr algn="l"/>
            <a:r>
              <a:rPr lang="sv-SE" sz="1800" b="1" i="0" u="none" strike="noStrike" baseline="0" dirty="0">
                <a:latin typeface="Z_C00021.tmp"/>
              </a:rPr>
              <a:t>komplementbyggnad om 30 kvm på grund av att åtgärden inte uppfyller bestämmelserna</a:t>
            </a:r>
          </a:p>
          <a:p>
            <a:pPr algn="l"/>
            <a:r>
              <a:rPr lang="sv-SE" sz="1800" b="1" i="0" u="none" strike="noStrike" baseline="0" dirty="0">
                <a:latin typeface="Z_C00021.tmp"/>
              </a:rPr>
              <a:t>i PBL såvitt gäller påverkan på trafiksituationen och kravet på anpassning</a:t>
            </a:r>
            <a:r>
              <a:rPr lang="sv-SE" sz="1800" b="0" i="0" u="none" strike="noStrike" baseline="0" dirty="0">
                <a:latin typeface="Z_C00021.tmp"/>
              </a:rPr>
              <a:t>. På</a:t>
            </a:r>
          </a:p>
          <a:p>
            <a:pPr algn="l"/>
            <a:r>
              <a:rPr lang="sv-SE" sz="1800" b="0" i="0" u="none" strike="noStrike" baseline="0" dirty="0">
                <a:latin typeface="Z_C00021.tmp"/>
              </a:rPr>
              <a:t>platsen finns en komplementbyggnad om 13 kvm som är tänkt att rivas i samband med</a:t>
            </a:r>
          </a:p>
          <a:p>
            <a:pPr algn="l"/>
            <a:r>
              <a:rPr lang="sv-SE" sz="1800" b="0" i="0" u="none" strike="noStrike" baseline="0" dirty="0">
                <a:latin typeface="Z_C00021.tmp"/>
              </a:rPr>
              <a:t>att den nya byggnaden uppförs.</a:t>
            </a:r>
          </a:p>
          <a:p>
            <a:pPr algn="l"/>
            <a:endParaRPr lang="sv-SE" sz="1800" b="0" i="0" u="none" strike="noStrike" baseline="0" dirty="0">
              <a:latin typeface="Z_C00021.tmp"/>
            </a:endParaRPr>
          </a:p>
          <a:p>
            <a:pPr algn="l"/>
            <a:r>
              <a:rPr lang="sv-SE" sz="1800" b="0" i="0" u="none" strike="noStrike" baseline="0" dirty="0">
                <a:latin typeface="Z_C00021.tmp"/>
              </a:rPr>
              <a:t>Vad gäller trafiksituationen är det, som ovan nämnts, korrekt att vägen utanför den</a:t>
            </a:r>
          </a:p>
          <a:p>
            <a:pPr algn="l"/>
            <a:r>
              <a:rPr lang="sv-SE" sz="1800" b="0" i="0" u="none" strike="noStrike" baseline="0" dirty="0">
                <a:latin typeface="Z_C00021.tmp"/>
              </a:rPr>
              <a:t>aktuella fastigheten inte anges som lokalgata i gällande detaljplan utan som kvartersmark</a:t>
            </a:r>
          </a:p>
          <a:p>
            <a:pPr algn="l"/>
            <a:r>
              <a:rPr lang="sv-SE" sz="1800" b="0" i="0" u="none" strike="noStrike" baseline="0" dirty="0">
                <a:latin typeface="Z_C00021.tmp"/>
              </a:rPr>
              <a:t>för bostadsändamål. Mark- och miljööverdomstolen anser ändå att det är</a:t>
            </a:r>
          </a:p>
          <a:p>
            <a:pPr algn="l"/>
            <a:r>
              <a:rPr lang="sv-SE" sz="1800" b="0" i="0" u="none" strike="noStrike" baseline="0" dirty="0">
                <a:latin typeface="Z_C00021.tmp"/>
              </a:rPr>
              <a:t>nödvändigt att se till hur vägen faktiskt används. Av utredningen i målet framgår att</a:t>
            </a:r>
          </a:p>
          <a:p>
            <a:pPr algn="l"/>
            <a:r>
              <a:rPr lang="sv-SE" sz="1800" b="0" i="0" u="none" strike="noStrike" baseline="0" dirty="0">
                <a:latin typeface="Z_C00021.tmp"/>
              </a:rPr>
              <a:t>vägen nyttjas av såväl gångtrafikanter som cyklister och i viss utsträckning annan </a:t>
            </a:r>
          </a:p>
          <a:p>
            <a:pPr algn="l"/>
            <a:r>
              <a:rPr lang="sv-SE" sz="1800" b="0" i="0" u="none" strike="noStrike" baseline="0" dirty="0">
                <a:latin typeface="Z_C00021.tmp"/>
              </a:rPr>
              <a:t>trafik. Det är därför viktigt att en byggnad placeras och utformas på ett sätt så att den</a:t>
            </a:r>
          </a:p>
          <a:p>
            <a:pPr algn="l"/>
            <a:r>
              <a:rPr lang="sv-SE" sz="1800" b="0" i="0" u="none" strike="noStrike" baseline="0" dirty="0">
                <a:latin typeface="Z_C00021.tmp"/>
              </a:rPr>
              <a:t>inte skymmer sikten eller på annat sätt stör trafiken (jfr 2 kap. 6 § 2 och 6 PBL).</a:t>
            </a:r>
          </a:p>
          <a:p>
            <a:pPr algn="l"/>
            <a:endParaRPr lang="sv-SE" sz="1800" b="0" i="0" u="none" strike="noStrike" baseline="0" dirty="0">
              <a:latin typeface="Z_C00021.tmp"/>
            </a:endParaRPr>
          </a:p>
          <a:p>
            <a:pPr algn="l"/>
            <a:r>
              <a:rPr lang="sv-SE" sz="1800" b="0" i="0" u="none" strike="noStrike" baseline="0" dirty="0">
                <a:latin typeface="Z_C00021.tmp"/>
              </a:rPr>
              <a:t>Mark- och miljööverdomstolen kan konstatera att byggnadens tänkta placering </a:t>
            </a:r>
            <a:r>
              <a:rPr lang="sv-SE" sz="1800" b="0" i="0" u="none" strike="noStrike" baseline="0" dirty="0">
                <a:latin typeface="Z_C00023.tmp"/>
              </a:rPr>
              <a:t>– </a:t>
            </a:r>
            <a:r>
              <a:rPr lang="sv-SE" sz="1800" b="0" i="0" u="none" strike="noStrike" baseline="0" dirty="0">
                <a:latin typeface="Z_C00021.tmp"/>
              </a:rPr>
              <a:t>även</a:t>
            </a:r>
          </a:p>
          <a:p>
            <a:pPr algn="l"/>
            <a:r>
              <a:rPr lang="sv-SE" sz="1800" b="0" i="0" u="none" strike="noStrike" baseline="0" dirty="0">
                <a:latin typeface="Z_C00021.tmp"/>
              </a:rPr>
              <a:t>med beaktande att den är indragen en bit från vägen </a:t>
            </a:r>
            <a:r>
              <a:rPr lang="sv-SE" sz="1800" b="0" i="0" u="none" strike="noStrike" baseline="0" dirty="0">
                <a:latin typeface="Z_C00023.tmp"/>
              </a:rPr>
              <a:t>– </a:t>
            </a:r>
            <a:r>
              <a:rPr lang="sv-SE" sz="1800" b="0" i="0" u="none" strike="noStrike" baseline="0" dirty="0">
                <a:latin typeface="Z_C00021.tmp"/>
              </a:rPr>
              <a:t>innebär att synfältet på vägen</a:t>
            </a:r>
          </a:p>
          <a:p>
            <a:pPr algn="l"/>
            <a:r>
              <a:rPr lang="sv-SE" sz="1800" b="0" i="0" u="none" strike="noStrike" baseline="0" dirty="0">
                <a:latin typeface="Z_C00021.tmp"/>
              </a:rPr>
              <a:t>utanför kommer att begränsas av en huskropp som inte funnits där tidigare. Åtgärden</a:t>
            </a:r>
          </a:p>
          <a:p>
            <a:pPr algn="l"/>
            <a:r>
              <a:rPr lang="sv-SE" sz="1800" b="0" i="0" u="none" strike="noStrike" baseline="0" dirty="0">
                <a:latin typeface="Z_C00021.tmp"/>
              </a:rPr>
              <a:t>kan således inte sägas bidra till en bättre trafikmiljö, utan tvärtom får de som</a:t>
            </a:r>
          </a:p>
          <a:p>
            <a:pPr algn="l"/>
            <a:r>
              <a:rPr lang="sv-SE" sz="1800" b="0" i="0" u="none" strike="noStrike" baseline="0" dirty="0">
                <a:latin typeface="Z_C00021.tmp"/>
              </a:rPr>
              <a:t>promenerar, cyklar eller kör bil i området sämre förutsättningar att hinna upptäcka</a:t>
            </a:r>
          </a:p>
          <a:p>
            <a:pPr algn="l"/>
            <a:r>
              <a:rPr lang="sv-SE" sz="1800" b="0" i="0" u="none" strike="noStrike" baseline="0" dirty="0">
                <a:latin typeface="Z_C00021.tmp"/>
              </a:rPr>
              <a:t>andra trafikanter. Det finns samtidigt inte tillräcklig utredning som visar att åtgärden i</a:t>
            </a:r>
          </a:p>
          <a:p>
            <a:pPr algn="l"/>
            <a:r>
              <a:rPr lang="sv-SE" sz="1800" b="0" i="0" u="none" strike="noStrike" baseline="0" dirty="0">
                <a:latin typeface="Z_C00021.tmp"/>
              </a:rPr>
              <a:t>sig medför en sådan försämring av trafiksituationen att det ensamt utgör skäl att neka</a:t>
            </a:r>
          </a:p>
          <a:p>
            <a:pPr algn="l"/>
            <a:r>
              <a:rPr lang="sv-SE" sz="1800" b="0" i="0" u="none" strike="noStrike" baseline="0" dirty="0">
                <a:latin typeface="Z_C00021.tmp"/>
              </a:rPr>
              <a:t>startbesked.</a:t>
            </a:r>
            <a:endParaRPr lang="sv-SE" sz="1800" b="0" i="0" u="none" strike="noStrike" baseline="0" dirty="0">
              <a:solidFill>
                <a:srgbClr val="000000"/>
              </a:solidFill>
              <a:latin typeface="Z_C00021.tmp"/>
            </a:endParaRPr>
          </a:p>
          <a:p>
            <a:pPr algn="l"/>
            <a:endParaRPr lang="sv-SE" sz="1800" b="0" i="0" u="none" strike="noStrike" baseline="0" dirty="0">
              <a:solidFill>
                <a:srgbClr val="2B2B26"/>
              </a:solidFill>
              <a:latin typeface="Z_C00021.tmp"/>
            </a:endParaRPr>
          </a:p>
          <a:p>
            <a:pPr algn="l"/>
            <a:r>
              <a:rPr lang="sv-SE" sz="1800" b="0" i="0" u="none" strike="noStrike" baseline="0" dirty="0">
                <a:latin typeface="Z_C00021.tmp"/>
              </a:rPr>
              <a:t>Beträffande kravet på anpassning till omgivningen i 2 kap. 6 § 1 PBL är det</a:t>
            </a:r>
          </a:p>
          <a:p>
            <a:pPr algn="l"/>
            <a:r>
              <a:rPr lang="sv-SE" sz="1800" b="0" i="0" u="none" strike="noStrike" baseline="0" dirty="0">
                <a:latin typeface="Z_C00021.tmp"/>
              </a:rPr>
              <a:t>nödvändigt att se till intresset av en god helhetsverkan. Nämnden ska verka för en god</a:t>
            </a:r>
          </a:p>
          <a:p>
            <a:pPr algn="l"/>
            <a:r>
              <a:rPr lang="sv-SE" sz="1800" b="0" i="0" u="none" strike="noStrike" baseline="0" dirty="0">
                <a:latin typeface="Z_C00021.tmp"/>
              </a:rPr>
              <a:t>bebyggelsemiljö och har en viktig uppgift att säkerställa att byggnader anpassas till</a:t>
            </a:r>
          </a:p>
          <a:p>
            <a:pPr algn="l"/>
            <a:r>
              <a:rPr lang="sv-SE" sz="1800" b="0" i="0" u="none" strike="noStrike" baseline="0" dirty="0">
                <a:latin typeface="Z_C00021.tmp"/>
              </a:rPr>
              <a:t>befintlig miljö. Nämndens bedömning i dessa hänseenden väger tungt. Det aktuella</a:t>
            </a:r>
          </a:p>
          <a:p>
            <a:pPr algn="l"/>
            <a:r>
              <a:rPr lang="sv-SE" sz="1800" b="0" i="0" u="none" strike="noStrike" baseline="0" dirty="0">
                <a:latin typeface="Z_C00021.tmp"/>
              </a:rPr>
              <a:t>området är tättbebyggt med en väl sammanhållen gestaltning. En större komplementbyggnad</a:t>
            </a:r>
          </a:p>
          <a:p>
            <a:pPr algn="l"/>
            <a:r>
              <a:rPr lang="sv-SE" sz="1800" b="0" i="0" u="none" strike="noStrike" baseline="0" dirty="0">
                <a:latin typeface="Z_C00021.tmp"/>
              </a:rPr>
              <a:t>än den nuvarande skulle i hög grad komma att avvika från den enhetlighet</a:t>
            </a:r>
          </a:p>
          <a:p>
            <a:pPr algn="l"/>
            <a:r>
              <a:rPr lang="sv-SE" sz="1800" b="0" i="0" u="none" strike="noStrike" baseline="0" dirty="0">
                <a:latin typeface="Z_C00021.tmp"/>
              </a:rPr>
              <a:t>som präglar utformning och placering av komplementbyggnader i området. Eftersom</a:t>
            </a:r>
          </a:p>
          <a:p>
            <a:pPr algn="l"/>
            <a:r>
              <a:rPr lang="sv-SE" sz="1800" b="0" i="0" u="none" strike="noStrike" baseline="0" dirty="0">
                <a:latin typeface="Z_C00021.tmp"/>
              </a:rPr>
              <a:t>det är fråga om en hörntomt belägen vid en öppen plats, skulle komplementbyggnaden</a:t>
            </a:r>
          </a:p>
          <a:p>
            <a:pPr algn="l"/>
            <a:r>
              <a:rPr lang="sv-SE" sz="1800" b="0" i="0" u="none" strike="noStrike" baseline="0" dirty="0">
                <a:latin typeface="Z_C00021.tmp"/>
              </a:rPr>
              <a:t>bli särskilt framträdande i stadsbilden. Den utgör inget varsamt tillägg till befintlig</a:t>
            </a:r>
          </a:p>
          <a:p>
            <a:pPr algn="l"/>
            <a:r>
              <a:rPr lang="sv-SE" sz="1800" b="0" i="0" u="none" strike="noStrike" baseline="0" dirty="0">
                <a:latin typeface="Z_C00021.tmp"/>
              </a:rPr>
              <a:t>bebyggelse och åtgärden riskerar därutöver att få en prejudicerande effekt. Mark- och</a:t>
            </a:r>
          </a:p>
          <a:p>
            <a:pPr algn="l"/>
            <a:r>
              <a:rPr lang="sv-SE" sz="1800" b="0" i="0" u="none" strike="noStrike" baseline="0" dirty="0">
                <a:latin typeface="Z_C00021.tmp"/>
              </a:rPr>
              <a:t>miljööverdomstolen anser därför att den föreslagna byggnaden inte uppfyller kravet på</a:t>
            </a:r>
          </a:p>
          <a:p>
            <a:pPr algn="l"/>
            <a:r>
              <a:rPr lang="sv-SE" sz="1800" b="0" i="0" u="none" strike="noStrike" baseline="0" dirty="0">
                <a:latin typeface="Z_C00021.tmp"/>
              </a:rPr>
              <a:t>god helhetsverkan och att nämnden har haft fog för att neka startbesked.</a:t>
            </a:r>
          </a:p>
          <a:p>
            <a:pPr algn="l"/>
            <a:endParaRPr lang="sv-SE" sz="1800" b="0" i="0" u="none" strike="noStrike" baseline="0" dirty="0">
              <a:latin typeface="Z_C00021.tmp"/>
            </a:endParaRPr>
          </a:p>
          <a:p>
            <a:pPr algn="l"/>
            <a:r>
              <a:rPr lang="sv-SE" sz="1800" b="0" i="0" u="none" strike="noStrike" baseline="0" dirty="0">
                <a:latin typeface="Z_C00021.tmp"/>
              </a:rPr>
              <a:t>Mot bakgrund av ovanstående anser Mark- och miljööverdomstolen att överklagandet</a:t>
            </a:r>
          </a:p>
          <a:p>
            <a:pPr algn="l"/>
            <a:r>
              <a:rPr lang="sv-SE" sz="1800" b="0" i="0" u="none" strike="noStrike" baseline="0" dirty="0">
                <a:latin typeface="Z_C00021.tmp"/>
              </a:rPr>
              <a:t>ska bifallas och att nämndens beslut om att neka startbesked ska stå fast.</a:t>
            </a:r>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179491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Tidslinje för ärendet </a:t>
            </a:r>
          </a:p>
          <a:p>
            <a:endParaRPr lang="sv-SE" dirty="0"/>
          </a:p>
          <a:p>
            <a:r>
              <a:rPr lang="sv-SE" dirty="0"/>
              <a:t>Ritningar till vänster = första bygglovet </a:t>
            </a:r>
          </a:p>
          <a:p>
            <a:r>
              <a:rPr lang="sv-SE" dirty="0"/>
              <a:t>Ritningar till höger ritningar ut </a:t>
            </a:r>
            <a:r>
              <a:rPr lang="sv-SE" dirty="0" err="1"/>
              <a:t>attefallsanmälan</a:t>
            </a:r>
            <a:r>
              <a:rPr lang="sv-SE" dirty="0"/>
              <a:t> </a:t>
            </a:r>
          </a:p>
          <a:p>
            <a:endParaRPr lang="sv-SE" dirty="0"/>
          </a:p>
          <a:p>
            <a:endParaRPr lang="sv-SE" dirty="0"/>
          </a:p>
          <a:p>
            <a:pPr algn="l"/>
            <a:r>
              <a:rPr lang="sv-SE" sz="1800" b="1" i="0" u="none" strike="noStrike" baseline="0" dirty="0">
                <a:latin typeface="TimesNewRomanPS-BoldMT"/>
              </a:rPr>
              <a:t>BAKGRUND</a:t>
            </a:r>
          </a:p>
          <a:p>
            <a:pPr algn="l"/>
            <a:r>
              <a:rPr lang="sv-SE" sz="1800" b="0" i="0" u="none" strike="noStrike" baseline="0" dirty="0">
                <a:latin typeface="TimesNewRomanPSMT"/>
              </a:rPr>
              <a:t>Den 10 september 2018 beviljade Bygg- och miljönämnden i Partille kommun M.O.</a:t>
            </a:r>
          </a:p>
          <a:p>
            <a:pPr algn="l"/>
            <a:r>
              <a:rPr lang="sv-SE" sz="1800" b="0" i="0" u="none" strike="noStrike" baseline="0" dirty="0">
                <a:latin typeface="TimesNewRomanPSMT"/>
              </a:rPr>
              <a:t>bygglov för ett enbostadshus med komplementbyggnad på fastigheten A i Partille</a:t>
            </a:r>
          </a:p>
          <a:p>
            <a:pPr algn="l"/>
            <a:r>
              <a:rPr lang="sv-SE" sz="1800" b="0" i="0" u="none" strike="noStrike" baseline="0" dirty="0">
                <a:latin typeface="TimesNewRomanPSMT"/>
              </a:rPr>
              <a:t>kommun. Enligt den gällande detaljplanen är fastigheten betecknad med</a:t>
            </a:r>
          </a:p>
          <a:p>
            <a:pPr algn="l"/>
            <a:r>
              <a:rPr lang="sv-SE" sz="1800" b="0" i="0" u="none" strike="noStrike" baseline="0" dirty="0">
                <a:latin typeface="TimesNewRomanPSMT"/>
              </a:rPr>
              <a:t>planbestämmelsen ”B” vilket innebär att området får användas endast för friliggande</a:t>
            </a:r>
          </a:p>
          <a:p>
            <a:pPr algn="l"/>
            <a:r>
              <a:rPr lang="sv-SE" sz="1800" b="0" i="0" u="none" strike="noStrike" baseline="0" dirty="0">
                <a:latin typeface="TimesNewRomanPSMT"/>
              </a:rPr>
              <a:t>enbostadshus.</a:t>
            </a:r>
          </a:p>
          <a:p>
            <a:pPr algn="l"/>
            <a:r>
              <a:rPr lang="sv-SE" sz="1800" b="0" i="0" u="none" strike="noStrike" baseline="0" dirty="0">
                <a:latin typeface="TimesNewRomanPSMT"/>
              </a:rPr>
              <a:t>I samband med att huset uppfördes anmäldes och byggdes även frontespiser/takkupor,</a:t>
            </a:r>
          </a:p>
          <a:p>
            <a:pPr algn="l"/>
            <a:r>
              <a:rPr lang="sv-SE" sz="1800" b="0" i="0" u="none" strike="noStrike" baseline="0" dirty="0">
                <a:latin typeface="TimesNewRomanPSMT"/>
              </a:rPr>
              <a:t>vilka M.O. och nämnden uppfattade som bygglovsbefriade åtgärder enligt de så</a:t>
            </a:r>
          </a:p>
          <a:p>
            <a:pPr algn="l"/>
            <a:r>
              <a:rPr lang="sv-SE" sz="1800" b="0" i="0" u="none" strike="noStrike" baseline="0" dirty="0">
                <a:latin typeface="TimesNewRomanPSMT"/>
              </a:rPr>
              <a:t>kallade </a:t>
            </a:r>
            <a:r>
              <a:rPr lang="sv-SE" sz="1800" b="0" i="0" u="none" strike="noStrike" baseline="0" dirty="0" err="1">
                <a:latin typeface="TimesNewRomanPSMT"/>
              </a:rPr>
              <a:t>attefallsreglerna</a:t>
            </a:r>
            <a:r>
              <a:rPr lang="sv-SE" sz="1800" b="0" i="0" u="none" strike="noStrike" baseline="0" dirty="0">
                <a:latin typeface="TimesNewRomanPSMT"/>
              </a:rPr>
              <a:t>, se 9 kap. 4 a–4 e § plan- och bygglagen (2010:900), PBL.</a:t>
            </a:r>
          </a:p>
          <a:p>
            <a:pPr algn="l"/>
            <a:r>
              <a:rPr lang="sv-SE" sz="1800" b="0" i="0" u="none" strike="noStrike" baseline="0" dirty="0">
                <a:latin typeface="TimesNewRomanPSMT"/>
              </a:rPr>
              <a:t>T.L., ägare av grannfastigheten B, vände sig till nämnden och anförde att åtgärderna</a:t>
            </a:r>
          </a:p>
          <a:p>
            <a:pPr algn="l"/>
            <a:r>
              <a:rPr lang="sv-SE" sz="1800" b="0" i="0" u="none" strike="noStrike" baseline="0" dirty="0">
                <a:latin typeface="TimesNewRomanPSMT"/>
              </a:rPr>
              <a:t>inte var tillåtna.</a:t>
            </a:r>
          </a:p>
          <a:p>
            <a:pPr algn="l"/>
            <a:r>
              <a:rPr lang="sv-SE" sz="1800" b="0" i="0" u="none" strike="noStrike" baseline="0" dirty="0">
                <a:latin typeface="TimesNewRomanPSMT"/>
              </a:rPr>
              <a:t>Nämnden gav den 20 maj 2019 startbesked för tillbyggnad av ”1 frontespis (tillbyggnad</a:t>
            </a:r>
          </a:p>
          <a:p>
            <a:pPr algn="l"/>
            <a:r>
              <a:rPr lang="sv-SE" sz="1800" b="0" i="0" u="none" strike="noStrike" baseline="0" dirty="0">
                <a:latin typeface="TimesNewRomanPSMT"/>
              </a:rPr>
              <a:t>15 kvm), 1 takkupa, samt inredning av ytterligare bostad” på fastigheten.</a:t>
            </a:r>
          </a:p>
          <a:p>
            <a:pPr algn="l"/>
            <a:r>
              <a:rPr lang="sv-SE" sz="1800" b="0" i="0" u="none" strike="noStrike" baseline="0" dirty="0">
                <a:latin typeface="TimesNewRomanPSMT"/>
              </a:rPr>
              <a:t>Nämnden angav att åtgärderna faller under </a:t>
            </a:r>
            <a:r>
              <a:rPr lang="sv-SE" sz="1800" b="0" i="0" u="none" strike="noStrike" baseline="0" dirty="0" err="1">
                <a:latin typeface="TimesNewRomanPSMT"/>
              </a:rPr>
              <a:t>attefallsreglerna</a:t>
            </a:r>
            <a:r>
              <a:rPr lang="sv-SE" sz="1800" b="0" i="0" u="none" strike="noStrike" baseline="0" dirty="0">
                <a:latin typeface="TimesNewRomanPSMT"/>
              </a:rPr>
              <a:t>. Vidare beslutade nämnden</a:t>
            </a:r>
          </a:p>
          <a:p>
            <a:pPr algn="l"/>
            <a:r>
              <a:rPr lang="sv-SE" sz="1800" b="0" i="0" u="none" strike="noStrike" baseline="0" dirty="0">
                <a:latin typeface="TimesNewRomanPSMT"/>
              </a:rPr>
              <a:t>den 25 juni 2019 att inte ingripa mot byggnationen med anledning av vad T.L.</a:t>
            </a:r>
          </a:p>
          <a:p>
            <a:pPr algn="l"/>
            <a:r>
              <a:rPr lang="sv-SE" sz="1800" b="0" i="0" u="none" strike="noStrike" baseline="0" dirty="0">
                <a:latin typeface="TimesNewRomanPSMT"/>
              </a:rPr>
              <a:t>hade anfört.</a:t>
            </a:r>
          </a:p>
          <a:p>
            <a:pPr algn="l"/>
            <a:r>
              <a:rPr lang="sv-SE" sz="1800" b="0" i="0" u="none" strike="noStrike" baseline="0" dirty="0">
                <a:latin typeface="TimesNewRomanPSMT"/>
              </a:rPr>
              <a:t>Den 20 december 2019 beviljade nämnden interimistiskt slutbesked för enbostadshus.</a:t>
            </a:r>
          </a:p>
          <a:p>
            <a:pPr algn="l"/>
            <a:r>
              <a:rPr lang="sv-SE" sz="1800" b="0" i="0" u="none" strike="noStrike" baseline="0" dirty="0">
                <a:latin typeface="TimesNewRomanPSMT"/>
              </a:rPr>
              <a:t>I beslutet angavs att ”Den berörda fastigheten har vid slutsamrådet bedömts vara klar</a:t>
            </a:r>
          </a:p>
          <a:p>
            <a:pPr algn="l"/>
            <a:r>
              <a:rPr lang="sv-SE" sz="1800" b="0" i="0" u="none" strike="noStrike" baseline="0" dirty="0">
                <a:latin typeface="TimesNewRomanPSMT"/>
              </a:rPr>
              <a:t>för inflyttning”.</a:t>
            </a:r>
          </a:p>
          <a:p>
            <a:pPr algn="l"/>
            <a:endParaRPr lang="sv-SE" dirty="0"/>
          </a:p>
          <a:p>
            <a:pPr algn="l"/>
            <a:r>
              <a:rPr lang="sv-SE" sz="1800" b="0" i="0" u="none" strike="noStrike" baseline="0" dirty="0">
                <a:latin typeface="TimesNewRomanPSMT"/>
              </a:rPr>
              <a:t>T.L. överklagade till Länsstyrelsen i Västra Götalands län som den</a:t>
            </a:r>
          </a:p>
          <a:p>
            <a:pPr algn="l"/>
            <a:r>
              <a:rPr lang="sv-SE" sz="1800" b="0" i="0" u="none" strike="noStrike" baseline="0" dirty="0">
                <a:latin typeface="TimesNewRomanPSMT"/>
              </a:rPr>
              <a:t>15 april 2020 upphävde både beslutet om startbesked och beslutet att inte ingripa och</a:t>
            </a:r>
          </a:p>
          <a:p>
            <a:pPr algn="l"/>
            <a:r>
              <a:rPr lang="sv-SE" sz="1800" b="0" i="0" u="none" strike="noStrike" baseline="0" dirty="0">
                <a:latin typeface="TimesNewRomanPSMT"/>
              </a:rPr>
              <a:t>återförvisade ärendet till nämnden. Länsstyrelsen hänvisade till rättsfallet MÖD</a:t>
            </a:r>
          </a:p>
          <a:p>
            <a:pPr algn="l"/>
            <a:r>
              <a:rPr lang="sv-SE" sz="1800" b="0" i="0" u="none" strike="noStrike" baseline="0" dirty="0">
                <a:latin typeface="TimesNewRomanPSMT"/>
              </a:rPr>
              <a:t>2019:28 och konstaterade att T.L. i egenskap av granne var berörd på ett sådant sätt</a:t>
            </a:r>
          </a:p>
          <a:p>
            <a:pPr algn="l"/>
            <a:r>
              <a:rPr lang="sv-SE" sz="1800" b="0" i="0" u="none" strike="noStrike" baseline="0" dirty="0">
                <a:latin typeface="TimesNewRomanPSMT"/>
              </a:rPr>
              <a:t>att han hade rätt att överklaga startbeskedet och att en förutsättning för att en tillbyggnad</a:t>
            </a:r>
          </a:p>
          <a:p>
            <a:pPr algn="l"/>
            <a:r>
              <a:rPr lang="sv-SE" sz="1800" b="0" i="0" u="none" strike="noStrike" baseline="0" dirty="0">
                <a:latin typeface="TimesNewRomanPSMT"/>
              </a:rPr>
              <a:t>eller ändring av en byggnad ska vara befriad från kravet på bygglov enligt</a:t>
            </a:r>
          </a:p>
          <a:p>
            <a:pPr algn="l"/>
            <a:r>
              <a:rPr lang="sv-SE" sz="1800" b="0" i="0" u="none" strike="noStrike" baseline="0" dirty="0" err="1">
                <a:latin typeface="TimesNewRomanPSMT"/>
              </a:rPr>
              <a:t>attefallsreglerna</a:t>
            </a:r>
            <a:r>
              <a:rPr lang="sv-SE" sz="1800" b="0" i="0" u="none" strike="noStrike" baseline="0" dirty="0">
                <a:latin typeface="TimesNewRomanPSMT"/>
              </a:rPr>
              <a:t> är att åtgärden utförs på en färdigställd byggnad som har godkänts</a:t>
            </a:r>
          </a:p>
          <a:p>
            <a:pPr algn="l"/>
            <a:r>
              <a:rPr lang="sv-SE" sz="1800" b="0" i="0" u="none" strike="noStrike" baseline="0" dirty="0">
                <a:latin typeface="TimesNewRomanPSMT"/>
              </a:rPr>
              <a:t>med ett slutbesked.</a:t>
            </a:r>
          </a:p>
          <a:p>
            <a:pPr algn="l"/>
            <a:endParaRPr lang="sv-SE" sz="1800" b="0" i="0" u="none" strike="noStrike" baseline="0" dirty="0">
              <a:latin typeface="TimesNewRomanPSMT"/>
            </a:endParaRPr>
          </a:p>
          <a:p>
            <a:pPr algn="l"/>
            <a:r>
              <a:rPr lang="sv-SE" sz="1800" b="0" i="0" u="none" strike="noStrike" baseline="0" dirty="0">
                <a:latin typeface="TimesNewRomanPSMT"/>
              </a:rPr>
              <a:t>Den 30 april 2020 gav nämnden på nytt startbesked omfattande ”en tillbyggnad i form</a:t>
            </a:r>
          </a:p>
          <a:p>
            <a:pPr algn="l"/>
            <a:r>
              <a:rPr lang="sv-SE" sz="1800" b="0" i="0" u="none" strike="noStrike" baseline="0" dirty="0">
                <a:latin typeface="TimesNewRomanPSMT"/>
              </a:rPr>
              <a:t>av en frontespis på fasad mot sydväst, en takkupa på fasad mot nordost, samt inredning</a:t>
            </a:r>
          </a:p>
          <a:p>
            <a:pPr algn="l"/>
            <a:r>
              <a:rPr lang="sv-SE" sz="1800" b="0" i="0" u="none" strike="noStrike" baseline="0" dirty="0">
                <a:latin typeface="TimesNewRomanPSMT"/>
              </a:rPr>
              <a:t>av ytterligare en bostad”.</a:t>
            </a:r>
          </a:p>
          <a:p>
            <a:pPr algn="l"/>
            <a:endParaRPr lang="sv-SE" sz="1800" b="0" i="0" u="none" strike="noStrike" baseline="0" dirty="0">
              <a:latin typeface="TimesNewRomanPSMT"/>
            </a:endParaRPr>
          </a:p>
          <a:p>
            <a:pPr algn="l"/>
            <a:r>
              <a:rPr lang="sv-SE" sz="1800" b="0" i="0" u="none" strike="noStrike" baseline="0" dirty="0">
                <a:latin typeface="TimesNewRomanPSMT"/>
              </a:rPr>
              <a:t>T.L. överklagade och yrkade att startbeskedet skulle upphävas. Länsstyrelsen ansåg</a:t>
            </a:r>
          </a:p>
          <a:p>
            <a:pPr algn="l"/>
            <a:r>
              <a:rPr lang="sv-SE" sz="1800" b="0" i="0" u="none" strike="noStrike" baseline="0" dirty="0">
                <a:latin typeface="TimesNewRomanPSMT"/>
              </a:rPr>
              <a:t>T.L. klagoberättigad i viss del men avslog överklagandet. Mark- och miljödomstolen,</a:t>
            </a:r>
          </a:p>
          <a:p>
            <a:pPr algn="l"/>
            <a:r>
              <a:rPr lang="sv-SE" sz="1800" b="0" i="0" u="none" strike="noStrike" baseline="0" dirty="0">
                <a:latin typeface="TimesNewRomanPSMT"/>
              </a:rPr>
              <a:t>som visserligen bedömde att </a:t>
            </a:r>
            <a:r>
              <a:rPr lang="sv-SE" sz="1800" b="0" i="0" u="none" strike="noStrike" baseline="0" dirty="0" err="1">
                <a:latin typeface="TimesNewRomanPSMT"/>
              </a:rPr>
              <a:t>T.L.s</a:t>
            </a:r>
            <a:r>
              <a:rPr lang="sv-SE" sz="1800" b="0" i="0" u="none" strike="noStrike" baseline="0" dirty="0">
                <a:latin typeface="TimesNewRomanPSMT"/>
              </a:rPr>
              <a:t> överklagande skulle prövas i samtliga delar, fann</a:t>
            </a:r>
          </a:p>
          <a:p>
            <a:pPr algn="l"/>
            <a:r>
              <a:rPr lang="sv-SE" sz="1800" b="0" i="0" u="none" strike="noStrike" baseline="0" dirty="0">
                <a:latin typeface="TimesNewRomanPSMT"/>
              </a:rPr>
              <a:t>att det inte framkommit något som utgjorde skäl för att startbesked inte skulle ges. </a:t>
            </a:r>
          </a:p>
          <a:p>
            <a:pPr algn="l"/>
            <a:endParaRPr lang="sv-SE" sz="1800" b="0" i="0" u="none" strike="noStrike" baseline="0" dirty="0">
              <a:latin typeface="TimesNewRomanPSMT"/>
            </a:endParaRPr>
          </a:p>
          <a:p>
            <a:pPr algn="l"/>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314284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i="0" u="none" strike="noStrike" baseline="0" dirty="0">
                <a:latin typeface="TimesNewRomanPS-BoldMT"/>
              </a:rPr>
              <a:t>MARK- OCH MILJÖÖVERDOMSTOLENS DOMSKÄL</a:t>
            </a:r>
            <a:r>
              <a:rPr lang="sv-SE" sz="1200" b="0" i="0" u="none" strike="noStrike" baseline="0" dirty="0">
                <a:latin typeface="TimesNewRomanPSMT"/>
              </a:rPr>
              <a:t> </a:t>
            </a:r>
            <a:endParaRPr lang="sv-SE" dirty="0"/>
          </a:p>
          <a:p>
            <a:endParaRPr lang="sv-SE" dirty="0"/>
          </a:p>
          <a:p>
            <a:pPr algn="l"/>
            <a:r>
              <a:rPr lang="sv-SE" sz="1200" b="1" i="1" u="none" strike="noStrike" baseline="0" dirty="0">
                <a:latin typeface="TimesNewRomanPS-ItalicMT"/>
              </a:rPr>
              <a:t>Tillbyggnad</a:t>
            </a:r>
            <a:r>
              <a:rPr lang="sv-SE" sz="1200" b="0" i="1" u="none" strike="noStrike" baseline="0" dirty="0">
                <a:latin typeface="TimesNewRomanPS-ItalicMT"/>
              </a:rPr>
              <a:t> enligt 9 kap. 4 b § första stycket 1 PBL</a:t>
            </a:r>
          </a:p>
          <a:p>
            <a:pPr algn="l"/>
            <a:endParaRPr lang="sv-SE" sz="1200" b="0" i="0" u="none" strike="noStrike" baseline="0" dirty="0">
              <a:latin typeface="TimesNewRomanPSMT"/>
            </a:endParaRPr>
          </a:p>
          <a:p>
            <a:pPr algn="l"/>
            <a:r>
              <a:rPr lang="sv-SE" sz="1200" b="0" i="0" u="none" strike="noStrike" baseline="0" dirty="0">
                <a:latin typeface="TimesNewRomanPSMT"/>
              </a:rPr>
              <a:t>I 9 kap. 4 b § första stycket 1 PBL anges att det för ett en- eller tvåbostadshus inte</a:t>
            </a:r>
          </a:p>
          <a:p>
            <a:pPr algn="l"/>
            <a:r>
              <a:rPr lang="sv-SE" sz="1200" b="0" i="0" u="none" strike="noStrike" baseline="0" dirty="0">
                <a:latin typeface="TimesNewRomanPSMT"/>
              </a:rPr>
              <a:t>krävs bygglov för att göra högst en tillbyggnad som inte har en större bruttoarea än</a:t>
            </a:r>
          </a:p>
          <a:p>
            <a:pPr algn="l"/>
            <a:r>
              <a:rPr lang="sv-SE" sz="1200" b="0" i="0" u="none" strike="noStrike" baseline="0" dirty="0">
                <a:latin typeface="TimesNewRomanPSMT"/>
              </a:rPr>
              <a:t>15 kvm, som inte överstiger bostadshusets taknockshöjd och som inte placeras närmare</a:t>
            </a:r>
          </a:p>
          <a:p>
            <a:pPr algn="l"/>
            <a:r>
              <a:rPr lang="sv-SE" sz="1200" b="0" i="0" u="none" strike="noStrike" baseline="0" dirty="0">
                <a:latin typeface="TimesNewRomanPSMT"/>
              </a:rPr>
              <a:t>gränsen än 4,5 m. </a:t>
            </a:r>
          </a:p>
          <a:p>
            <a:pPr algn="l"/>
            <a:r>
              <a:rPr lang="sv-SE" sz="1200" b="0" i="0" u="none" strike="noStrike" baseline="0" dirty="0">
                <a:latin typeface="TimesNewRomanPSMT"/>
              </a:rPr>
              <a:t>Av förarbetena till bestämmelsen framgår att en tillbyggnad kan</a:t>
            </a:r>
          </a:p>
          <a:p>
            <a:pPr algn="l"/>
            <a:r>
              <a:rPr lang="sv-SE" sz="1200" b="0" i="0" u="none" strike="noStrike" baseline="0" dirty="0">
                <a:latin typeface="TimesNewRomanPSMT"/>
              </a:rPr>
              <a:t>uppföras i flera plan med den storleksbegränsning som ligger i att tillbyggnaden inte</a:t>
            </a:r>
          </a:p>
          <a:p>
            <a:pPr algn="l"/>
            <a:r>
              <a:rPr lang="sv-SE" sz="1200" b="0" i="0" u="none" strike="noStrike" baseline="0" dirty="0">
                <a:latin typeface="TimesNewRomanPSMT"/>
              </a:rPr>
              <a:t>får ha större bruttoarea än 15 kvm. Med bruttoarea avses den definition av bruttoarea</a:t>
            </a:r>
          </a:p>
          <a:p>
            <a:pPr algn="l"/>
            <a:r>
              <a:rPr lang="sv-SE" sz="1200" b="0" i="0" u="none" strike="noStrike" baseline="0" dirty="0">
                <a:latin typeface="TimesNewRomanPSMT"/>
              </a:rPr>
              <a:t>som finns i svensk standard, SS 21054:2009. (Se prop. 2013/14:127 s. 76.) Enligt</a:t>
            </a:r>
          </a:p>
          <a:p>
            <a:pPr algn="l"/>
            <a:r>
              <a:rPr lang="sv-SE" sz="1200" b="0" i="0" u="none" strike="noStrike" baseline="0" dirty="0">
                <a:latin typeface="TimesNewRomanPSMT"/>
              </a:rPr>
              <a:t>standarden ska det finnas tillräcklig rumshöjd för att ett utrymme vid beräkning av</a:t>
            </a:r>
          </a:p>
          <a:p>
            <a:pPr algn="l"/>
            <a:r>
              <a:rPr lang="sv-SE" sz="1200" b="0" i="0" u="none" strike="noStrike" baseline="0" dirty="0">
                <a:latin typeface="TimesNewRomanPSMT"/>
              </a:rPr>
              <a:t>bruttoarea ska anses vara </a:t>
            </a:r>
            <a:r>
              <a:rPr lang="sv-SE" sz="1200" b="0" i="0" u="none" strike="noStrike" baseline="0" dirty="0" err="1">
                <a:latin typeface="TimesNewRomanPSMT"/>
              </a:rPr>
              <a:t>mätvärt</a:t>
            </a:r>
            <a:r>
              <a:rPr lang="sv-SE" sz="1200" b="0" i="0" u="none" strike="noStrike" baseline="0" dirty="0">
                <a:latin typeface="TimesNewRomanPSMT"/>
              </a:rPr>
              <a:t>.</a:t>
            </a:r>
          </a:p>
          <a:p>
            <a:pPr algn="l"/>
            <a:endParaRPr lang="sv-SE" sz="1200" b="0" i="0" u="none" strike="noStrike" baseline="0" dirty="0">
              <a:latin typeface="TimesNewRomanPSMT"/>
            </a:endParaRPr>
          </a:p>
          <a:p>
            <a:pPr algn="l"/>
            <a:r>
              <a:rPr lang="sv-SE" sz="1200" b="0" i="0" u="none" strike="noStrike" baseline="0" dirty="0">
                <a:latin typeface="TimesNewRomanPSMT"/>
              </a:rPr>
              <a:t>Tillbyggnaden påverkar i detta fall rumshöjden så att den del av övervåningen som</a:t>
            </a:r>
          </a:p>
          <a:p>
            <a:pPr algn="l"/>
            <a:r>
              <a:rPr lang="sv-SE" sz="1200" b="0" i="0" u="none" strike="noStrike" baseline="0" dirty="0">
                <a:latin typeface="TimesNewRomanPSMT"/>
              </a:rPr>
              <a:t>ligger närmast ytterväggen, där rumshöjden tidigare har varit så låg att en del av utrymmet</a:t>
            </a:r>
          </a:p>
          <a:p>
            <a:pPr algn="l"/>
            <a:r>
              <a:rPr lang="sv-SE" sz="1200" b="0" i="0" u="none" strike="noStrike" baseline="0" dirty="0">
                <a:latin typeface="TimesNewRomanPSMT"/>
              </a:rPr>
              <a:t>inte varit </a:t>
            </a:r>
            <a:r>
              <a:rPr lang="sv-SE" sz="1200" b="0" i="0" u="none" strike="noStrike" baseline="0" dirty="0" err="1">
                <a:latin typeface="TimesNewRomanPSMT"/>
              </a:rPr>
              <a:t>mätvärt</a:t>
            </a:r>
            <a:r>
              <a:rPr lang="sv-SE" sz="1200" b="0" i="0" u="none" strike="noStrike" baseline="0" dirty="0">
                <a:latin typeface="TimesNewRomanPSMT"/>
              </a:rPr>
              <a:t>, kommer att utgöra </a:t>
            </a:r>
            <a:r>
              <a:rPr lang="sv-SE" sz="1200" b="0" i="0" u="none" strike="noStrike" baseline="0" dirty="0" err="1">
                <a:latin typeface="TimesNewRomanPSMT"/>
              </a:rPr>
              <a:t>mätvärd</a:t>
            </a:r>
            <a:r>
              <a:rPr lang="sv-SE" sz="1200" b="0" i="0" u="none" strike="noStrike" baseline="0" dirty="0">
                <a:latin typeface="TimesNewRomanPSMT"/>
              </a:rPr>
              <a:t> bruttoarea. Nämnden har beräknat</a:t>
            </a:r>
          </a:p>
          <a:p>
            <a:pPr algn="l"/>
            <a:r>
              <a:rPr lang="sv-SE" sz="1200" b="0" i="0" u="none" strike="noStrike" baseline="0" dirty="0">
                <a:latin typeface="TimesNewRomanPSMT"/>
              </a:rPr>
              <a:t>tillbyggnadens storlek genom att endast beakta den </a:t>
            </a:r>
            <a:r>
              <a:rPr lang="sv-SE" sz="1200" b="0" i="0" u="none" strike="noStrike" baseline="0" dirty="0" err="1">
                <a:latin typeface="TimesNewRomanPSMT"/>
              </a:rPr>
              <a:t>mätvärda</a:t>
            </a:r>
            <a:r>
              <a:rPr lang="sv-SE" sz="1200" b="0" i="0" u="none" strike="noStrike" baseline="0" dirty="0">
                <a:latin typeface="TimesNewRomanPSMT"/>
              </a:rPr>
              <a:t> yta som tillkommer</a:t>
            </a:r>
          </a:p>
          <a:p>
            <a:pPr algn="l"/>
            <a:r>
              <a:rPr lang="sv-SE" sz="1200" b="0" i="0" u="none" strike="noStrike" baseline="0" dirty="0">
                <a:latin typeface="TimesNewRomanPSMT"/>
              </a:rPr>
              <a:t>genom tillbyggnaden och därvid funnit att tillbyggnaden har en bruttoarea som</a:t>
            </a:r>
          </a:p>
          <a:p>
            <a:pPr algn="l"/>
            <a:r>
              <a:rPr lang="sv-SE" sz="1200" b="0" i="0" u="none" strike="noStrike" baseline="0" dirty="0">
                <a:latin typeface="TimesNewRomanPSMT"/>
              </a:rPr>
              <a:t>uppgår till cirka 12 kvm.</a:t>
            </a:r>
          </a:p>
          <a:p>
            <a:pPr algn="l"/>
            <a:endParaRPr lang="sv-SE" sz="1200" b="0" i="0" u="none" strike="noStrike" baseline="0" dirty="0">
              <a:latin typeface="TimesNewRomanPSMT"/>
            </a:endParaRPr>
          </a:p>
          <a:p>
            <a:pPr algn="l"/>
            <a:r>
              <a:rPr lang="sv-SE" sz="1200" b="0" i="0" u="none" strike="noStrike" baseline="0" dirty="0">
                <a:latin typeface="TimesNewRomanPSMT"/>
              </a:rPr>
              <a:t>Tillbyggnad definieras i 1 kap. 4 § PBL som en ändring av en byggnad som innebär en</a:t>
            </a:r>
          </a:p>
          <a:p>
            <a:pPr algn="l"/>
            <a:r>
              <a:rPr lang="sv-SE" sz="1200" b="0" i="0" u="none" strike="noStrike" baseline="0" dirty="0">
                <a:latin typeface="TimesNewRomanPSMT"/>
              </a:rPr>
              <a:t>ökning av byggnadens volym. Enligt Mark- och miljööverdomstolens mening kan</a:t>
            </a:r>
          </a:p>
          <a:p>
            <a:pPr algn="l"/>
            <a:r>
              <a:rPr lang="sv-SE" sz="1200" b="0" i="0" u="none" strike="noStrike" baseline="0" dirty="0">
                <a:latin typeface="TimesNewRomanPSMT"/>
              </a:rPr>
              <a:t>”tillbyggnad” i 9 kap. 4 b § PBL inte förstås på annat sätt än i enlighet med denna</a:t>
            </a:r>
          </a:p>
          <a:p>
            <a:pPr algn="l"/>
            <a:r>
              <a:rPr lang="sv-SE" sz="1200" b="0" i="0" u="none" strike="noStrike" baseline="0" dirty="0">
                <a:latin typeface="TimesNewRomanPSMT"/>
              </a:rPr>
              <a:t>definition. Det är således den </a:t>
            </a:r>
            <a:r>
              <a:rPr lang="sv-SE" sz="1200" b="0" i="1" u="none" strike="noStrike" baseline="0" dirty="0">
                <a:latin typeface="TimesNewRomanPS-ItalicMT"/>
              </a:rPr>
              <a:t>volymökning </a:t>
            </a:r>
            <a:r>
              <a:rPr lang="sv-SE" sz="1200" b="0" i="0" u="none" strike="noStrike" baseline="0" dirty="0">
                <a:latin typeface="TimesNewRomanPSMT"/>
              </a:rPr>
              <a:t>som tillbyggnaden medför som inte får</a:t>
            </a:r>
          </a:p>
          <a:p>
            <a:pPr algn="l"/>
            <a:r>
              <a:rPr lang="sv-SE" sz="1200" b="0" i="0" u="none" strike="noStrike" baseline="0" dirty="0">
                <a:latin typeface="TimesNewRomanPSMT"/>
              </a:rPr>
              <a:t>överstiga 15 kvm bruttoarea. Om syftet varit att endast den tillkommande bruttoarean</a:t>
            </a:r>
          </a:p>
          <a:p>
            <a:pPr algn="l"/>
            <a:r>
              <a:rPr lang="sv-SE" sz="1200" b="0" i="0" u="none" strike="noStrike" baseline="0" dirty="0">
                <a:latin typeface="TimesNewRomanPSMT"/>
              </a:rPr>
              <a:t>ska beaktas hade detta behövt komma till uttryck i bestämmelsens ordalydelse.</a:t>
            </a:r>
          </a:p>
          <a:p>
            <a:pPr algn="l"/>
            <a:endParaRPr lang="sv-SE" sz="1200" b="0" i="0" u="none" strike="noStrike" baseline="0" dirty="0">
              <a:latin typeface="TimesNewRomanPSMT"/>
            </a:endParaRPr>
          </a:p>
          <a:p>
            <a:pPr algn="l"/>
            <a:r>
              <a:rPr lang="sv-SE" sz="1200" b="0" i="0" u="none" strike="noStrike" baseline="0" dirty="0">
                <a:latin typeface="TimesNewRomanPSMT"/>
              </a:rPr>
              <a:t>I detta fall innebär tillbyggnaden att byggnadens volym ökar utmed hela den del av</a:t>
            </a:r>
          </a:p>
          <a:p>
            <a:pPr algn="l"/>
            <a:r>
              <a:rPr lang="sv-SE" sz="1200" b="0" i="0" u="none" strike="noStrike" baseline="0" dirty="0">
                <a:latin typeface="TimesNewRomanPSMT"/>
              </a:rPr>
              <a:t>taket som höjs, dvs. inte enbart i förhållande till den del av byggnaden som genom</a:t>
            </a:r>
          </a:p>
          <a:p>
            <a:pPr algn="l"/>
            <a:r>
              <a:rPr lang="sv-SE" sz="1200" b="0" i="0" u="none" strike="noStrike" baseline="0" dirty="0">
                <a:latin typeface="TimesNewRomanPSMT"/>
              </a:rPr>
              <a:t>tillbyggnaden blir </a:t>
            </a:r>
            <a:r>
              <a:rPr lang="sv-SE" sz="1200" b="0" i="0" u="none" strike="noStrike" baseline="0" dirty="0" err="1">
                <a:latin typeface="TimesNewRomanPSMT"/>
              </a:rPr>
              <a:t>mätvärd</a:t>
            </a:r>
            <a:r>
              <a:rPr lang="sv-SE" sz="1200" b="0" i="0" u="none" strike="noStrike" baseline="0" dirty="0">
                <a:latin typeface="TimesNewRomanPSMT"/>
              </a:rPr>
              <a:t>; även i förhållande till en del som redan tidigare var </a:t>
            </a:r>
            <a:r>
              <a:rPr lang="sv-SE" sz="1200" b="0" i="0" u="none" strike="noStrike" baseline="0" dirty="0" err="1">
                <a:latin typeface="TimesNewRomanPSMT"/>
              </a:rPr>
              <a:t>mätvärd</a:t>
            </a:r>
            <a:endParaRPr lang="sv-SE" sz="1200" b="0" i="0" u="none" strike="noStrike" baseline="0" dirty="0">
              <a:latin typeface="TimesNewRomanPSMT"/>
            </a:endParaRPr>
          </a:p>
          <a:p>
            <a:pPr algn="l"/>
            <a:r>
              <a:rPr lang="sv-SE" sz="1200" b="0" i="0" u="none" strike="noStrike" baseline="0" dirty="0">
                <a:latin typeface="TimesNewRomanPSMT"/>
              </a:rPr>
              <a:t>ökar volymen. Tillbyggnadens bruttoarea uppgår därmed till omkring 37 kvm</a:t>
            </a:r>
          </a:p>
          <a:p>
            <a:pPr algn="l"/>
            <a:r>
              <a:rPr lang="sv-SE" sz="1200" b="0" i="0" u="none" strike="noStrike" baseline="0" dirty="0">
                <a:latin typeface="TimesNewRomanPSMT"/>
              </a:rPr>
              <a:t>vilket överstiger den tillåtna bruttoarean om 15 kvm. Tillbyggnaden omfattas därför</a:t>
            </a:r>
          </a:p>
          <a:p>
            <a:pPr algn="l"/>
            <a:r>
              <a:rPr lang="sv-SE" sz="1200" b="0" i="0" u="none" strike="noStrike" baseline="0" dirty="0">
                <a:latin typeface="TimesNewRomanPSMT"/>
              </a:rPr>
              <a:t>inte av undantaget från bygglov och något startbesked borde inte ha meddelats.</a:t>
            </a:r>
          </a:p>
          <a:p>
            <a:pPr algn="l"/>
            <a:r>
              <a:rPr lang="sv-SE" sz="1200" b="0" i="0" u="none" strike="noStrike" baseline="0" dirty="0">
                <a:latin typeface="TimesNewRomanPSMT"/>
              </a:rPr>
              <a:t>Nämndens beslut i den delen ska därför upphävas.</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396213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i="1" u="none" strike="noStrike" baseline="0" dirty="0">
                <a:latin typeface="TimesNewRomanPS-ItalicMT"/>
              </a:rPr>
              <a:t>Takkupa </a:t>
            </a:r>
            <a:r>
              <a:rPr lang="sv-SE" sz="1200" b="0" i="1" u="none" strike="noStrike" baseline="0" dirty="0">
                <a:latin typeface="TimesNewRomanPS-ItalicMT"/>
              </a:rPr>
              <a:t>enligt 9 kap. 4 b § första stycket 2 PBL</a:t>
            </a:r>
          </a:p>
          <a:p>
            <a:pPr algn="l"/>
            <a:endParaRPr lang="sv-SE" sz="1200" b="0" i="0" u="none" strike="noStrike" baseline="0" dirty="0">
              <a:latin typeface="TimesNewRomanPSMT"/>
            </a:endParaRPr>
          </a:p>
          <a:p>
            <a:pPr algn="l"/>
            <a:r>
              <a:rPr lang="sv-SE" sz="1200" b="0" i="0" u="none" strike="noStrike" baseline="0" dirty="0">
                <a:latin typeface="TimesNewRomanPSMT"/>
              </a:rPr>
              <a:t>I frågan om det funnits förutsättningar att ge startbesked för den ändring som nämnden</a:t>
            </a:r>
          </a:p>
          <a:p>
            <a:pPr algn="l"/>
            <a:r>
              <a:rPr lang="sv-SE" sz="1200" b="0" i="0" u="none" strike="noStrike" baseline="0" dirty="0">
                <a:latin typeface="TimesNewRomanPSMT"/>
              </a:rPr>
              <a:t>benämner takkupa gör Mark- och miljööverdomstolen följande överväganden.</a:t>
            </a:r>
          </a:p>
          <a:p>
            <a:pPr algn="l"/>
            <a:r>
              <a:rPr lang="sv-SE" sz="1200" b="0" i="0" u="none" strike="noStrike" baseline="0" dirty="0">
                <a:latin typeface="TimesNewRomanPSMT"/>
              </a:rPr>
              <a:t>I 9 kap. 4 b § första stycket 2 PBL anges att det för ett en- eller tvåbostadshus inte</a:t>
            </a:r>
          </a:p>
          <a:p>
            <a:pPr algn="l"/>
            <a:r>
              <a:rPr lang="sv-SE" sz="1200" b="0" i="0" u="none" strike="noStrike" baseline="0" dirty="0">
                <a:latin typeface="TimesNewRomanPSMT"/>
              </a:rPr>
              <a:t>krävs bygglov för att på ett bostadshus som saknar takkupor bygga högst två takkupor</a:t>
            </a:r>
          </a:p>
          <a:p>
            <a:pPr algn="l"/>
            <a:r>
              <a:rPr lang="sv-SE" sz="1200" b="0" i="0" u="none" strike="noStrike" baseline="0" dirty="0">
                <a:latin typeface="TimesNewRomanPSMT"/>
              </a:rPr>
              <a:t>eller på ett bostadshus som redan har en takkupa bygga ytterligare en takkupa, där takkuporna</a:t>
            </a:r>
          </a:p>
          <a:p>
            <a:pPr algn="l"/>
            <a:r>
              <a:rPr lang="sv-SE" sz="1200" b="0" i="0" u="none" strike="noStrike" baseline="0" dirty="0">
                <a:latin typeface="TimesNewRomanPSMT"/>
              </a:rPr>
              <a:t>får uppta högst halva takfallet och det inte innebär något ingrepp i den bärande</a:t>
            </a:r>
          </a:p>
          <a:p>
            <a:pPr algn="l"/>
            <a:r>
              <a:rPr lang="sv-SE" sz="1200" b="0" i="0" u="none" strike="noStrike" baseline="0" dirty="0">
                <a:latin typeface="TimesNewRomanPSMT"/>
              </a:rPr>
              <a:t>konstruktionen.</a:t>
            </a:r>
          </a:p>
          <a:p>
            <a:pPr algn="l"/>
            <a:endParaRPr lang="sv-SE" sz="1200" b="0" i="0" u="none" strike="noStrike" baseline="0" dirty="0">
              <a:latin typeface="TimesNewRomanPSMT"/>
            </a:endParaRPr>
          </a:p>
          <a:p>
            <a:pPr algn="l"/>
            <a:r>
              <a:rPr lang="sv-SE" sz="1200" b="0" i="0" u="none" strike="noStrike" baseline="0" dirty="0">
                <a:latin typeface="TimesNewRomanPSMT"/>
              </a:rPr>
              <a:t>Det finns inte någon legaldefinition av vare sig takkupa eller frontespis i plan- och</a:t>
            </a:r>
          </a:p>
          <a:p>
            <a:pPr algn="l"/>
            <a:r>
              <a:rPr lang="sv-SE" sz="1200" b="0" i="0" u="none" strike="noStrike" baseline="0" dirty="0">
                <a:latin typeface="TimesNewRomanPSMT"/>
              </a:rPr>
              <a:t>bygglagstiftningen, men enligt praxis är en takkupa ett utskjutande parti av yttertak</a:t>
            </a:r>
          </a:p>
          <a:p>
            <a:pPr algn="l"/>
            <a:r>
              <a:rPr lang="sv-SE" sz="1200" b="0" i="0" u="none" strike="noStrike" baseline="0" dirty="0">
                <a:latin typeface="TimesNewRomanPSMT"/>
              </a:rPr>
              <a:t>som är utbyggt i takfall och en frontespis ett uppskjutande parti över byggnadens</a:t>
            </a:r>
          </a:p>
          <a:p>
            <a:pPr algn="l"/>
            <a:r>
              <a:rPr lang="sv-SE" sz="1200" b="0" i="0" u="none" strike="noStrike" baseline="0" dirty="0">
                <a:latin typeface="TimesNewRomanPSMT"/>
              </a:rPr>
              <a:t>taklist. Avgörande för bedömningen är således om konstruktionen ska anses vara en</a:t>
            </a:r>
          </a:p>
          <a:p>
            <a:pPr algn="l"/>
            <a:r>
              <a:rPr lang="sv-SE" sz="1200" b="0" i="0" u="none" strike="noStrike" baseline="0" dirty="0">
                <a:latin typeface="TimesNewRomanPSMT"/>
              </a:rPr>
              <a:t>del av byggnadens tak eller en del av dess fasad. (Se rättsfallet MÖD 2022:4.)</a:t>
            </a:r>
          </a:p>
          <a:p>
            <a:pPr algn="l"/>
            <a:endParaRPr lang="sv-SE" sz="1200" b="0" i="0" u="none" strike="noStrike" baseline="0" dirty="0">
              <a:latin typeface="TimesNewRomanPSMT"/>
            </a:endParaRPr>
          </a:p>
          <a:p>
            <a:pPr algn="l"/>
            <a:r>
              <a:rPr lang="sv-SE" sz="1200" b="0" i="0" u="none" strike="noStrike" baseline="0" dirty="0">
                <a:latin typeface="TimesNewRomanPSMT"/>
              </a:rPr>
              <a:t>I förarbetena till bestämmelsen om bygglovsbefriade takkupor anges att genom att</a:t>
            </a:r>
          </a:p>
          <a:p>
            <a:pPr algn="l"/>
            <a:r>
              <a:rPr lang="sv-SE" sz="1200" b="0" i="0" u="none" strike="noStrike" baseline="0" dirty="0">
                <a:latin typeface="TimesNewRomanPSMT"/>
              </a:rPr>
              <a:t>endast ändringar som inte påverkar den bärande konstruktionen är undantagna från</a:t>
            </a:r>
          </a:p>
          <a:p>
            <a:pPr algn="l"/>
            <a:r>
              <a:rPr lang="sv-SE" sz="1200" b="0" i="0" u="none" strike="noStrike" baseline="0" dirty="0">
                <a:latin typeface="TimesNewRomanPSMT"/>
              </a:rPr>
              <a:t>kravet på bygglov begränsas takkupans bredd. Bestämmelsen gör det således bara</a:t>
            </a:r>
          </a:p>
          <a:p>
            <a:pPr algn="l"/>
            <a:r>
              <a:rPr lang="sv-SE" sz="1200" b="0" i="0" u="none" strike="noStrike" baseline="0" dirty="0">
                <a:latin typeface="TimesNewRomanPSMT"/>
              </a:rPr>
              <a:t>möjligt att bygga små takkupor. Avsikten är inte att det ska vara möjligt att bygga</a:t>
            </a:r>
          </a:p>
          <a:p>
            <a:pPr algn="l"/>
            <a:r>
              <a:rPr lang="sv-SE" sz="1200" b="0" i="0" u="none" strike="noStrike" baseline="0" dirty="0">
                <a:latin typeface="TimesNewRomanPSMT"/>
              </a:rPr>
              <a:t>frontespiser. (Se prop. 2013/14:127 s. 39.) </a:t>
            </a:r>
            <a:endParaRPr lang="sv-SE" dirty="0"/>
          </a:p>
          <a:p>
            <a:endParaRPr lang="sv-SE" dirty="0"/>
          </a:p>
          <a:p>
            <a:pPr algn="l"/>
            <a:r>
              <a:rPr lang="sv-SE" sz="1200" b="0" i="0" u="none" strike="noStrike" baseline="0" dirty="0">
                <a:latin typeface="TimesNewRomanPSMT"/>
              </a:rPr>
              <a:t>Den konstruktion som nämnden anser är en takkupa har i allt väsentligt samma utförande</a:t>
            </a:r>
          </a:p>
          <a:p>
            <a:pPr algn="l"/>
            <a:r>
              <a:rPr lang="sv-SE" sz="1200" b="0" i="0" u="none" strike="noStrike" baseline="0" dirty="0">
                <a:latin typeface="TimesNewRomanPSMT"/>
              </a:rPr>
              <a:t>som frontespisen, dvs. med ett uppskjutande parti över byggnadens taklist.</a:t>
            </a:r>
          </a:p>
          <a:p>
            <a:pPr algn="l"/>
            <a:r>
              <a:rPr lang="sv-SE" sz="1200" b="0" i="0" u="none" strike="noStrike" baseline="0" dirty="0">
                <a:latin typeface="TimesNewRomanPSMT"/>
              </a:rPr>
              <a:t>Den omfattas därför inte av undantaget från kravet på bygglov enligt 9 kap. 4 b § första</a:t>
            </a:r>
          </a:p>
          <a:p>
            <a:pPr algn="l"/>
            <a:r>
              <a:rPr lang="sv-SE" sz="1200" b="0" i="0" u="none" strike="noStrike" baseline="0" dirty="0">
                <a:latin typeface="TimesNewRomanPSMT"/>
              </a:rPr>
              <a:t>stycket 2 PBL. Att byggnadsdelen är försedd med en takfot som delar av fasaden förändrar</a:t>
            </a:r>
          </a:p>
          <a:p>
            <a:pPr algn="l"/>
            <a:r>
              <a:rPr lang="sv-SE" sz="1200" b="0" i="0" u="none" strike="noStrike" baseline="0" dirty="0">
                <a:latin typeface="TimesNewRomanPSMT"/>
              </a:rPr>
              <a:t>inte bedömningen i detta fall.</a:t>
            </a:r>
          </a:p>
          <a:p>
            <a:pPr algn="l"/>
            <a:endParaRPr lang="sv-SE" sz="1200" b="0" i="0" u="none" strike="noStrike" baseline="0" dirty="0">
              <a:latin typeface="TimesNewRomanPSMT"/>
            </a:endParaRPr>
          </a:p>
          <a:p>
            <a:pPr algn="l"/>
            <a:r>
              <a:rPr lang="sv-SE" sz="1200" b="1" i="0" u="none" strike="noStrike" baseline="0" dirty="0">
                <a:latin typeface="TimesNewRomanPSMT"/>
              </a:rPr>
              <a:t>Dessutom har byggnadsdelen en sådan bredd att den inte hade kunnat byggas utan</a:t>
            </a:r>
          </a:p>
          <a:p>
            <a:pPr algn="l"/>
            <a:r>
              <a:rPr lang="sv-SE" sz="1200" b="1" i="0" u="none" strike="noStrike" baseline="0" dirty="0">
                <a:latin typeface="TimesNewRomanPSMT"/>
              </a:rPr>
              <a:t>ingrepp i </a:t>
            </a:r>
            <a:r>
              <a:rPr lang="sv-SE" sz="1200" b="1" i="0" u="none" strike="noStrike" baseline="0" dirty="0" err="1">
                <a:latin typeface="TimesNewRomanPSMT"/>
              </a:rPr>
              <a:t>primärbärverket</a:t>
            </a:r>
            <a:r>
              <a:rPr lang="sv-SE" sz="1200" b="1" i="0" u="none" strike="noStrike" baseline="0" dirty="0">
                <a:latin typeface="TimesNewRomanPSMT"/>
              </a:rPr>
              <a:t> (jfr prop. 2013/14:127 s. 76).</a:t>
            </a:r>
            <a:r>
              <a:rPr lang="sv-SE" sz="1200" b="0" i="0" u="none" strike="noStrike" baseline="0" dirty="0">
                <a:latin typeface="TimesNewRomanPSMT"/>
              </a:rPr>
              <a:t> </a:t>
            </a:r>
          </a:p>
          <a:p>
            <a:pPr algn="l"/>
            <a:r>
              <a:rPr lang="sv-SE" sz="1200" b="0" i="0" u="none" strike="noStrike" baseline="0" dirty="0">
                <a:latin typeface="TimesNewRomanPSMT"/>
              </a:rPr>
              <a:t>Av rättsfallen MÖD 2019:28 och MÖD 2021:16 framgår att det, för att en åtgärd ska vara befriad från kravet på</a:t>
            </a:r>
          </a:p>
          <a:p>
            <a:pPr algn="l"/>
            <a:r>
              <a:rPr lang="sv-SE" sz="1200" b="0" i="0" u="none" strike="noStrike" baseline="0" dirty="0">
                <a:latin typeface="TimesNewRomanPSMT"/>
              </a:rPr>
              <a:t>bygglov, krävs att den utförs på en byggnad som är färdigställd och har godkänts med</a:t>
            </a:r>
          </a:p>
          <a:p>
            <a:pPr algn="l"/>
            <a:r>
              <a:rPr lang="sv-SE" sz="1200" b="0" i="0" u="none" strike="noStrike" baseline="0" dirty="0">
                <a:latin typeface="TimesNewRomanPSMT"/>
              </a:rPr>
              <a:t>slutbesked, eller i vart fall genom ett interimistiskt slutbesked och det samtidigt har</a:t>
            </a:r>
          </a:p>
          <a:p>
            <a:pPr algn="l"/>
            <a:r>
              <a:rPr lang="sv-SE" sz="1200" b="0" i="0" u="none" strike="noStrike" baseline="0" dirty="0">
                <a:latin typeface="TimesNewRomanPSMT"/>
              </a:rPr>
              <a:t>beslutats att byggnaden i sin helhet får tas i bruk. </a:t>
            </a:r>
          </a:p>
          <a:p>
            <a:pPr algn="l"/>
            <a:r>
              <a:rPr lang="sv-SE" sz="1200" b="1" i="0" u="none" strike="noStrike" baseline="0" dirty="0">
                <a:latin typeface="TimesNewRomanPSMT"/>
              </a:rPr>
              <a:t>Av dessa avgöranden följer att bedömningen av om en takkupa kan byggas utan ingrepp i den bärande konstruktionen</a:t>
            </a:r>
          </a:p>
          <a:p>
            <a:pPr algn="l"/>
            <a:r>
              <a:rPr lang="sv-SE" sz="1200" b="1" i="0" u="none" strike="noStrike" baseline="0" dirty="0">
                <a:latin typeface="TimesNewRomanPSMT"/>
              </a:rPr>
              <a:t>måste utgå från en färdigställd byggnad.</a:t>
            </a:r>
          </a:p>
          <a:p>
            <a:pPr algn="l"/>
            <a:endParaRPr lang="sv-SE" sz="1200" b="0" i="0" u="none" strike="noStrike" baseline="0" dirty="0">
              <a:latin typeface="TimesNewRomanPSMT"/>
            </a:endParaRPr>
          </a:p>
          <a:p>
            <a:pPr algn="l"/>
            <a:r>
              <a:rPr lang="sv-SE" sz="1200" b="0" i="0" u="none" strike="noStrike" baseline="0" dirty="0">
                <a:latin typeface="TimesNewRomanPSMT"/>
              </a:rPr>
              <a:t>Sammanfattningsvis har det inte funnits förutsättningar att meddela startbesked för den</a:t>
            </a:r>
          </a:p>
          <a:p>
            <a:pPr algn="l"/>
            <a:r>
              <a:rPr lang="sv-SE" sz="1200" b="0" i="0" u="none" strike="noStrike" baseline="0" dirty="0">
                <a:latin typeface="TimesNewRomanPSMT"/>
              </a:rPr>
              <a:t>byggnadsdel som nämnden benämner takkupa. Beslutet ska även i den delen upphävas.</a:t>
            </a:r>
          </a:p>
          <a:p>
            <a:pPr algn="l"/>
            <a:endParaRPr lang="sv-SE" sz="1200" b="0" i="0" u="none" strike="noStrike" baseline="0" dirty="0">
              <a:latin typeface="TimesNewRomanPSMT"/>
            </a:endParaRPr>
          </a:p>
          <a:p>
            <a:pPr algn="l"/>
            <a:endParaRPr lang="sv-SE" sz="1200" b="0" i="0" u="none" strike="noStrike" baseline="0" dirty="0">
              <a:latin typeface="TimesNewRomanPSMT"/>
            </a:endParaRPr>
          </a:p>
          <a:p>
            <a:pPr algn="l"/>
            <a:r>
              <a:rPr lang="sv-SE" sz="1200" b="1" i="1" u="none" strike="noStrike" baseline="0" dirty="0">
                <a:latin typeface="TimesNewRomanPS-ItalicMT"/>
              </a:rPr>
              <a:t>Inredande av ytterligare en bostad enligt 9 kap. 4 c § PBL</a:t>
            </a:r>
          </a:p>
          <a:p>
            <a:pPr algn="l"/>
            <a:endParaRPr lang="sv-SE" sz="1200" b="0" i="0" u="none" strike="noStrike" baseline="0" dirty="0">
              <a:latin typeface="TimesNewRomanPSMT"/>
            </a:endParaRPr>
          </a:p>
          <a:p>
            <a:pPr algn="l"/>
            <a:r>
              <a:rPr lang="sv-SE" sz="1200" b="0" i="0" u="none" strike="noStrike" baseline="0" dirty="0">
                <a:latin typeface="TimesNewRomanPSMT"/>
              </a:rPr>
              <a:t>Av 9 kap. 4 c § PBL följer att det för enbostadshus inte krävs bygglov för att inreda</a:t>
            </a:r>
          </a:p>
          <a:p>
            <a:pPr algn="l"/>
            <a:r>
              <a:rPr lang="sv-SE" sz="1200" b="0" i="0" u="none" strike="noStrike" baseline="0" dirty="0">
                <a:latin typeface="TimesNewRomanPSMT"/>
              </a:rPr>
              <a:t>ytterligare en bostad. Mark- och miljööverdomstolen konstaterar att byggnaden utgjort</a:t>
            </a:r>
          </a:p>
          <a:p>
            <a:pPr algn="l"/>
            <a:r>
              <a:rPr lang="sv-SE" sz="1200" b="0" i="0" u="none" strike="noStrike" baseline="0" dirty="0">
                <a:latin typeface="TimesNewRomanPSMT"/>
              </a:rPr>
              <a:t>ett enbostadshus och att förutsättningar i övrigt funnits för att meddela startbesked.</a:t>
            </a:r>
          </a:p>
          <a:p>
            <a:pPr algn="l"/>
            <a:r>
              <a:rPr lang="sv-SE" sz="1200" b="0" i="0" u="none" strike="noStrike" baseline="0" dirty="0">
                <a:latin typeface="TimesNewRomanPSMT"/>
              </a:rPr>
              <a:t>I den delen ska nämndens beslut således stå fast.</a:t>
            </a:r>
          </a:p>
          <a:p>
            <a:pPr algn="l"/>
            <a:endParaRPr lang="sv-SE" sz="1200" b="0" i="0" u="none" strike="noStrike" baseline="0" dirty="0">
              <a:latin typeface="TimesNewRomanPSMT"/>
            </a:endParaRPr>
          </a:p>
          <a:p>
            <a:pPr algn="l"/>
            <a:r>
              <a:rPr lang="sv-SE" sz="1200" b="0" i="0" u="none" strike="noStrike" baseline="0" dirty="0">
                <a:latin typeface="TimesNewRomanPSMT"/>
              </a:rPr>
              <a:t>Domen får enligt 5 kap. 5 § lagen (2010:921) om mark- och miljödomstolar inte överklagas.</a:t>
            </a:r>
          </a:p>
          <a:p>
            <a:pPr algn="l"/>
            <a:r>
              <a:rPr lang="sv-SE" sz="1200" b="0" i="0" u="none" strike="noStrike" baseline="0" dirty="0">
                <a:latin typeface="TimesNewRomanPSMT"/>
              </a:rPr>
              <a:t> </a:t>
            </a:r>
            <a:endParaRPr lang="sv-SE" dirty="0"/>
          </a:p>
          <a:p>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317510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343497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0" i="0" u="none" strike="noStrike" baseline="0" dirty="0">
                <a:latin typeface="TimesNewRomanPSMT"/>
              </a:rPr>
              <a:t>Samhällsbyggnadsnämnden i Kalmar kommun gav den 4 februari 2021 bygglov för en</a:t>
            </a:r>
          </a:p>
          <a:p>
            <a:pPr algn="l"/>
            <a:r>
              <a:rPr lang="sv-SE" sz="1800" b="0" i="0" u="none" strike="noStrike" baseline="0" dirty="0">
                <a:latin typeface="TimesNewRomanPSMT"/>
              </a:rPr>
              <a:t>ca 2 m2 stor tillbyggnad av fritidshuset vilket enligt ansökan har en byggnadsarea om</a:t>
            </a:r>
          </a:p>
          <a:p>
            <a:pPr algn="l"/>
            <a:r>
              <a:rPr lang="sv-SE" sz="1800" b="0" i="0" u="none" strike="noStrike" baseline="0" dirty="0">
                <a:latin typeface="TimesNewRomanPSMT"/>
              </a:rPr>
              <a:t>drygt 82 m2. </a:t>
            </a:r>
          </a:p>
          <a:p>
            <a:pPr algn="l"/>
            <a:r>
              <a:rPr lang="sv-SE" sz="1800" b="0" i="0" u="none" strike="noStrike" baseline="0" dirty="0">
                <a:latin typeface="TimesNewRomanPSMT"/>
              </a:rPr>
              <a:t>Nämnden beviljade samma dag startbesked för en tillbyggnad av</a:t>
            </a:r>
          </a:p>
          <a:p>
            <a:pPr algn="l"/>
            <a:r>
              <a:rPr lang="sv-SE" sz="1800" b="0" i="0" u="none" strike="noStrike" baseline="0" dirty="0">
                <a:latin typeface="TimesNewRomanPSMT"/>
              </a:rPr>
              <a:t>fritidshuset med 15 m2 vilken bedömdes vara bygglovsbefriad. Se planritning nedan.</a:t>
            </a:r>
          </a:p>
          <a:p>
            <a:pPr algn="l"/>
            <a:endParaRPr lang="sv-SE" sz="1800" b="0" i="0" u="none" strike="noStrike" baseline="0" dirty="0">
              <a:latin typeface="TimesNewRomanPSMT"/>
            </a:endParaRPr>
          </a:p>
          <a:p>
            <a:pPr algn="l"/>
            <a:r>
              <a:rPr lang="sv-SE" sz="1800" b="0" i="0" u="none" strike="noStrike" baseline="0" dirty="0">
                <a:latin typeface="TimesNewRomanPSMT"/>
              </a:rPr>
              <a:t>Inger Malmqvist och </a:t>
            </a:r>
            <a:r>
              <a:rPr lang="sv-SE" sz="1800" b="0" i="0" u="none" strike="noStrike" baseline="0" dirty="0" err="1">
                <a:latin typeface="TimesNewRomanPSMT"/>
              </a:rPr>
              <a:t>Edwald</a:t>
            </a:r>
            <a:r>
              <a:rPr lang="sv-SE" sz="1800" b="0" i="0" u="none" strike="noStrike" baseline="0" dirty="0">
                <a:latin typeface="TimesNewRomanPSMT"/>
              </a:rPr>
              <a:t> </a:t>
            </a:r>
            <a:r>
              <a:rPr lang="sv-SE" sz="1800" b="0" i="0" u="none" strike="noStrike" baseline="0" dirty="0" err="1">
                <a:latin typeface="TimesNewRomanPSMT"/>
              </a:rPr>
              <a:t>Hollman</a:t>
            </a:r>
            <a:r>
              <a:rPr lang="sv-SE" sz="1800" b="0" i="0" u="none" strike="noStrike" baseline="0" dirty="0">
                <a:latin typeface="TimesNewRomanPSMT"/>
              </a:rPr>
              <a:t> överklagade bygglovsbeslutet till länsstyrelsen</a:t>
            </a:r>
          </a:p>
          <a:p>
            <a:pPr algn="l"/>
            <a:r>
              <a:rPr lang="sv-SE" sz="1800" b="0" i="0" u="none" strike="noStrike" baseline="0" dirty="0">
                <a:latin typeface="TimesNewRomanPSMT"/>
              </a:rPr>
              <a:t>som upphävde beslutet. Ingegerd </a:t>
            </a:r>
            <a:r>
              <a:rPr lang="sv-SE" sz="1800" b="0" i="0" u="none" strike="noStrike" baseline="0" dirty="0" err="1">
                <a:latin typeface="TimesNewRomanPSMT"/>
              </a:rPr>
              <a:t>Pärnering</a:t>
            </a:r>
            <a:r>
              <a:rPr lang="sv-SE" sz="1800" b="0" i="0" u="none" strike="noStrike" baseline="0" dirty="0">
                <a:latin typeface="TimesNewRomanPSMT"/>
              </a:rPr>
              <a:t> och Per-Olof </a:t>
            </a:r>
            <a:r>
              <a:rPr lang="sv-SE" sz="1800" b="0" i="0" u="none" strike="noStrike" baseline="0" dirty="0" err="1">
                <a:latin typeface="TimesNewRomanPSMT"/>
              </a:rPr>
              <a:t>Pärnering</a:t>
            </a:r>
            <a:r>
              <a:rPr lang="sv-SE" sz="1800" b="0" i="0" u="none" strike="noStrike" baseline="0" dirty="0">
                <a:latin typeface="TimesNewRomanPSMT"/>
              </a:rPr>
              <a:t> överklagade</a:t>
            </a:r>
          </a:p>
          <a:p>
            <a:pPr algn="l"/>
            <a:r>
              <a:rPr lang="sv-SE" sz="1800" b="0" i="0" u="none" strike="noStrike" baseline="0" dirty="0">
                <a:latin typeface="TimesNewRomanPSMT"/>
              </a:rPr>
              <a:t>länsstyrelsens beslut till mark- och miljödomstolen som gjorde bedömningen att den</a:t>
            </a:r>
          </a:p>
          <a:p>
            <a:pPr algn="l"/>
            <a:r>
              <a:rPr lang="sv-SE" sz="1800" b="0" i="0" u="none" strike="noStrike" baseline="0" dirty="0">
                <a:latin typeface="TimesNewRomanPSMT"/>
              </a:rPr>
              <a:t>enligt gällande detaljplan högsta tillåtna byggnadsarean för huvudbyggnad om 80 m2</a:t>
            </a:r>
          </a:p>
          <a:p>
            <a:pPr algn="l"/>
            <a:r>
              <a:rPr lang="sv-SE" sz="1800" b="0" i="0" u="none" strike="noStrike" baseline="0" dirty="0">
                <a:latin typeface="TimesNewRomanPSMT"/>
              </a:rPr>
              <a:t>skulle komma att överskridas med 15 m2 och ansåg att det inte kunde anses vara frågan</a:t>
            </a:r>
          </a:p>
          <a:p>
            <a:pPr algn="l"/>
            <a:r>
              <a:rPr lang="sv-SE" sz="1800" b="0" i="0" u="none" strike="noStrike" baseline="0" dirty="0">
                <a:latin typeface="TimesNewRomanPSMT"/>
              </a:rPr>
              <a:t>om en liten avvikelse. Domstolen avslog därför överklagandet.</a:t>
            </a:r>
          </a:p>
          <a:p>
            <a:pPr algn="l"/>
            <a:endParaRPr lang="sv-SE" sz="1800" b="0" i="0" u="none" strike="noStrike" baseline="0" dirty="0">
              <a:latin typeface="TimesNewRomanPSMT"/>
            </a:endParaRPr>
          </a:p>
          <a:p>
            <a:pPr algn="l"/>
            <a:r>
              <a:rPr lang="sv-SE" sz="1800" b="0" i="0" u="none" strike="noStrike" baseline="0" dirty="0">
                <a:latin typeface="TimesNewRomanPSMT"/>
              </a:rPr>
              <a:t>Mark- och miljööverdomstolen gör följande bedömningar.</a:t>
            </a:r>
          </a:p>
          <a:p>
            <a:pPr algn="l"/>
            <a:endParaRPr lang="sv-SE" sz="1800" b="0" i="0" u="none" strike="noStrike" baseline="0" dirty="0">
              <a:latin typeface="TimesNewRomanPSMT"/>
            </a:endParaRPr>
          </a:p>
          <a:p>
            <a:pPr algn="l"/>
            <a:r>
              <a:rPr lang="sv-SE" sz="1800" b="0" i="0" u="none" strike="noStrike" baseline="0" dirty="0">
                <a:latin typeface="TimesNewRomanPSMT"/>
              </a:rPr>
              <a:t>Klagandenas avsikt är att bygga till fritidshuset med ca 17 m2. </a:t>
            </a:r>
          </a:p>
          <a:p>
            <a:pPr algn="l"/>
            <a:r>
              <a:rPr lang="sv-SE" sz="1800" b="0" i="0" u="none" strike="noStrike" baseline="0" dirty="0">
                <a:latin typeface="TimesNewRomanPSMT"/>
              </a:rPr>
              <a:t>Av planritningen framgår att tillbyggnaden ska innehålla en ny tvättstuga, en ny groventré och en</a:t>
            </a:r>
          </a:p>
          <a:p>
            <a:pPr algn="l"/>
            <a:r>
              <a:rPr lang="sv-SE" sz="1800" b="0" i="0" u="none" strike="noStrike" baseline="0" dirty="0">
                <a:latin typeface="TimesNewRomanPSMT"/>
              </a:rPr>
              <a:t>utökning av köket samt ett sovrum. Nämnden har prövat och godkänt tillbyggnaden</a:t>
            </a:r>
          </a:p>
          <a:p>
            <a:pPr algn="l"/>
            <a:r>
              <a:rPr lang="sv-SE" sz="1800" b="0" i="0" u="none" strike="noStrike" baseline="0" dirty="0">
                <a:latin typeface="TimesNewRomanPSMT"/>
              </a:rPr>
              <a:t>genom att dels ge ett startbesked för en bygglovsbefriad tillbyggnad om 15 m2, dels ge</a:t>
            </a:r>
          </a:p>
          <a:p>
            <a:pPr algn="l"/>
            <a:r>
              <a:rPr lang="sv-SE" sz="1800" b="0" i="0" u="none" strike="noStrike" baseline="0" dirty="0">
                <a:latin typeface="TimesNewRomanPSMT"/>
              </a:rPr>
              <a:t>bygglov för en tillbyggnad om ca 2 m2.</a:t>
            </a:r>
          </a:p>
          <a:p>
            <a:pPr algn="l"/>
            <a:endParaRPr lang="sv-SE" sz="1800" b="0" i="0" u="none" strike="noStrike" baseline="0" dirty="0">
              <a:latin typeface="TimesNewRomanPSMT"/>
            </a:endParaRPr>
          </a:p>
          <a:p>
            <a:pPr algn="l"/>
            <a:r>
              <a:rPr lang="sv-SE" sz="1800" b="0" i="0" u="none" strike="noStrike" baseline="0" dirty="0">
                <a:latin typeface="TimesNewRomanPSMT"/>
              </a:rPr>
              <a:t>En förutsättning för startbesked för en bygglovsbefriad tillbyggnad är att den utförs på</a:t>
            </a:r>
          </a:p>
          <a:p>
            <a:pPr algn="l"/>
            <a:r>
              <a:rPr lang="sv-SE" sz="1800" b="0" i="0" u="none" strike="noStrike" baseline="0" dirty="0">
                <a:latin typeface="TimesNewRomanPSMT"/>
              </a:rPr>
              <a:t>en färdigställd byggnad som godkänts med slutbesked (se rättsfallet MÖD 2019:28).</a:t>
            </a:r>
          </a:p>
          <a:p>
            <a:pPr algn="l"/>
            <a:r>
              <a:rPr lang="sv-SE" sz="1800" b="0" i="0" u="none" strike="noStrike" baseline="0" dirty="0">
                <a:latin typeface="TimesNewRomanPSMT"/>
              </a:rPr>
              <a:t>Mark- och miljööverdomstolen anser att även det omvända bör gälla, dvs. att bygglov</a:t>
            </a:r>
          </a:p>
          <a:p>
            <a:pPr algn="l"/>
            <a:r>
              <a:rPr lang="sv-SE" sz="1800" b="0" i="0" u="none" strike="noStrike" baseline="0" dirty="0">
                <a:latin typeface="TimesNewRomanPSMT"/>
              </a:rPr>
              <a:t>för en tillbyggnad av en bygglovsbefriad tillbyggnad förutsätter att den sistnämnda</a:t>
            </a:r>
          </a:p>
          <a:p>
            <a:pPr algn="l"/>
            <a:r>
              <a:rPr lang="sv-SE" sz="1800" b="0" i="0" u="none" strike="noStrike" baseline="0" dirty="0">
                <a:latin typeface="TimesNewRomanPSMT"/>
              </a:rPr>
              <a:t>godkänts med slutbesked. Mark- och miljööverdomstolen anser därför att det inte är</a:t>
            </a:r>
          </a:p>
          <a:p>
            <a:pPr algn="l"/>
            <a:r>
              <a:rPr lang="sv-SE" sz="1800" b="0" i="0" u="none" strike="noStrike" baseline="0" dirty="0">
                <a:latin typeface="TimesNewRomanPSMT"/>
              </a:rPr>
              <a:t>möjligt att pröva ärendena på sätt som nämnden har gjort.</a:t>
            </a:r>
          </a:p>
          <a:p>
            <a:pPr algn="l"/>
            <a:endParaRPr lang="sv-SE" sz="1800" b="0" i="0" u="none" strike="noStrike" baseline="0" dirty="0">
              <a:latin typeface="TimesNewRomanPSMT"/>
            </a:endParaRPr>
          </a:p>
          <a:p>
            <a:pPr algn="l"/>
            <a:r>
              <a:rPr lang="sv-SE" sz="1800" b="0" i="0" u="none" strike="noStrike" baseline="0" dirty="0">
                <a:latin typeface="TimesNewRomanPSMT"/>
              </a:rPr>
              <a:t>I detta mål prövas endast beslutet om bygglov. Den åtgärd som bygglovet avser,</a:t>
            </a:r>
          </a:p>
          <a:p>
            <a:pPr algn="l"/>
            <a:r>
              <a:rPr lang="sv-SE" sz="1800" b="0" i="0" u="none" strike="noStrike" baseline="0" dirty="0">
                <a:latin typeface="TimesNewRomanPSMT"/>
              </a:rPr>
              <a:t>tillbyggnaden om 2 m2, leder inte till att byggnaden blir lämplig för sitt ändamål (jfr</a:t>
            </a:r>
          </a:p>
          <a:p>
            <a:pPr algn="l"/>
            <a:r>
              <a:rPr lang="nn-NO" sz="1800" b="0" i="0" u="none" strike="noStrike" baseline="0" dirty="0">
                <a:latin typeface="TimesNewRomanPSMT"/>
              </a:rPr>
              <a:t>8 kap. 1 § 1 PBL).</a:t>
            </a:r>
          </a:p>
          <a:p>
            <a:pPr algn="l"/>
            <a:endParaRPr lang="sv-SE" sz="1800" b="0" i="0" u="none" strike="noStrike" baseline="0" dirty="0">
              <a:latin typeface="TimesNewRomanPSMT"/>
            </a:endParaRPr>
          </a:p>
          <a:p>
            <a:pPr algn="l"/>
            <a:r>
              <a:rPr lang="sv-SE" sz="1800" b="0" i="0" u="none" strike="noStrike" baseline="0" dirty="0">
                <a:latin typeface="TimesNewRomanPSMT"/>
              </a:rPr>
              <a:t>Överklagandet ska vid dessa bedömningar avslås.</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33476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MÖD P 12528-21</a:t>
            </a:r>
          </a:p>
          <a:p>
            <a:endParaRPr lang="sv-SE" dirty="0"/>
          </a:p>
          <a:p>
            <a:r>
              <a:rPr lang="sv-SE" dirty="0"/>
              <a:t>Det här rättsfallet kommer vi uppehålla oss vid en stund. Det tar nämligen upp 2 väldigt intressanta frågor! Dels den vi ser på bilden – om startbeskeds negativa rättskraft, och dels frågan om när vi kan neka startbesked för att brandskyddskrav inte är uppfyllda. </a:t>
            </a:r>
          </a:p>
          <a:p>
            <a:endParaRPr lang="sv-SE" dirty="0"/>
          </a:p>
          <a:p>
            <a:pPr marL="0" algn="l" defTabSz="914400" rtl="0" eaLnBrk="1" latinLnBrk="0" hangingPunct="1"/>
            <a:r>
              <a:rPr lang="sv-SE" sz="1200" kern="1200" dirty="0">
                <a:solidFill>
                  <a:schemeClr val="tx1"/>
                </a:solidFill>
                <a:latin typeface="+mn-lt"/>
                <a:ea typeface="+mn-ea"/>
                <a:cs typeface="+mn-cs"/>
              </a:rPr>
              <a:t>Men vad är negativ rättskraft då? </a:t>
            </a:r>
          </a:p>
          <a:p>
            <a:pPr marL="0" algn="l" defTabSz="914400" rtl="0" eaLnBrk="1" latinLnBrk="0" hangingPunct="1"/>
            <a:r>
              <a:rPr lang="sv-SE" sz="1200" kern="1200" dirty="0">
                <a:solidFill>
                  <a:schemeClr val="tx1"/>
                </a:solidFill>
                <a:latin typeface="+mn-lt"/>
                <a:ea typeface="+mn-ea"/>
                <a:cs typeface="+mn-cs"/>
              </a:rPr>
              <a:t>Jo om ett beslut får negativ rättskraft innebär att en fråga som redan har prövats inte får prövas igen. Negativ rättskraft hindrar alltså en att en ny prövning eller ett nytt mål om samma sak prövas igen, utan frågan blir rättskraftigt avgjort. Ett beslut som får negativ rättskraft och som är gynnande för en enskild får som utgångspunkt inte ändras till den enskildas nackdel. Det får bara göras utifrån 3 undantag enligt förvaltningslagen, tex </a:t>
            </a:r>
            <a:r>
              <a:rPr lang="sv-SE" sz="1200" kern="1200" dirty="0" err="1">
                <a:solidFill>
                  <a:schemeClr val="tx1"/>
                </a:solidFill>
                <a:latin typeface="+mn-lt"/>
                <a:ea typeface="+mn-ea"/>
                <a:cs typeface="+mn-cs"/>
              </a:rPr>
              <a:t>pga</a:t>
            </a:r>
            <a:r>
              <a:rPr lang="sv-SE" sz="1200" kern="1200" dirty="0">
                <a:solidFill>
                  <a:schemeClr val="tx1"/>
                </a:solidFill>
                <a:latin typeface="+mn-lt"/>
                <a:ea typeface="+mn-ea"/>
                <a:cs typeface="+mn-cs"/>
              </a:rPr>
              <a:t> tvingande säkerhetsskäl. </a:t>
            </a:r>
          </a:p>
          <a:p>
            <a:pPr marL="0" algn="l" defTabSz="914400" rtl="0" eaLnBrk="1" latinLnBrk="0" hangingPunct="1"/>
            <a:endParaRPr lang="sv-SE" sz="1200" kern="1200" dirty="0">
              <a:solidFill>
                <a:schemeClr val="tx1"/>
              </a:solidFill>
              <a:latin typeface="+mn-lt"/>
              <a:ea typeface="+mn-ea"/>
              <a:cs typeface="+mn-cs"/>
            </a:endParaRPr>
          </a:p>
          <a:p>
            <a:pPr marL="0" algn="l" defTabSz="914400" rtl="0" eaLnBrk="1" latinLnBrk="0" hangingPunct="1"/>
            <a:endParaRPr lang="sv-SE" sz="1200" kern="1200" dirty="0">
              <a:solidFill>
                <a:schemeClr val="tx1"/>
              </a:solidFill>
              <a:latin typeface="+mn-lt"/>
              <a:ea typeface="+mn-ea"/>
              <a:cs typeface="+mn-cs"/>
            </a:endParaRPr>
          </a:p>
          <a:p>
            <a:pPr marL="0" algn="l" defTabSz="914400" rtl="0" eaLnBrk="1" latinLnBrk="0" hangingPunct="1"/>
            <a:r>
              <a:rPr lang="sv-SE" sz="1200" kern="1200" dirty="0">
                <a:solidFill>
                  <a:schemeClr val="tx1"/>
                </a:solidFill>
                <a:latin typeface="+mn-lt"/>
                <a:ea typeface="+mn-ea"/>
                <a:cs typeface="+mn-cs"/>
              </a:rPr>
              <a:t>I det här fallet så hade bygglov getts för ett antal flerbostadshus år 2016. Senare samma år gavs startbesked och byggnationerna fick påbörjas. </a:t>
            </a:r>
          </a:p>
          <a:p>
            <a:pPr marL="0" algn="l" defTabSz="914400" rtl="0" eaLnBrk="1" latinLnBrk="0" hangingPunct="1"/>
            <a:r>
              <a:rPr lang="sv-SE" sz="1200" kern="1200" dirty="0">
                <a:solidFill>
                  <a:schemeClr val="tx1"/>
                </a:solidFill>
                <a:latin typeface="+mn-lt"/>
                <a:ea typeface="+mn-ea"/>
                <a:cs typeface="+mn-cs"/>
              </a:rPr>
              <a:t>Inför startbeskedet hade det sökande bolaget lämnat in brandskyddsbeskrivning där bolaget redovisade de krav som brandskyddsvägen skulle uppfylla för att husen skulle vara åtkomliga för räddningsfordon. </a:t>
            </a:r>
          </a:p>
          <a:p>
            <a:pPr marL="0" algn="l" defTabSz="914400" rtl="0" eaLnBrk="1" latinLnBrk="0" hangingPunct="1"/>
            <a:endParaRPr lang="sv-SE" sz="1200" kern="1200" dirty="0">
              <a:solidFill>
                <a:schemeClr val="tx1"/>
              </a:solidFill>
              <a:latin typeface="+mn-lt"/>
              <a:ea typeface="+mn-ea"/>
              <a:cs typeface="+mn-cs"/>
            </a:endParaRPr>
          </a:p>
          <a:p>
            <a:pPr marL="0" algn="l" defTabSz="914400" rtl="0" eaLnBrk="1" latinLnBrk="0" hangingPunct="1"/>
            <a:r>
              <a:rPr lang="sv-SE" sz="1200" kern="1200" dirty="0">
                <a:solidFill>
                  <a:schemeClr val="tx1"/>
                </a:solidFill>
                <a:latin typeface="+mn-lt"/>
                <a:ea typeface="+mn-ea"/>
                <a:cs typeface="+mn-cs"/>
              </a:rPr>
              <a:t>Mellan 2018-2020 gav nämnden interimistiska slutbesked för delar av husen. Husen fick tillfälligt tas i bruk. </a:t>
            </a:r>
          </a:p>
          <a:p>
            <a:pPr marL="0" algn="l" defTabSz="914400" rtl="0" eaLnBrk="1" latinLnBrk="0" hangingPunct="1"/>
            <a:endParaRPr lang="sv-SE" sz="1200" kern="1200" dirty="0">
              <a:solidFill>
                <a:schemeClr val="tx1"/>
              </a:solidFill>
              <a:latin typeface="+mn-lt"/>
              <a:ea typeface="+mn-ea"/>
              <a:cs typeface="+mn-cs"/>
            </a:endParaRPr>
          </a:p>
          <a:p>
            <a:pPr marL="0" algn="l" defTabSz="914400" rtl="0" eaLnBrk="1" latinLnBrk="0" hangingPunct="1"/>
            <a:r>
              <a:rPr lang="sv-SE" sz="1200" kern="1200" dirty="0">
                <a:solidFill>
                  <a:schemeClr val="tx1"/>
                </a:solidFill>
                <a:latin typeface="+mn-lt"/>
                <a:ea typeface="+mn-ea"/>
                <a:cs typeface="+mn-cs"/>
              </a:rPr>
              <a:t>Inför färdigställandet av byggnaderna genomförde räddningstjänsten provkörningar på platsen med sina stegbilar. Vid provkörningen kom det fram att det var svårt att köra in till uppställningsplatserna på fastigheterna från den angränsande gatan, via den räddningsväg som byggherren anordnat. Enligt brandskyddsutlåtandet som bolaget gav in för slutbeskedet var det möjligt att ta sig in på fastigheten med stegbilen men det kunde i värsta fall krävas ett eller två omtag. </a:t>
            </a:r>
          </a:p>
          <a:p>
            <a:pPr marL="0" algn="l" defTabSz="914400" rtl="0" eaLnBrk="1" latinLnBrk="0" hangingPunct="1"/>
            <a:endParaRPr lang="sv-SE" sz="1200" kern="1200" dirty="0">
              <a:solidFill>
                <a:schemeClr val="tx1"/>
              </a:solidFill>
              <a:latin typeface="+mn-lt"/>
              <a:ea typeface="+mn-ea"/>
              <a:cs typeface="+mn-cs"/>
            </a:endParaRPr>
          </a:p>
          <a:p>
            <a:pPr algn="l"/>
            <a:r>
              <a:rPr lang="sv-SE" sz="1200" kern="1200" dirty="0">
                <a:solidFill>
                  <a:schemeClr val="tx1"/>
                </a:solidFill>
                <a:latin typeface="+mn-lt"/>
                <a:ea typeface="+mn-ea"/>
                <a:cs typeface="+mn-cs"/>
              </a:rPr>
              <a:t>Nämnden beslutade att vägra slutbesked med hänsyn till de brister som framkommit gällande framkomligheten för räddningstjänstens fordon. </a:t>
            </a:r>
            <a:r>
              <a:rPr lang="sv-SE" sz="1800" b="0" i="0" u="none" strike="noStrike" baseline="0" dirty="0">
                <a:latin typeface="TimesNewRomanPSMT"/>
              </a:rPr>
              <a:t>Enligt nämnden följde inte</a:t>
            </a:r>
          </a:p>
          <a:p>
            <a:pPr algn="l"/>
            <a:r>
              <a:rPr lang="sv-SE" sz="1800" b="0" i="0" u="none" strike="noStrike" baseline="0" dirty="0">
                <a:latin typeface="TimesNewRomanPSMT"/>
              </a:rPr>
              <a:t>utförandet av byggnaderna projekteringsunderlaget avseende brandskydd. Nämnden bedömde att byggnaderna inte kunde anses åtkomliga för räddningsinsatser och att</a:t>
            </a:r>
          </a:p>
          <a:p>
            <a:pPr algn="l"/>
            <a:r>
              <a:rPr lang="sv-SE" sz="1800" b="0" i="0" u="none" strike="noStrike" baseline="0" dirty="0">
                <a:latin typeface="TimesNewRomanPSMT"/>
              </a:rPr>
              <a:t>gällande brandskyddsföreskrifter därför inte uppfylldes.</a:t>
            </a:r>
          </a:p>
          <a:p>
            <a:pPr algn="l"/>
            <a:endParaRPr lang="sv-SE" sz="1800" b="0" i="0" u="none" strike="noStrike" kern="1200" baseline="0" dirty="0">
              <a:solidFill>
                <a:schemeClr val="tx1"/>
              </a:solidFill>
              <a:latin typeface="TimesNewRomanPSMT"/>
              <a:ea typeface="+mn-ea"/>
              <a:cs typeface="+mn-cs"/>
            </a:endParaRPr>
          </a:p>
          <a:p>
            <a:pPr algn="l"/>
            <a:r>
              <a:rPr lang="sv-SE" sz="1800" b="0" i="0" u="none" strike="noStrike" kern="1200" baseline="0" dirty="0">
                <a:solidFill>
                  <a:schemeClr val="tx1"/>
                </a:solidFill>
                <a:latin typeface="TimesNewRomanPSMT"/>
                <a:ea typeface="+mn-ea"/>
                <a:cs typeface="+mn-cs"/>
              </a:rPr>
              <a:t>Bolaget överklagade nämndens beslut.</a:t>
            </a:r>
          </a:p>
          <a:p>
            <a:pPr algn="l"/>
            <a:endParaRPr lang="sv-SE" sz="1800" b="0" i="0" u="none" strike="noStrike" kern="1200" baseline="0" dirty="0">
              <a:solidFill>
                <a:schemeClr val="tx1"/>
              </a:solidFill>
              <a:latin typeface="TimesNewRomanPSMT"/>
              <a:ea typeface="+mn-ea"/>
              <a:cs typeface="+mn-cs"/>
            </a:endParaRPr>
          </a:p>
          <a:p>
            <a:pPr algn="l"/>
            <a:r>
              <a:rPr lang="sv-SE" sz="1800" b="0" i="0" u="none" strike="noStrike" kern="1200" baseline="0" dirty="0">
                <a:solidFill>
                  <a:schemeClr val="tx1"/>
                </a:solidFill>
                <a:latin typeface="TimesNewRomanPSMT"/>
                <a:ea typeface="+mn-ea"/>
                <a:cs typeface="+mn-cs"/>
              </a:rPr>
              <a:t>Angående frågan om negativ rättskraft argumenterade bolaget att </a:t>
            </a:r>
            <a:r>
              <a:rPr lang="sv-SE" sz="1800" b="0" i="0" u="none" strike="noStrike" baseline="0" dirty="0">
                <a:latin typeface="TimesNewRomanPSMT"/>
              </a:rPr>
              <a:t>nämnden varit förhindrad att vägra</a:t>
            </a:r>
          </a:p>
          <a:p>
            <a:pPr algn="l"/>
            <a:r>
              <a:rPr lang="sv-SE" sz="1800" b="0" i="0" u="none" strike="noStrike" baseline="0" dirty="0">
                <a:latin typeface="TimesNewRomanPSMT"/>
              </a:rPr>
              <a:t>slutbesked eftersom det skulle innebära att nya villkor ställs på utförandet av byggnationen, som går utöver startbeskedet</a:t>
            </a:r>
            <a:r>
              <a:rPr lang="sv-SE" sz="1800" b="0" i="0" u="sng" strike="noStrike" baseline="0" dirty="0">
                <a:latin typeface="TimesNewRomanPSMT"/>
              </a:rPr>
              <a:t>. </a:t>
            </a:r>
          </a:p>
          <a:p>
            <a:pPr algn="l"/>
            <a:r>
              <a:rPr lang="sv-SE" sz="1800" b="0" i="0" u="sng" strike="noStrike" baseline="0" dirty="0">
                <a:latin typeface="TimesNewRomanPSMT"/>
              </a:rPr>
              <a:t>Enligt bolaget har brandskyddsfrågorna blivit rättskraftigt avgjorda genom beslutet om startbesked. Att vägra slutbesked skulle</a:t>
            </a:r>
          </a:p>
          <a:p>
            <a:pPr algn="l"/>
            <a:r>
              <a:rPr lang="sv-SE" sz="1800" b="0" i="0" u="sng" strike="noStrike" baseline="0" dirty="0">
                <a:latin typeface="TimesNewRomanPSMT"/>
              </a:rPr>
              <a:t>därför innebära en otillåten ändring av ett gynnande förvaltningsbeslut. </a:t>
            </a:r>
          </a:p>
          <a:p>
            <a:pPr algn="l"/>
            <a:endParaRPr lang="sv-SE" sz="1200" kern="1200" dirty="0">
              <a:solidFill>
                <a:schemeClr val="tx1"/>
              </a:solidFill>
              <a:latin typeface="+mn-lt"/>
              <a:ea typeface="+mn-ea"/>
              <a:cs typeface="+mn-cs"/>
            </a:endParaRPr>
          </a:p>
          <a:p>
            <a:pPr marL="0" algn="l" defTabSz="914400" rtl="0" eaLnBrk="1" latinLnBrk="0" hangingPunct="1"/>
            <a:r>
              <a:rPr lang="sv-SE" sz="1200" kern="1200" dirty="0">
                <a:solidFill>
                  <a:schemeClr val="tx1"/>
                </a:solidFill>
                <a:latin typeface="+mn-lt"/>
                <a:ea typeface="+mn-ea"/>
                <a:cs typeface="+mn-cs"/>
              </a:rPr>
              <a:t>Det här är alltså väldigt intressant – för om ett beslut om startbesked får negativ rättskraft så skulle det bli väldigt svårt – om ens möjligt – att neka ett slutbesked. </a:t>
            </a:r>
          </a:p>
          <a:p>
            <a:pPr marL="0" algn="l" defTabSz="914400" rtl="0" eaLnBrk="1" latinLnBrk="0" hangingPunct="1"/>
            <a:endParaRPr lang="sv-SE" sz="1200" kern="1200" dirty="0">
              <a:solidFill>
                <a:schemeClr val="tx1"/>
              </a:solidFill>
              <a:latin typeface="+mn-lt"/>
              <a:ea typeface="+mn-ea"/>
              <a:cs typeface="+mn-cs"/>
            </a:endParaRPr>
          </a:p>
          <a:p>
            <a:pPr algn="l"/>
            <a:r>
              <a:rPr lang="sv-SE" sz="1800" b="0" i="1" u="none" strike="noStrike" baseline="0" dirty="0">
                <a:latin typeface="TimesNewRomanPS-ItalicMT"/>
              </a:rPr>
              <a:t>Frågan om rättskraft</a:t>
            </a:r>
          </a:p>
          <a:p>
            <a:pPr algn="l"/>
            <a:r>
              <a:rPr lang="sv-SE" sz="1800" b="0" i="0" u="none" strike="noStrike" baseline="0" dirty="0">
                <a:latin typeface="TimesNewRomanPSMT"/>
              </a:rPr>
              <a:t>Mark- och miljööverdomstolen behandlar </a:t>
            </a:r>
            <a:r>
              <a:rPr lang="sv-SE" sz="1800" b="0" i="0" u="sng" strike="noStrike" baseline="0" dirty="0">
                <a:latin typeface="TimesNewRomanPSMT"/>
              </a:rPr>
              <a:t>först frågan om beslutet att ge startbesked i</a:t>
            </a:r>
          </a:p>
          <a:p>
            <a:pPr algn="l"/>
            <a:r>
              <a:rPr lang="sv-SE" sz="1800" b="0" i="0" u="sng" strike="noStrike" baseline="0" dirty="0">
                <a:latin typeface="TimesNewRomanPSMT"/>
              </a:rPr>
              <a:t>detta fall utgör hinder mot att vägra slutbesked för åtgärderna med hänsyn till frågan</a:t>
            </a:r>
          </a:p>
          <a:p>
            <a:pPr algn="l"/>
            <a:r>
              <a:rPr lang="sv-SE" sz="1800" b="0" i="0" u="sng" strike="noStrike" baseline="0" dirty="0">
                <a:latin typeface="TimesNewRomanPSMT"/>
              </a:rPr>
              <a:t>om rättskraft. </a:t>
            </a:r>
          </a:p>
          <a:p>
            <a:pPr algn="l"/>
            <a:endParaRPr lang="sv-SE" sz="1800" b="0" i="0" u="none" strike="noStrike" baseline="0" dirty="0">
              <a:latin typeface="TimesNewRomanPSMT"/>
            </a:endParaRPr>
          </a:p>
          <a:p>
            <a:pPr algn="l"/>
            <a:r>
              <a:rPr lang="sv-SE" sz="1800" b="0" i="0" u="none" strike="noStrike" baseline="0" dirty="0">
                <a:latin typeface="TimesNewRomanPSMT"/>
              </a:rPr>
              <a:t>Som framgått ovan innebär ett </a:t>
            </a:r>
            <a:r>
              <a:rPr lang="sv-SE" sz="1800" b="0" i="0" u="sng" strike="noStrike" baseline="0" dirty="0">
                <a:latin typeface="TimesNewRomanPSMT"/>
              </a:rPr>
              <a:t>beslut om startbesked att en byggåtgärd får påbörjas och</a:t>
            </a:r>
          </a:p>
          <a:p>
            <a:pPr algn="l"/>
            <a:r>
              <a:rPr lang="sv-SE" sz="1800" b="0" i="0" u="sng" strike="noStrike" baseline="0" dirty="0">
                <a:latin typeface="TimesNewRomanPSMT"/>
              </a:rPr>
              <a:t>att nämnden bedömt att åtgärderna kan antas uppfylla bl.a. de tekniska</a:t>
            </a:r>
          </a:p>
          <a:p>
            <a:pPr algn="l"/>
            <a:r>
              <a:rPr lang="sv-SE" sz="1800" b="0" i="0" u="sng" strike="noStrike" baseline="0" dirty="0">
                <a:latin typeface="TimesNewRomanPSMT"/>
              </a:rPr>
              <a:t>egenskapskraven</a:t>
            </a:r>
            <a:r>
              <a:rPr lang="sv-SE" sz="1800" b="0" i="0" u="none" strike="noStrike" baseline="0" dirty="0">
                <a:latin typeface="TimesNewRomanPSMT"/>
              </a:rPr>
              <a:t>. Det huvudsakliga motivet till att reglerna om startbesked infördes</a:t>
            </a:r>
          </a:p>
          <a:p>
            <a:pPr algn="l"/>
            <a:r>
              <a:rPr lang="sv-SE" sz="1800" b="0" i="0" u="none" strike="noStrike" baseline="0" dirty="0">
                <a:latin typeface="TimesNewRomanPSMT"/>
              </a:rPr>
              <a:t>var att </a:t>
            </a:r>
            <a:r>
              <a:rPr lang="sv-SE" sz="1800" b="0" i="0" u="sng" strike="noStrike" baseline="0" dirty="0">
                <a:latin typeface="TimesNewRomanPSMT"/>
              </a:rPr>
              <a:t>ge byggnadsnämnden möjlighet att i ett tidigt skede ingripa mot olovliga</a:t>
            </a:r>
          </a:p>
          <a:p>
            <a:pPr algn="l"/>
            <a:r>
              <a:rPr lang="sv-SE" sz="1800" b="0" i="0" u="sng" strike="noStrike" baseline="0" dirty="0">
                <a:latin typeface="TimesNewRomanPSMT"/>
              </a:rPr>
              <a:t>byggnadsåtgärder</a:t>
            </a:r>
            <a:r>
              <a:rPr lang="sv-SE" sz="1800" b="0" i="0" u="none" strike="noStrike" baseline="0" dirty="0">
                <a:latin typeface="TimesNewRomanPSMT"/>
              </a:rPr>
              <a:t>. Av förarbetena framgår att prövningen inom ramen för</a:t>
            </a:r>
          </a:p>
          <a:p>
            <a:pPr algn="l"/>
            <a:r>
              <a:rPr lang="sv-SE" sz="1800" b="0" i="0" u="none" strike="noStrike" baseline="0" dirty="0">
                <a:latin typeface="TimesNewRomanPSMT"/>
              </a:rPr>
              <a:t>startbeskedet </a:t>
            </a:r>
            <a:r>
              <a:rPr lang="sv-SE" sz="1800" b="0" i="0" u="sng" strike="noStrike" baseline="0" dirty="0">
                <a:latin typeface="TimesNewRomanPSMT"/>
              </a:rPr>
              <a:t>inte innebär någon granskningsplikt för byggnadsnämnden</a:t>
            </a:r>
            <a:r>
              <a:rPr lang="sv-SE" sz="1800" b="0" i="0" u="none" strike="noStrike" baseline="0" dirty="0">
                <a:latin typeface="TimesNewRomanPSMT"/>
              </a:rPr>
              <a:t>. (Se prop.</a:t>
            </a:r>
          </a:p>
          <a:p>
            <a:pPr algn="l"/>
            <a:r>
              <a:rPr lang="sv-SE" sz="1800" b="0" i="0" u="none" strike="noStrike" baseline="0" dirty="0">
                <a:latin typeface="TimesNewRomanPSMT"/>
              </a:rPr>
              <a:t>2009/10:170 s. 316.)</a:t>
            </a:r>
          </a:p>
          <a:p>
            <a:pPr algn="l"/>
            <a:endParaRPr lang="sv-SE" sz="1800" b="0" i="0" u="none" strike="noStrike" baseline="0" dirty="0">
              <a:latin typeface="TimesNewRomanPSMT"/>
            </a:endParaRPr>
          </a:p>
          <a:p>
            <a:pPr algn="l"/>
            <a:r>
              <a:rPr lang="sv-SE" sz="1800" b="0" i="0" u="none" strike="noStrike" baseline="0" dirty="0">
                <a:latin typeface="TimesNewRomanPSMT"/>
              </a:rPr>
              <a:t>Enligt bestämmelsen i 10 kap. 23 § PBL är det tillräckligt att åtgärden </a:t>
            </a:r>
            <a:r>
              <a:rPr lang="sv-SE" sz="1800" b="0" i="1" u="none" strike="noStrike" baseline="0" dirty="0">
                <a:latin typeface="TimesNewRomanPS-ItalicMT"/>
              </a:rPr>
              <a:t>kan antas</a:t>
            </a:r>
          </a:p>
          <a:p>
            <a:pPr algn="l"/>
            <a:r>
              <a:rPr lang="sv-SE" sz="1800" b="0" i="0" u="none" strike="noStrike" baseline="0" dirty="0">
                <a:latin typeface="TimesNewRomanPSMT"/>
              </a:rPr>
              <a:t>komma att uppfylla föreskrivna krav för att nämnden ska ge startbesked. </a:t>
            </a:r>
            <a:r>
              <a:rPr lang="sv-SE" sz="1800" b="0" i="0" u="sng" strike="noStrike" baseline="0" dirty="0">
                <a:latin typeface="TimesNewRomanPSMT"/>
              </a:rPr>
              <a:t>Nämnden har</a:t>
            </a:r>
          </a:p>
          <a:p>
            <a:pPr algn="l"/>
            <a:r>
              <a:rPr lang="sv-SE" sz="1800" b="0" i="0" u="sng" strike="noStrike" baseline="0" dirty="0">
                <a:latin typeface="TimesNewRomanPSMT"/>
              </a:rPr>
              <a:t>i normalfallet inte anledning att misstro den byggherre som genom sin redovisning</a:t>
            </a:r>
          </a:p>
          <a:p>
            <a:pPr algn="l"/>
            <a:r>
              <a:rPr lang="sv-SE" sz="1800" b="0" i="0" u="sng" strike="noStrike" baseline="0" dirty="0">
                <a:latin typeface="TimesNewRomanPSMT"/>
              </a:rPr>
              <a:t>visar att ett byggprojekt kommer att uppfylla de tekniska kraven</a:t>
            </a:r>
            <a:r>
              <a:rPr lang="sv-SE" sz="1800" b="0" i="0" u="none" strike="noStrike" baseline="0" dirty="0">
                <a:latin typeface="TimesNewRomanPSMT"/>
              </a:rPr>
              <a:t>. Det uttalas i</a:t>
            </a:r>
          </a:p>
          <a:p>
            <a:pPr algn="l"/>
            <a:r>
              <a:rPr lang="sv-SE" sz="1800" b="0" i="0" u="none" strike="noStrike" baseline="0" dirty="0">
                <a:latin typeface="TimesNewRomanPSMT"/>
              </a:rPr>
              <a:t>förarbetena att nämnden, </a:t>
            </a:r>
            <a:r>
              <a:rPr lang="sv-SE" sz="1800" b="0" i="0" u="sng" strike="noStrike" baseline="0" dirty="0">
                <a:latin typeface="TimesNewRomanPSMT"/>
              </a:rPr>
              <a:t>utan att den tar på sig något granskningsansvar, ändå kan</a:t>
            </a:r>
          </a:p>
          <a:p>
            <a:pPr algn="l"/>
            <a:r>
              <a:rPr lang="sv-SE" sz="1800" b="0" i="0" u="sng" strike="noStrike" baseline="0" dirty="0">
                <a:latin typeface="TimesNewRomanPSMT"/>
              </a:rPr>
              <a:t>göra en tillräckligt ingående bedömning av om ett byggprojekt kan antas komma att</a:t>
            </a:r>
          </a:p>
          <a:p>
            <a:pPr algn="l"/>
            <a:r>
              <a:rPr lang="sv-SE" sz="1800" b="0" i="0" u="sng" strike="noStrike" baseline="0" dirty="0">
                <a:latin typeface="TimesNewRomanPSMT"/>
              </a:rPr>
              <a:t>uppfylla relevanta krav </a:t>
            </a:r>
            <a:r>
              <a:rPr lang="sv-SE" sz="1800" b="0" i="0" u="none" strike="noStrike" baseline="0" dirty="0">
                <a:latin typeface="TimesNewRomanPSMT"/>
              </a:rPr>
              <a:t>(se prop. 2009/10:170 s. 317). </a:t>
            </a:r>
            <a:r>
              <a:rPr lang="sv-SE" sz="1800" b="1" i="0" u="none" strike="noStrike" baseline="0" dirty="0">
                <a:latin typeface="TimesNewRomanPSMT"/>
              </a:rPr>
              <a:t>Ett beslut om startbesked för en</a:t>
            </a:r>
          </a:p>
          <a:p>
            <a:pPr algn="l"/>
            <a:r>
              <a:rPr lang="sv-SE" sz="1800" b="1" i="0" u="none" strike="noStrike" baseline="0" dirty="0">
                <a:latin typeface="TimesNewRomanPSMT"/>
              </a:rPr>
              <a:t>byggåtgärd utgör därmed inte ett slutligt ställningstagande av nämnden ifråga om</a:t>
            </a:r>
          </a:p>
          <a:p>
            <a:pPr algn="l"/>
            <a:r>
              <a:rPr lang="sv-SE" sz="1800" b="1" i="0" u="none" strike="noStrike" baseline="0" dirty="0">
                <a:latin typeface="TimesNewRomanPSMT"/>
              </a:rPr>
              <a:t>åtgärden uppfyller kraven enligt byggreglerna.</a:t>
            </a:r>
          </a:p>
          <a:p>
            <a:pPr algn="l"/>
            <a:endParaRPr lang="sv-SE" sz="1800" b="0" i="0" u="none" strike="noStrike" baseline="0" dirty="0">
              <a:latin typeface="TimesNewRomanPSMT"/>
            </a:endParaRPr>
          </a:p>
          <a:p>
            <a:pPr algn="l"/>
            <a:r>
              <a:rPr lang="sv-SE" sz="1800" b="0" i="0" u="none" strike="noStrike" baseline="0" dirty="0">
                <a:latin typeface="TimesNewRomanPSMT"/>
              </a:rPr>
              <a:t>MÖD har </a:t>
            </a:r>
            <a:r>
              <a:rPr lang="sv-SE" sz="1800" b="0" i="0" u="sng" strike="noStrike" baseline="0" dirty="0">
                <a:latin typeface="TimesNewRomanPSMT"/>
              </a:rPr>
              <a:t>i några avgöranden bedömt att </a:t>
            </a:r>
            <a:r>
              <a:rPr lang="sv-SE" sz="1800" b="1" i="0" u="sng" strike="noStrike" baseline="0" dirty="0">
                <a:latin typeface="TimesNewRomanPSMT"/>
              </a:rPr>
              <a:t>startbesked</a:t>
            </a:r>
            <a:r>
              <a:rPr lang="sv-SE" sz="1800" b="0" i="0" u="sng" strike="noStrike" baseline="0" dirty="0">
                <a:latin typeface="TimesNewRomanPSMT"/>
              </a:rPr>
              <a:t> är att</a:t>
            </a:r>
          </a:p>
          <a:p>
            <a:pPr algn="l"/>
            <a:r>
              <a:rPr lang="sv-SE" sz="1800" b="0" i="0" u="sng" strike="noStrike" baseline="0" dirty="0">
                <a:latin typeface="TimesNewRomanPSMT"/>
              </a:rPr>
              <a:t>betrakta som </a:t>
            </a:r>
            <a:r>
              <a:rPr lang="sv-SE" sz="1800" b="1" i="0" u="sng" strike="noStrike" baseline="0" dirty="0">
                <a:latin typeface="TimesNewRomanPSMT"/>
              </a:rPr>
              <a:t>gynnande förvaltningsbeslut som vinner negativ rättskraft </a:t>
            </a:r>
            <a:r>
              <a:rPr lang="sv-SE" sz="1800" b="0" i="0" u="none" strike="noStrike" baseline="0" dirty="0">
                <a:latin typeface="TimesNewRomanPSMT"/>
              </a:rPr>
              <a:t>(se MÖD</a:t>
            </a:r>
          </a:p>
          <a:p>
            <a:pPr algn="l"/>
            <a:r>
              <a:rPr lang="sv-SE" sz="1800" b="0" i="0" u="none" strike="noStrike" baseline="0" dirty="0">
                <a:latin typeface="TimesNewRomanPSMT"/>
              </a:rPr>
              <a:t>2017:50 och MÖD 2018:22 samt Mark- och miljööverdomstolens avgöranden den 23</a:t>
            </a:r>
          </a:p>
          <a:p>
            <a:pPr algn="l"/>
            <a:r>
              <a:rPr lang="sv-SE" sz="1800" b="0" i="0" u="none" strike="noStrike" baseline="0" dirty="0">
                <a:latin typeface="TimesNewRomanPSMT"/>
              </a:rPr>
              <a:t>februari 2016 i mål nr P 1948-15, den 22 december 2016 i mål nr P 1022-16 och den 2</a:t>
            </a:r>
          </a:p>
          <a:p>
            <a:pPr algn="l"/>
            <a:r>
              <a:rPr lang="sv-SE" sz="1800" b="0" i="0" u="none" strike="noStrike" baseline="0" dirty="0">
                <a:latin typeface="TimesNewRomanPSMT"/>
              </a:rPr>
              <a:t>juni 2017 i mål nr P 5575-16</a:t>
            </a:r>
            <a:r>
              <a:rPr lang="sv-SE" sz="1800" b="0" i="0" u="sng" strike="noStrike" baseline="0" dirty="0">
                <a:latin typeface="TimesNewRomanPSMT"/>
              </a:rPr>
              <a:t>). Dessa avgöranden innebär att en nämnd, i ett</a:t>
            </a:r>
          </a:p>
          <a:p>
            <a:pPr algn="l"/>
            <a:r>
              <a:rPr lang="sv-SE" sz="1800" b="1" i="0" u="sng" strike="noStrike" baseline="0" dirty="0">
                <a:latin typeface="TimesNewRomanPSMT"/>
              </a:rPr>
              <a:t>tillsynsärende</a:t>
            </a:r>
            <a:r>
              <a:rPr lang="sv-SE" sz="1800" b="0" i="0" u="sng" strike="noStrike" baseline="0" dirty="0">
                <a:latin typeface="TimesNewRomanPSMT"/>
              </a:rPr>
              <a:t> gällande en </a:t>
            </a:r>
            <a:r>
              <a:rPr lang="sv-SE" sz="1800" b="1" i="0" u="sng" strike="noStrike" baseline="0" dirty="0">
                <a:latin typeface="TimesNewRomanPSMT"/>
              </a:rPr>
              <a:t>bygglovsbefriad åtgärd som fått startbesked</a:t>
            </a:r>
            <a:r>
              <a:rPr lang="sv-SE" sz="1800" b="0" i="0" u="sng" strike="noStrike" baseline="0" dirty="0">
                <a:latin typeface="TimesNewRomanPSMT"/>
              </a:rPr>
              <a:t>, </a:t>
            </a:r>
            <a:r>
              <a:rPr lang="sv-SE" sz="1800" b="1" i="0" u="sng" strike="noStrike" baseline="0" dirty="0">
                <a:latin typeface="TimesNewRomanPSMT"/>
              </a:rPr>
              <a:t>i regel endast</a:t>
            </a:r>
          </a:p>
          <a:p>
            <a:pPr algn="l"/>
            <a:r>
              <a:rPr lang="sv-SE" sz="1800" b="1" i="0" u="sng" strike="noStrike" baseline="0" dirty="0">
                <a:latin typeface="TimesNewRomanPSMT"/>
              </a:rPr>
              <a:t>kan ingripa med tillsynsåtgärder om åtgärden inte överensstämmer med det som</a:t>
            </a:r>
          </a:p>
          <a:p>
            <a:pPr algn="l"/>
            <a:r>
              <a:rPr lang="sv-SE" sz="1800" b="1" i="0" u="sng" strike="noStrike" baseline="0" dirty="0">
                <a:latin typeface="TimesNewRomanPSMT"/>
              </a:rPr>
              <a:t>framgår av anmälan.</a:t>
            </a:r>
          </a:p>
          <a:p>
            <a:pPr algn="l"/>
            <a:endParaRPr lang="sv-SE" sz="1800" b="0" i="0" u="none" strike="noStrike" baseline="0" dirty="0">
              <a:latin typeface="TimesNewRomanPSMT"/>
            </a:endParaRPr>
          </a:p>
          <a:p>
            <a:pPr algn="l"/>
            <a:r>
              <a:rPr lang="sv-SE" sz="1800" b="0" i="0" u="sng" strike="noStrike" baseline="0" dirty="0">
                <a:latin typeface="TimesNewRomanPSMT"/>
              </a:rPr>
              <a:t>Avgörandena rör alltså den negativa rättskraften av beslut att ge startbesked för</a:t>
            </a:r>
          </a:p>
          <a:p>
            <a:pPr algn="l"/>
            <a:r>
              <a:rPr lang="sv-SE" sz="1800" b="0" i="0" u="sng" strike="noStrike" baseline="0" dirty="0">
                <a:latin typeface="TimesNewRomanPSMT"/>
              </a:rPr>
              <a:t>bygglovsbefriade åtgärder där prövningen varit inriktad på sådana krav som normalt</a:t>
            </a:r>
          </a:p>
          <a:p>
            <a:pPr algn="l"/>
            <a:r>
              <a:rPr lang="sv-SE" sz="1800" b="0" i="0" u="sng" strike="noStrike" baseline="0" dirty="0">
                <a:latin typeface="TimesNewRomanPSMT"/>
              </a:rPr>
              <a:t>sett skulle ha prövats i ett bygglov, dvs. krav på byggnadens placering och utformning.</a:t>
            </a:r>
          </a:p>
          <a:p>
            <a:pPr algn="l"/>
            <a:r>
              <a:rPr lang="sv-SE" sz="1800" b="1" i="0" u="none" strike="noStrike" baseline="0" dirty="0">
                <a:latin typeface="TimesNewRomanPSMT"/>
              </a:rPr>
              <a:t>Däremot inte byggnadstekniska krav</a:t>
            </a:r>
            <a:r>
              <a:rPr lang="sv-SE" sz="1800" b="0" i="0" u="none" strike="noStrike" baseline="0" dirty="0">
                <a:latin typeface="TimesNewRomanPSMT"/>
              </a:rPr>
              <a:t>. Prövningen i flera mål var </a:t>
            </a:r>
            <a:r>
              <a:rPr lang="sv-SE" sz="1800" b="0" i="0" u="sng" strike="noStrike" baseline="0" dirty="0">
                <a:latin typeface="TimesNewRomanPSMT"/>
              </a:rPr>
              <a:t>föranledd av</a:t>
            </a:r>
          </a:p>
          <a:p>
            <a:pPr algn="l"/>
            <a:r>
              <a:rPr lang="sv-SE" sz="1800" b="0" i="0" u="sng" strike="noStrike" baseline="0" dirty="0">
                <a:latin typeface="TimesNewRomanPSMT"/>
              </a:rPr>
              <a:t>frågeställningen om grannar i fråga om bygglovsbefriade åtgärder skulle anses ha</a:t>
            </a:r>
          </a:p>
          <a:p>
            <a:pPr algn="l"/>
            <a:r>
              <a:rPr lang="sv-SE" sz="1800" b="0" i="0" u="sng" strike="noStrike" baseline="0" dirty="0">
                <a:latin typeface="TimesNewRomanPSMT"/>
              </a:rPr>
              <a:t>klagorätt trots att lagtexten inte gav möjlighet till det</a:t>
            </a:r>
            <a:r>
              <a:rPr lang="sv-SE" sz="1800" b="0" i="0" u="none" strike="noStrike" baseline="0" dirty="0">
                <a:latin typeface="TimesNewRomanPSMT"/>
              </a:rPr>
              <a:t>. </a:t>
            </a:r>
            <a:r>
              <a:rPr lang="sv-SE" sz="1800" b="1" i="0" u="none" strike="noStrike" baseline="0" dirty="0">
                <a:latin typeface="TimesNewRomanPSMT"/>
              </a:rPr>
              <a:t>Avgörandena, som alltså inte tar</a:t>
            </a:r>
          </a:p>
          <a:p>
            <a:pPr algn="l"/>
            <a:r>
              <a:rPr lang="sv-SE" sz="1800" b="1" i="0" u="none" strike="noStrike" baseline="0" dirty="0">
                <a:latin typeface="TimesNewRomanPSMT"/>
              </a:rPr>
              <a:t>sikte på förhållandet mellan startbesked och slutbesked, ger inte stöd för att beslut om</a:t>
            </a:r>
          </a:p>
          <a:p>
            <a:pPr algn="l"/>
            <a:r>
              <a:rPr lang="sv-SE" sz="1800" b="1" i="0" u="none" strike="noStrike" baseline="0" dirty="0">
                <a:latin typeface="TimesNewRomanPSMT"/>
              </a:rPr>
              <a:t>startbesked innebär att frågan om åtgärden uppfyller de tekniska egenskapskraven blir</a:t>
            </a:r>
          </a:p>
          <a:p>
            <a:pPr algn="l"/>
            <a:r>
              <a:rPr lang="sv-SE" sz="1800" b="1" i="0" u="none" strike="noStrike" baseline="0" dirty="0">
                <a:latin typeface="TimesNewRomanPSMT"/>
              </a:rPr>
              <a:t>rättskraftigt avgjord vid en senare prövning av en begäran om slutbesked.</a:t>
            </a:r>
          </a:p>
          <a:p>
            <a:pPr algn="l"/>
            <a:endParaRPr lang="sv-SE" dirty="0"/>
          </a:p>
          <a:p>
            <a:pPr algn="l"/>
            <a:r>
              <a:rPr lang="sv-SE" sz="1800" b="0" i="0" u="none" strike="noStrike" baseline="0" dirty="0">
                <a:latin typeface="TimesNewRomanPSMT"/>
              </a:rPr>
              <a:t>Mark- och miljööverdomstolen har också i ett avgörande konstaterat </a:t>
            </a:r>
            <a:r>
              <a:rPr lang="sv-SE" sz="1800" b="0" i="0" u="sng" strike="noStrike" baseline="0" dirty="0">
                <a:latin typeface="TimesNewRomanPSMT"/>
              </a:rPr>
              <a:t>att ett slutbesked</a:t>
            </a:r>
          </a:p>
          <a:p>
            <a:pPr algn="l"/>
            <a:r>
              <a:rPr lang="sv-SE" sz="1800" b="0" i="0" u="sng" strike="noStrike" baseline="0" dirty="0">
                <a:latin typeface="TimesNewRomanPSMT"/>
              </a:rPr>
              <a:t>inte utgjorde hinder mot att senare förelägga om rättelse avseende de tekniska</a:t>
            </a:r>
          </a:p>
          <a:p>
            <a:pPr algn="l"/>
            <a:r>
              <a:rPr lang="sv-SE" sz="1800" b="0" i="0" u="sng" strike="noStrike" baseline="0" dirty="0">
                <a:latin typeface="TimesNewRomanPSMT"/>
              </a:rPr>
              <a:t>egenskapskraven </a:t>
            </a:r>
            <a:r>
              <a:rPr lang="sv-SE" sz="1800" b="0" i="0" u="none" strike="noStrike" baseline="0" dirty="0">
                <a:latin typeface="TimesNewRomanPSMT"/>
              </a:rPr>
              <a:t>eftersom det inte funnits skäl för nämnden att ifrågasätta underlaget</a:t>
            </a:r>
          </a:p>
          <a:p>
            <a:pPr algn="l"/>
            <a:r>
              <a:rPr lang="sv-SE" sz="1800" b="0" i="0" u="none" strike="noStrike" baseline="0" dirty="0">
                <a:latin typeface="TimesNewRomanPSMT"/>
              </a:rPr>
              <a:t>om byggnadens förenlighet med egenskapskraven innan den beslutade om</a:t>
            </a:r>
          </a:p>
          <a:p>
            <a:pPr algn="l"/>
            <a:r>
              <a:rPr lang="sv-SE" sz="1800" b="0" i="0" u="none" strike="noStrike" baseline="0" dirty="0">
                <a:latin typeface="TimesNewRomanPSMT"/>
              </a:rPr>
              <a:t>slutbesked (MÖD 2020:52).</a:t>
            </a:r>
          </a:p>
          <a:p>
            <a:pPr algn="l"/>
            <a:endParaRPr lang="sv-SE" sz="1800" b="0" i="0" u="none" strike="noStrike" baseline="0" dirty="0">
              <a:latin typeface="TimesNewRomanPSMT"/>
            </a:endParaRPr>
          </a:p>
          <a:p>
            <a:pPr algn="l"/>
            <a:r>
              <a:rPr lang="sv-SE" sz="1800" b="0" i="0" u="none" strike="noStrike" baseline="0" dirty="0">
                <a:latin typeface="TimesNewRomanPSMT"/>
              </a:rPr>
              <a:t>Som nämnts ovan innebär </a:t>
            </a:r>
            <a:r>
              <a:rPr lang="sv-SE" sz="1800" b="1" i="0" u="none" strike="noStrike" baseline="0" dirty="0">
                <a:latin typeface="TimesNewRomanPSMT"/>
              </a:rPr>
              <a:t>ett beslut om startbesked inte ett slutligt ställningstagande</a:t>
            </a:r>
          </a:p>
          <a:p>
            <a:pPr algn="l"/>
            <a:r>
              <a:rPr lang="sv-SE" sz="1800" b="1" i="0" u="none" strike="noStrike" baseline="0" dirty="0">
                <a:latin typeface="TimesNewRomanPSMT"/>
              </a:rPr>
              <a:t>om åtgärden uppfyller de tekniska egenskapskraven utan det innebär endast ett</a:t>
            </a:r>
          </a:p>
          <a:p>
            <a:pPr algn="l"/>
            <a:r>
              <a:rPr lang="sv-SE" sz="1800" b="1" i="0" u="none" strike="noStrike" baseline="0" dirty="0">
                <a:latin typeface="TimesNewRomanPSMT"/>
              </a:rPr>
              <a:t>antagande att reglerna kommer att uppfyllas</a:t>
            </a:r>
            <a:r>
              <a:rPr lang="sv-SE" sz="1800" b="0" i="0" u="none" strike="noStrike" baseline="0" dirty="0">
                <a:latin typeface="TimesNewRomanPSMT"/>
              </a:rPr>
              <a:t>. De aktuella bestämmelserna i PBL och</a:t>
            </a:r>
          </a:p>
          <a:p>
            <a:pPr algn="l"/>
            <a:r>
              <a:rPr lang="sv-SE" sz="1800" b="0" i="0" u="none" strike="noStrike" baseline="0" dirty="0">
                <a:latin typeface="TimesNewRomanPSMT"/>
              </a:rPr>
              <a:t>förarbetsuttalandena som redogjorts för ovan, </a:t>
            </a:r>
            <a:r>
              <a:rPr lang="sv-SE" sz="1800" b="0" i="0" u="sng" strike="noStrike" baseline="0" dirty="0">
                <a:latin typeface="TimesNewRomanPSMT"/>
              </a:rPr>
              <a:t>ger inte heller stöd för slutsatsen att ett</a:t>
            </a:r>
          </a:p>
          <a:p>
            <a:pPr algn="l"/>
            <a:r>
              <a:rPr lang="sv-SE" sz="1800" b="0" i="0" u="sng" strike="noStrike" baseline="0" dirty="0">
                <a:latin typeface="TimesNewRomanPSMT"/>
              </a:rPr>
              <a:t>startbesked innebär att frågan om åtgärden uppfyller de tekniska egenskapskraven blir</a:t>
            </a:r>
          </a:p>
          <a:p>
            <a:pPr algn="l"/>
            <a:r>
              <a:rPr lang="sv-SE" sz="1800" b="0" i="0" u="sng" strike="noStrike" baseline="0" dirty="0">
                <a:solidFill>
                  <a:srgbClr val="000000"/>
                </a:solidFill>
                <a:latin typeface="TimesNewRomanPSMT"/>
              </a:rPr>
              <a:t>slutligt avgjord</a:t>
            </a:r>
            <a:r>
              <a:rPr lang="sv-SE" sz="1800" b="0" i="0" u="none" strike="noStrike" baseline="0" dirty="0">
                <a:solidFill>
                  <a:srgbClr val="000000"/>
                </a:solidFill>
                <a:latin typeface="TimesNewRomanPSMT"/>
              </a:rPr>
              <a:t>. </a:t>
            </a:r>
            <a:r>
              <a:rPr lang="sv-SE" sz="1800" b="1" i="0" u="none" strike="noStrike" baseline="0" dirty="0">
                <a:solidFill>
                  <a:srgbClr val="000000"/>
                </a:solidFill>
                <a:latin typeface="TimesNewRomanPSMT"/>
              </a:rPr>
              <a:t>Byggnadsnämndens bedömning av de tekniska egenskapskraven inför</a:t>
            </a:r>
          </a:p>
          <a:p>
            <a:pPr algn="l"/>
            <a:r>
              <a:rPr lang="sv-SE" sz="1800" b="1" i="0" u="none" strike="noStrike" baseline="0" dirty="0">
                <a:solidFill>
                  <a:srgbClr val="000000"/>
                </a:solidFill>
                <a:latin typeface="TimesNewRomanPSMT"/>
              </a:rPr>
              <a:t>startbesked omfattas därför som regel inte av negativ rättskraft</a:t>
            </a:r>
            <a:r>
              <a:rPr lang="sv-SE" sz="1800" b="0" i="0" u="none" strike="noStrike" baseline="0" dirty="0">
                <a:solidFill>
                  <a:srgbClr val="000000"/>
                </a:solidFill>
                <a:latin typeface="TimesNewRomanPSMT"/>
              </a:rPr>
              <a:t>. </a:t>
            </a:r>
            <a:r>
              <a:rPr lang="sv-SE" sz="1800" b="0" i="0" u="sng" strike="noStrike" baseline="0" dirty="0">
                <a:solidFill>
                  <a:srgbClr val="000000"/>
                </a:solidFill>
                <a:latin typeface="TimesNewRomanPSMT"/>
              </a:rPr>
              <a:t>Även om det kan</a:t>
            </a:r>
          </a:p>
          <a:p>
            <a:pPr algn="l"/>
            <a:r>
              <a:rPr lang="sv-SE" sz="1800" b="0" i="0" u="sng" strike="noStrike" baseline="0" dirty="0">
                <a:solidFill>
                  <a:srgbClr val="000000"/>
                </a:solidFill>
                <a:latin typeface="TimesNewRomanPSMT"/>
              </a:rPr>
              <a:t>finnas situationer när negativ rättskraft kan aktualiseras blir det dessutom inte aktuellt</a:t>
            </a:r>
          </a:p>
          <a:p>
            <a:pPr algn="l"/>
            <a:r>
              <a:rPr lang="sv-SE" sz="1800" b="0" i="0" u="sng" strike="noStrike" baseline="0" dirty="0">
                <a:solidFill>
                  <a:srgbClr val="000000"/>
                </a:solidFill>
                <a:latin typeface="TimesNewRomanPSMT"/>
              </a:rPr>
              <a:t>när det gäller </a:t>
            </a:r>
            <a:r>
              <a:rPr lang="sv-SE" sz="1800" b="1" i="0" u="sng" strike="noStrike" baseline="0" dirty="0">
                <a:solidFill>
                  <a:srgbClr val="000000"/>
                </a:solidFill>
                <a:latin typeface="TimesNewRomanPSMT"/>
              </a:rPr>
              <a:t>tvingande säkerhetsskäl </a:t>
            </a:r>
            <a:r>
              <a:rPr lang="sv-SE" sz="1800" b="0" i="0" u="sng" strike="noStrike" baseline="0" dirty="0">
                <a:solidFill>
                  <a:srgbClr val="000000"/>
                </a:solidFill>
                <a:latin typeface="TimesNewRomanPSMT"/>
              </a:rPr>
              <a:t>eftersom sådana frågor är undantagna från</a:t>
            </a:r>
          </a:p>
          <a:p>
            <a:pPr algn="l"/>
            <a:r>
              <a:rPr lang="sv-SE" sz="1800" b="0" i="0" u="sng" strike="noStrike" baseline="0" dirty="0">
                <a:solidFill>
                  <a:srgbClr val="000000"/>
                </a:solidFill>
                <a:latin typeface="TimesNewRomanPSMT"/>
              </a:rPr>
              <a:t>principen om gynnande förvaltningsbesluts orubblighet</a:t>
            </a:r>
            <a:r>
              <a:rPr lang="sv-SE" sz="1800" b="0" i="0" u="none" strike="noStrike" baseline="0" dirty="0">
                <a:solidFill>
                  <a:srgbClr val="000000"/>
                </a:solidFill>
                <a:latin typeface="TimesNewRomanPSMT"/>
              </a:rPr>
              <a:t>. Sådana </a:t>
            </a:r>
            <a:r>
              <a:rPr lang="sv-SE" sz="1800" b="0" i="0" u="none" strike="noStrike" baseline="0" dirty="0">
                <a:solidFill>
                  <a:srgbClr val="2F2F2B"/>
                </a:solidFill>
                <a:latin typeface="TimesNewRomanPSMT"/>
              </a:rPr>
              <a:t>tvingande</a:t>
            </a:r>
          </a:p>
          <a:p>
            <a:pPr algn="l"/>
            <a:r>
              <a:rPr lang="sv-SE" sz="1800" b="0" i="0" u="none" strike="noStrike" baseline="0" dirty="0">
                <a:solidFill>
                  <a:srgbClr val="2F2F2B"/>
                </a:solidFill>
                <a:latin typeface="TimesNewRomanPSMT"/>
              </a:rPr>
              <a:t>säkerhetsskäl kan avse allmän ordning och säkerhet, trafiksäkerheten eller hänsyn till</a:t>
            </a:r>
          </a:p>
          <a:p>
            <a:pPr algn="l"/>
            <a:r>
              <a:rPr lang="sv-SE" sz="1800" b="0" i="0" u="none" strike="noStrike" baseline="0" dirty="0">
                <a:solidFill>
                  <a:srgbClr val="2F2F2B"/>
                </a:solidFill>
                <a:latin typeface="TimesNewRomanPSMT"/>
              </a:rPr>
              <a:t>risken för allvarliga störningar i form av bränder eller explosioner (se Lundmark</a:t>
            </a:r>
          </a:p>
          <a:p>
            <a:pPr algn="l"/>
            <a:r>
              <a:rPr lang="sv-SE" sz="1800" b="0" i="0" u="none" strike="noStrike" baseline="0" dirty="0">
                <a:solidFill>
                  <a:srgbClr val="2F2F2B"/>
                </a:solidFill>
                <a:latin typeface="TimesNewRomanPSMT"/>
              </a:rPr>
              <a:t>m.fl., Förvaltningslagen, En kommentar, JUNO Version 1A, kommentaren till 37 §</a:t>
            </a:r>
          </a:p>
          <a:p>
            <a:pPr algn="l"/>
            <a:r>
              <a:rPr lang="sv-SE" sz="1800" b="0" i="0" u="none" strike="noStrike" baseline="0" dirty="0">
                <a:solidFill>
                  <a:srgbClr val="2F2F2B"/>
                </a:solidFill>
                <a:latin typeface="TimesNewRomanPSMT"/>
              </a:rPr>
              <a:t>förvaltningslagen</a:t>
            </a:r>
            <a:r>
              <a:rPr lang="sv-SE" sz="1800" b="1" i="0" u="none" strike="noStrike" baseline="0" dirty="0">
                <a:solidFill>
                  <a:srgbClr val="2F2F2B"/>
                </a:solidFill>
                <a:latin typeface="TimesNewRomanPSMT"/>
              </a:rPr>
              <a:t>). Nu </a:t>
            </a:r>
            <a:r>
              <a:rPr lang="sv-SE" sz="1800" b="1" i="0" u="none" strike="noStrike" baseline="0" dirty="0">
                <a:solidFill>
                  <a:srgbClr val="000000"/>
                </a:solidFill>
                <a:latin typeface="TimesNewRomanPSMT"/>
              </a:rPr>
              <a:t>aktuellt mål avser uppfyllande av brandskyddskrav som är att</a:t>
            </a:r>
          </a:p>
          <a:p>
            <a:pPr algn="l"/>
            <a:r>
              <a:rPr lang="sv-SE" sz="1800" b="1" i="0" u="none" strike="noStrike" baseline="0" dirty="0">
                <a:solidFill>
                  <a:srgbClr val="000000"/>
                </a:solidFill>
                <a:latin typeface="TimesNewRomanPSMT"/>
              </a:rPr>
              <a:t>hänföra till tvingande säkerhetsskäl</a:t>
            </a:r>
            <a:r>
              <a:rPr lang="sv-SE" sz="1800" b="0" i="0" u="none" strike="noStrike" baseline="0" dirty="0">
                <a:solidFill>
                  <a:srgbClr val="000000"/>
                </a:solidFill>
                <a:latin typeface="TimesNewRomanPSMT"/>
              </a:rPr>
              <a:t>.</a:t>
            </a:r>
          </a:p>
          <a:p>
            <a:pPr algn="l"/>
            <a:endParaRPr lang="sv-SE" dirty="0"/>
          </a:p>
          <a:p>
            <a:pPr algn="l"/>
            <a:endParaRPr lang="sv-SE" dirty="0"/>
          </a:p>
          <a:p>
            <a:r>
              <a:rPr lang="sv-SE" dirty="0"/>
              <a:t>Startbeskeds negativa rättskraft – skillnad mellan om det är för </a:t>
            </a:r>
            <a:r>
              <a:rPr lang="sv-SE" dirty="0" err="1"/>
              <a:t>attefall</a:t>
            </a:r>
            <a:r>
              <a:rPr lang="sv-SE" dirty="0"/>
              <a:t> eller gäller i bygglov och tekn. </a:t>
            </a:r>
            <a:r>
              <a:rPr lang="sv-SE" dirty="0" err="1"/>
              <a:t>Eg.krav</a:t>
            </a:r>
            <a:r>
              <a:rPr lang="sv-SE" dirty="0"/>
              <a:t>!? </a:t>
            </a:r>
          </a:p>
          <a:p>
            <a:pPr lvl="1"/>
            <a:r>
              <a:rPr lang="sv-SE" dirty="0"/>
              <a:t>Attefall: utformning och placering – får </a:t>
            </a:r>
            <a:r>
              <a:rPr lang="sv-SE" dirty="0" err="1"/>
              <a:t>neg.rättskraft</a:t>
            </a:r>
            <a:endParaRPr lang="sv-SE" dirty="0"/>
          </a:p>
          <a:p>
            <a:pPr lvl="1"/>
            <a:r>
              <a:rPr lang="sv-SE" dirty="0"/>
              <a:t>Bygglov och </a:t>
            </a:r>
            <a:r>
              <a:rPr lang="sv-SE" dirty="0" err="1"/>
              <a:t>tekn.eg.krav</a:t>
            </a:r>
            <a:r>
              <a:rPr lang="sv-SE" dirty="0"/>
              <a:t> – ej </a:t>
            </a:r>
            <a:r>
              <a:rPr lang="sv-SE" dirty="0" err="1"/>
              <a:t>neg.rättskraft</a:t>
            </a:r>
            <a:endParaRPr lang="sv-SE" dirty="0"/>
          </a:p>
          <a:p>
            <a:pPr algn="l"/>
            <a:endParaRPr lang="sv-SE" dirty="0"/>
          </a:p>
          <a:p>
            <a:pPr algn="l"/>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2490838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har äntligen kommit avgöranden som tar upp när vi har skäl att neka slutbesked! Att kunna neka slutbesked är många gånger ett mycket effektivare sätt att bedriva tillsyn när det behövs. Eftersom ett nekat slutbesked innebär ett automatiskt användningsförbud för åtgärden. Det är oftast enklare att kunna få till rättelse av något som felar under pågående byggprocess än när något redan är slutfört och som vi upptäcker senare. </a:t>
            </a:r>
          </a:p>
          <a:p>
            <a:endParaRPr lang="sv-SE" dirty="0"/>
          </a:p>
          <a:p>
            <a:r>
              <a:rPr lang="sv-SE" dirty="0"/>
              <a:t>Så när har vi skäl att neka slutbesked? </a:t>
            </a:r>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1995177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2023-05-23</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703866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a:t>
            </a:r>
            <a:r>
              <a:rPr lang="sv-SE" sz="1050" dirty="0">
                <a:solidFill>
                  <a:schemeClr val="tx1"/>
                </a:solidFill>
              </a:rPr>
              <a:t>öppen</a:t>
            </a:r>
            <a:r>
              <a:rPr lang="sv-SE" sz="1050" dirty="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image" Target="../media/image1.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heme" Target="../theme/theme7.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9"/>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 id="2147484529" r:id="rId17"/>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r>
              <a:rPr lang="sv-SE" dirty="0"/>
              <a:t>Aktuella rättsfall</a:t>
            </a:r>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a:lstStyle/>
          <a:p>
            <a:r>
              <a:rPr lang="sv-SE" dirty="0"/>
              <a:t>FSB 2023</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a:lstStyle/>
          <a:p>
            <a:r>
              <a:rPr lang="sv-SE" dirty="0"/>
              <a:t>Anna Andersson Ruthberg, jurist, Stadsbyggnadsförvaltningen Göteborgs stad</a:t>
            </a:r>
          </a:p>
        </p:txBody>
      </p:sp>
    </p:spTree>
    <p:extLst>
      <p:ext uri="{BB962C8B-B14F-4D97-AF65-F5344CB8AC3E}">
        <p14:creationId xmlns:p14="http://schemas.microsoft.com/office/powerpoint/2010/main" val="357878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3048A9-1F64-55EA-4960-DBF0C1E7FA44}"/>
              </a:ext>
            </a:extLst>
          </p:cNvPr>
          <p:cNvSpPr>
            <a:spLocks noGrp="1"/>
          </p:cNvSpPr>
          <p:nvPr>
            <p:ph type="title"/>
          </p:nvPr>
        </p:nvSpPr>
        <p:spPr/>
        <p:txBody>
          <a:bodyPr>
            <a:normAutofit fontScale="90000"/>
          </a:bodyPr>
          <a:lstStyle/>
          <a:p>
            <a:r>
              <a:rPr lang="sv-SE" sz="3300" dirty="0"/>
              <a:t>Startbeskeds negativa rättskraft </a:t>
            </a:r>
            <a:br>
              <a:rPr lang="sv-SE" dirty="0"/>
            </a:br>
            <a:r>
              <a:rPr lang="sv-SE" sz="2200" dirty="0"/>
              <a:t>MÖD P 12528-21</a:t>
            </a:r>
          </a:p>
        </p:txBody>
      </p:sp>
      <p:sp>
        <p:nvSpPr>
          <p:cNvPr id="4" name="Platshållare för innehåll 3">
            <a:extLst>
              <a:ext uri="{FF2B5EF4-FFF2-40B4-BE49-F238E27FC236}">
                <a16:creationId xmlns:a16="http://schemas.microsoft.com/office/drawing/2014/main" id="{0BDDF71C-72CD-D28B-BD52-96AB4C09F6AE}"/>
              </a:ext>
            </a:extLst>
          </p:cNvPr>
          <p:cNvSpPr>
            <a:spLocks noGrp="1"/>
          </p:cNvSpPr>
          <p:nvPr>
            <p:ph sz="half" idx="10"/>
          </p:nvPr>
        </p:nvSpPr>
        <p:spPr>
          <a:xfrm>
            <a:off x="417075" y="1736728"/>
            <a:ext cx="6684369" cy="4194629"/>
          </a:xfrm>
        </p:spPr>
        <p:txBody>
          <a:bodyPr>
            <a:normAutofit fontScale="77500" lnSpcReduction="20000"/>
          </a:bodyPr>
          <a:lstStyle/>
          <a:p>
            <a:r>
              <a:rPr lang="sv-SE" dirty="0"/>
              <a:t>Negativ rättskraft = fråga som är slutligt avgjord som inte får prövas igen </a:t>
            </a:r>
          </a:p>
          <a:p>
            <a:endParaRPr lang="sv-SE" dirty="0"/>
          </a:p>
          <a:p>
            <a:r>
              <a:rPr lang="sv-SE" dirty="0"/>
              <a:t>Bedömning inför startbesked – ”kan antas” </a:t>
            </a:r>
          </a:p>
          <a:p>
            <a:pPr lvl="1"/>
            <a:r>
              <a:rPr lang="sv-SE" dirty="0"/>
              <a:t>Ingen granskningsplikt för BN </a:t>
            </a:r>
          </a:p>
          <a:p>
            <a:pPr lvl="1"/>
            <a:r>
              <a:rPr lang="sv-SE" dirty="0"/>
              <a:t>Syfte: möjlighet att ingripa i tidigt skede </a:t>
            </a:r>
          </a:p>
          <a:p>
            <a:pPr marL="226783" lvl="1" indent="0">
              <a:buNone/>
            </a:pPr>
            <a:endParaRPr lang="sv-SE" dirty="0"/>
          </a:p>
          <a:p>
            <a:pPr>
              <a:buFont typeface="Wingdings" panose="05000000000000000000" pitchFamily="2" charset="2"/>
              <a:buChar char="à"/>
            </a:pPr>
            <a:r>
              <a:rPr lang="sv-SE" dirty="0">
                <a:sym typeface="Wingdings" panose="05000000000000000000" pitchFamily="2" charset="2"/>
              </a:rPr>
              <a:t>Inte ett slutligt ställningstagande om åtgärd uppfyller tekniska egenskapskraven. Endast antagande att reglerna kommer att uppfyllas.</a:t>
            </a:r>
          </a:p>
          <a:p>
            <a:pPr marL="0" indent="0">
              <a:buNone/>
            </a:pPr>
            <a:endParaRPr lang="sv-SE" dirty="0"/>
          </a:p>
          <a:p>
            <a:r>
              <a:rPr lang="sv-SE" dirty="0"/>
              <a:t>OBS: startbesked för </a:t>
            </a:r>
            <a:r>
              <a:rPr lang="sv-SE" dirty="0" err="1"/>
              <a:t>attefallsåtgärder</a:t>
            </a:r>
            <a:endParaRPr lang="sv-SE" dirty="0"/>
          </a:p>
          <a:p>
            <a:pPr lvl="1"/>
            <a:r>
              <a:rPr lang="sv-SE" dirty="0"/>
              <a:t>Negativ rättskraft för sådana krav som normalt sett skulle ha prövats i bygglov, dvs placering och utformning</a:t>
            </a:r>
          </a:p>
          <a:p>
            <a:pPr lvl="2"/>
            <a:r>
              <a:rPr lang="sv-SE" dirty="0"/>
              <a:t>Jmf MÖD 2017:50, 2018:22, P 1948-15, P 1022-16, P 5575-16</a:t>
            </a:r>
          </a:p>
          <a:p>
            <a:pPr lvl="3"/>
            <a:r>
              <a:rPr lang="sv-SE" dirty="0"/>
              <a:t>BN kan endast ingripa med tillsyn mot a-åtgärder om åtgärden ej överensstämmer med det som framgår av anmälan </a:t>
            </a:r>
          </a:p>
          <a:p>
            <a:pPr marL="0" indent="0">
              <a:buNone/>
            </a:pPr>
            <a:endParaRPr lang="sv-SE" dirty="0"/>
          </a:p>
        </p:txBody>
      </p:sp>
      <p:pic>
        <p:nvPicPr>
          <p:cNvPr id="3" name="Platshållare för bild 3" descr="En bild som visar karta, Flygfotografi, Stadsdesign, Fågelperspektiv&#10;&#10;Automatiskt genererad beskrivning">
            <a:extLst>
              <a:ext uri="{FF2B5EF4-FFF2-40B4-BE49-F238E27FC236}">
                <a16:creationId xmlns:a16="http://schemas.microsoft.com/office/drawing/2014/main" id="{3023363E-197C-FDCD-D910-E7D59C304D9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952" b="5952"/>
          <a:stretch>
            <a:fillRect/>
          </a:stretch>
        </p:blipFill>
        <p:spPr>
          <a:xfrm>
            <a:off x="7599363" y="1738313"/>
            <a:ext cx="4175125" cy="4175125"/>
          </a:xfrm>
        </p:spPr>
      </p:pic>
    </p:spTree>
    <p:extLst>
      <p:ext uri="{BB962C8B-B14F-4D97-AF65-F5344CB8AC3E}">
        <p14:creationId xmlns:p14="http://schemas.microsoft.com/office/powerpoint/2010/main" val="396424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7D22B-D36B-4667-01A4-73B7D0A1AFF6}"/>
              </a:ext>
            </a:extLst>
          </p:cNvPr>
          <p:cNvSpPr>
            <a:spLocks noGrp="1"/>
          </p:cNvSpPr>
          <p:nvPr>
            <p:ph type="ctrTitle"/>
          </p:nvPr>
        </p:nvSpPr>
        <p:spPr/>
        <p:txBody>
          <a:bodyPr/>
          <a:lstStyle/>
          <a:p>
            <a:r>
              <a:rPr lang="sv-SE" dirty="0"/>
              <a:t>Slutbesked – när kan man neka?</a:t>
            </a:r>
          </a:p>
        </p:txBody>
      </p:sp>
    </p:spTree>
    <p:extLst>
      <p:ext uri="{BB962C8B-B14F-4D97-AF65-F5344CB8AC3E}">
        <p14:creationId xmlns:p14="http://schemas.microsoft.com/office/powerpoint/2010/main" val="355971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A4E46-D874-524E-E523-CBEB013568A1}"/>
              </a:ext>
            </a:extLst>
          </p:cNvPr>
          <p:cNvSpPr>
            <a:spLocks noGrp="1"/>
          </p:cNvSpPr>
          <p:nvPr>
            <p:ph type="title"/>
          </p:nvPr>
        </p:nvSpPr>
        <p:spPr/>
        <p:txBody>
          <a:bodyPr>
            <a:normAutofit fontScale="90000"/>
          </a:bodyPr>
          <a:lstStyle/>
          <a:p>
            <a:r>
              <a:rPr lang="sv-SE" sz="3300" dirty="0"/>
              <a:t>Brandskyddskrav var ej uppfyllda  </a:t>
            </a:r>
            <a:br>
              <a:rPr lang="sv-SE" dirty="0"/>
            </a:br>
            <a:r>
              <a:rPr lang="sv-SE" sz="2200" dirty="0"/>
              <a:t>MÖD P 12528-21</a:t>
            </a:r>
          </a:p>
        </p:txBody>
      </p:sp>
      <p:sp>
        <p:nvSpPr>
          <p:cNvPr id="6" name="Platshållare för innehåll 5">
            <a:extLst>
              <a:ext uri="{FF2B5EF4-FFF2-40B4-BE49-F238E27FC236}">
                <a16:creationId xmlns:a16="http://schemas.microsoft.com/office/drawing/2014/main" id="{EA1F148E-06AD-0728-8581-793E87FB55F8}"/>
              </a:ext>
            </a:extLst>
          </p:cNvPr>
          <p:cNvSpPr>
            <a:spLocks noGrp="1"/>
          </p:cNvSpPr>
          <p:nvPr>
            <p:ph sz="half" idx="10"/>
          </p:nvPr>
        </p:nvSpPr>
        <p:spPr>
          <a:xfrm>
            <a:off x="417074" y="1736728"/>
            <a:ext cx="8388723" cy="4194629"/>
          </a:xfrm>
        </p:spPr>
        <p:txBody>
          <a:bodyPr>
            <a:normAutofit fontScale="70000" lnSpcReduction="20000"/>
          </a:bodyPr>
          <a:lstStyle/>
          <a:p>
            <a:pPr marL="0" indent="0">
              <a:buNone/>
            </a:pPr>
            <a:r>
              <a:rPr lang="sv-SE" b="1" dirty="0"/>
              <a:t>Skäl att vägra slutbesked </a:t>
            </a:r>
            <a:r>
              <a:rPr lang="sv-SE" b="1" dirty="0" err="1"/>
              <a:t>pga</a:t>
            </a:r>
            <a:r>
              <a:rPr lang="sv-SE" b="1" dirty="0"/>
              <a:t> BH ej visat att alla krav som gäller för åtgärden i bl.a. KP och startbesked är uppfyllda? </a:t>
            </a:r>
          </a:p>
          <a:p>
            <a:pPr>
              <a:buFontTx/>
              <a:buChar char="-"/>
            </a:pPr>
            <a:r>
              <a:rPr lang="sv-SE" u="sng" dirty="0"/>
              <a:t>Inför startbesked</a:t>
            </a:r>
            <a:r>
              <a:rPr lang="sv-SE" dirty="0"/>
              <a:t>: brandskyddsbeskrivning - vilka krav som ska uppfyllas samt projektering av räddningsvägar och svängradie för att uppfylla kraven </a:t>
            </a:r>
          </a:p>
          <a:p>
            <a:pPr>
              <a:buFontTx/>
              <a:buChar char="-"/>
            </a:pPr>
            <a:r>
              <a:rPr lang="sv-SE" u="sng" dirty="0"/>
              <a:t>Startbesked</a:t>
            </a:r>
            <a:r>
              <a:rPr lang="sv-SE" dirty="0"/>
              <a:t>: brandskyddsdokumentation med utlåtande ska inlämnas inför slutbesked </a:t>
            </a:r>
          </a:p>
          <a:p>
            <a:pPr>
              <a:buFontTx/>
              <a:buChar char="-"/>
            </a:pPr>
            <a:r>
              <a:rPr lang="sv-SE" u="sng" dirty="0"/>
              <a:t>Inför slutbesked</a:t>
            </a:r>
            <a:r>
              <a:rPr lang="sv-SE" dirty="0"/>
              <a:t>: brandskyddsdokumentation och utlåtandet lämnas in, av vilken framgår att</a:t>
            </a:r>
          </a:p>
          <a:p>
            <a:pPr lvl="1">
              <a:buFontTx/>
              <a:buChar char="-"/>
            </a:pPr>
            <a:r>
              <a:rPr lang="sv-SE" dirty="0">
                <a:sym typeface="Wingdings" panose="05000000000000000000" pitchFamily="2" charset="2"/>
              </a:rPr>
              <a:t>provkörning av räddningstjänsten visade att det var svårt att köra in till uppställningsplatserna på fastigheterna från den angränsande gatan, via den räddningsväg som byggherren anordnat. I värsta fall krävdes 1-2 omtag med stegbilen. </a:t>
            </a:r>
            <a:r>
              <a:rPr lang="sv-SE" dirty="0"/>
              <a:t> </a:t>
            </a:r>
          </a:p>
          <a:p>
            <a:pPr>
              <a:buFont typeface="Wingdings" panose="05000000000000000000" pitchFamily="2" charset="2"/>
              <a:buChar char="ü"/>
            </a:pPr>
            <a:r>
              <a:rPr lang="sv-SE" dirty="0">
                <a:sym typeface="Wingdings" panose="05000000000000000000" pitchFamily="2" charset="2"/>
              </a:rPr>
              <a:t>BN har inte haft anledning att ifrågasätta redovisningen i brandskyddsbeskrivning/ projekterade handlingar </a:t>
            </a:r>
          </a:p>
          <a:p>
            <a:pPr>
              <a:buFont typeface="Wingdings" panose="05000000000000000000" pitchFamily="2" charset="2"/>
              <a:buChar char="ü"/>
            </a:pPr>
            <a:r>
              <a:rPr lang="sv-SE" dirty="0"/>
              <a:t>Det har senare visat sig att kraven inte uppfyllts. </a:t>
            </a:r>
          </a:p>
          <a:p>
            <a:pPr>
              <a:buFont typeface="Wingdings" panose="05000000000000000000" pitchFamily="2" charset="2"/>
              <a:buChar char="ü"/>
            </a:pPr>
            <a:r>
              <a:rPr lang="sv-SE" dirty="0"/>
              <a:t>Kraven i startbeskedet (brandskyddsbeskrivningen) inte uppfyllts. Avvikelsen från startbeskedet är inte försumbar. </a:t>
            </a:r>
          </a:p>
          <a:p>
            <a:pPr>
              <a:buFont typeface="Wingdings" panose="05000000000000000000" pitchFamily="2" charset="2"/>
              <a:buChar char="Ø"/>
            </a:pPr>
            <a:endParaRPr lang="sv-SE" dirty="0"/>
          </a:p>
          <a:p>
            <a:pPr>
              <a:buFont typeface="Wingdings" panose="05000000000000000000" pitchFamily="2" charset="2"/>
              <a:buChar char="Ø"/>
            </a:pPr>
            <a:r>
              <a:rPr lang="sv-SE" dirty="0"/>
              <a:t>Skäl att neka! </a:t>
            </a:r>
          </a:p>
        </p:txBody>
      </p:sp>
      <p:pic>
        <p:nvPicPr>
          <p:cNvPr id="4" name="Platshållare för bild 3" descr="En bild som visar karta, Flygfotografi, Stadsdesign, Fågelperspektiv&#10;&#10;Automatiskt genererad beskrivning">
            <a:extLst>
              <a:ext uri="{FF2B5EF4-FFF2-40B4-BE49-F238E27FC236}">
                <a16:creationId xmlns:a16="http://schemas.microsoft.com/office/drawing/2014/main" id="{69B4B909-33CA-2F0E-B16D-405D2AD1FD9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952" b="5952"/>
          <a:stretch>
            <a:fillRect/>
          </a:stretch>
        </p:blipFill>
        <p:spPr>
          <a:xfrm>
            <a:off x="8981163" y="3138179"/>
            <a:ext cx="2793763" cy="2793178"/>
          </a:xfrm>
        </p:spPr>
      </p:pic>
    </p:spTree>
    <p:extLst>
      <p:ext uri="{BB962C8B-B14F-4D97-AF65-F5344CB8AC3E}">
        <p14:creationId xmlns:p14="http://schemas.microsoft.com/office/powerpoint/2010/main" val="142199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A4E46-D874-524E-E523-CBEB013568A1}"/>
              </a:ext>
            </a:extLst>
          </p:cNvPr>
          <p:cNvSpPr>
            <a:spLocks noGrp="1"/>
          </p:cNvSpPr>
          <p:nvPr>
            <p:ph type="title"/>
          </p:nvPr>
        </p:nvSpPr>
        <p:spPr/>
        <p:txBody>
          <a:bodyPr>
            <a:normAutofit fontScale="90000"/>
          </a:bodyPr>
          <a:lstStyle/>
          <a:p>
            <a:r>
              <a:rPr lang="sv-SE" sz="3300" dirty="0"/>
              <a:t>Brandskyddskrav var ej uppfyllda, forts.</a:t>
            </a:r>
            <a:br>
              <a:rPr lang="sv-SE" sz="3300" dirty="0"/>
            </a:br>
            <a:r>
              <a:rPr lang="sv-SE" sz="2200" dirty="0"/>
              <a:t>MÖD P 12528-21</a:t>
            </a:r>
          </a:p>
        </p:txBody>
      </p:sp>
      <p:sp>
        <p:nvSpPr>
          <p:cNvPr id="6" name="Platshållare för innehåll 5">
            <a:extLst>
              <a:ext uri="{FF2B5EF4-FFF2-40B4-BE49-F238E27FC236}">
                <a16:creationId xmlns:a16="http://schemas.microsoft.com/office/drawing/2014/main" id="{EA1F148E-06AD-0728-8581-793E87FB55F8}"/>
              </a:ext>
            </a:extLst>
          </p:cNvPr>
          <p:cNvSpPr>
            <a:spLocks noGrp="1"/>
          </p:cNvSpPr>
          <p:nvPr>
            <p:ph sz="half" idx="10"/>
          </p:nvPr>
        </p:nvSpPr>
        <p:spPr>
          <a:xfrm>
            <a:off x="417074" y="1736728"/>
            <a:ext cx="7800000" cy="4194629"/>
          </a:xfrm>
        </p:spPr>
        <p:txBody>
          <a:bodyPr>
            <a:normAutofit fontScale="85000" lnSpcReduction="20000"/>
          </a:bodyPr>
          <a:lstStyle/>
          <a:p>
            <a:pPr marL="0" indent="0">
              <a:buNone/>
            </a:pPr>
            <a:r>
              <a:rPr lang="sv-SE" b="1" dirty="0"/>
              <a:t>Skäl att vägra slutbesked </a:t>
            </a:r>
            <a:r>
              <a:rPr lang="sv-SE" b="1" dirty="0" err="1"/>
              <a:t>pga</a:t>
            </a:r>
            <a:r>
              <a:rPr lang="sv-SE" b="1" dirty="0"/>
              <a:t> BN funnit skäl att ingripa enligt 11 kap. PBL? </a:t>
            </a:r>
          </a:p>
          <a:p>
            <a:pPr marL="0" indent="0">
              <a:buNone/>
            </a:pPr>
            <a:r>
              <a:rPr lang="sv-SE" dirty="0">
                <a:sym typeface="Wingdings" panose="05000000000000000000" pitchFamily="2" charset="2"/>
              </a:rPr>
              <a:t> </a:t>
            </a:r>
            <a:r>
              <a:rPr lang="sv-SE" dirty="0"/>
              <a:t>Uppfyller BV kravet i 8 kap. 4 § PBL? </a:t>
            </a:r>
          </a:p>
          <a:p>
            <a:r>
              <a:rPr lang="sv-SE" dirty="0"/>
              <a:t>Brandskyddskrav ska uppfyllas genom utrymning från fönster </a:t>
            </a:r>
            <a:r>
              <a:rPr lang="sv-SE" dirty="0">
                <a:sym typeface="Wingdings" panose="05000000000000000000" pitchFamily="2" charset="2"/>
              </a:rPr>
              <a:t> Krävs en särskild räddningsväg till uppställningsplatserna med god tillgänglighet (BBR 5:323 och 5:721) </a:t>
            </a:r>
          </a:p>
          <a:p>
            <a:pPr lvl="1"/>
            <a:r>
              <a:rPr lang="sv-SE" dirty="0">
                <a:sym typeface="Wingdings" panose="05000000000000000000" pitchFamily="2" charset="2"/>
              </a:rPr>
              <a:t>Räddningsvägen uppfyllde ej krav på god framkomlighet </a:t>
            </a:r>
            <a:r>
              <a:rPr lang="sv-SE" dirty="0" err="1">
                <a:sym typeface="Wingdings" panose="05000000000000000000" pitchFamily="2" charset="2"/>
              </a:rPr>
              <a:t>pga</a:t>
            </a:r>
            <a:r>
              <a:rPr lang="sv-SE" dirty="0">
                <a:sym typeface="Wingdings" panose="05000000000000000000" pitchFamily="2" charset="2"/>
              </a:rPr>
              <a:t> svårigheter att köra in uppställningsplatserna med stegbil </a:t>
            </a:r>
          </a:p>
          <a:p>
            <a:pPr marL="0" indent="0">
              <a:buNone/>
            </a:pPr>
            <a:r>
              <a:rPr lang="sv-SE" dirty="0">
                <a:sym typeface="Wingdings" panose="05000000000000000000" pitchFamily="2" charset="2"/>
              </a:rPr>
              <a:t> Nej, uppfyller ej kravet i 8 kap. 4 § PBL </a:t>
            </a:r>
          </a:p>
          <a:p>
            <a:r>
              <a:rPr lang="sv-SE" dirty="0">
                <a:sym typeface="Wingdings" panose="05000000000000000000" pitchFamily="2" charset="2"/>
              </a:rPr>
              <a:t>Framkomlighet för utryckningsfordon är ej ett tomtkrav i 8 kap. 9 § PBL som prövas i bygglovet </a:t>
            </a:r>
          </a:p>
          <a:p>
            <a:pPr>
              <a:buFont typeface="Wingdings" panose="05000000000000000000" pitchFamily="2" charset="2"/>
              <a:buChar char="ü"/>
            </a:pPr>
            <a:r>
              <a:rPr lang="sv-SE" dirty="0">
                <a:sym typeface="Wingdings" panose="05000000000000000000" pitchFamily="2" charset="2"/>
              </a:rPr>
              <a:t>Brist som äventyrar säkerheten för dem som vistas i byggnaderna  förbjuda användning av byggnadsverket med stöd av 11 kap. 33 § PBL </a:t>
            </a:r>
          </a:p>
          <a:p>
            <a:pPr marL="0" indent="0">
              <a:buNone/>
            </a:pPr>
            <a:endParaRPr lang="sv-SE" dirty="0"/>
          </a:p>
          <a:p>
            <a:pPr>
              <a:buFont typeface="Wingdings" panose="05000000000000000000" pitchFamily="2" charset="2"/>
              <a:buChar char="Ø"/>
            </a:pPr>
            <a:r>
              <a:rPr lang="sv-SE" dirty="0"/>
              <a:t>Skäl att neka! </a:t>
            </a:r>
          </a:p>
        </p:txBody>
      </p:sp>
      <p:pic>
        <p:nvPicPr>
          <p:cNvPr id="4" name="Platshållare för bild 3" descr="En bild som visar karta, Flygfotografi, Stadsdesign, Fågelperspektiv&#10;&#10;Automatiskt genererad beskrivning">
            <a:extLst>
              <a:ext uri="{FF2B5EF4-FFF2-40B4-BE49-F238E27FC236}">
                <a16:creationId xmlns:a16="http://schemas.microsoft.com/office/drawing/2014/main" id="{69B4B909-33CA-2F0E-B16D-405D2AD1FD9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952" b="5952"/>
          <a:stretch>
            <a:fillRect/>
          </a:stretch>
        </p:blipFill>
        <p:spPr>
          <a:xfrm>
            <a:off x="8974488" y="3131507"/>
            <a:ext cx="2800437" cy="2799850"/>
          </a:xfrm>
        </p:spPr>
      </p:pic>
    </p:spTree>
    <p:extLst>
      <p:ext uri="{BB962C8B-B14F-4D97-AF65-F5344CB8AC3E}">
        <p14:creationId xmlns:p14="http://schemas.microsoft.com/office/powerpoint/2010/main" val="374719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A4E46-D874-524E-E523-CBEB013568A1}"/>
              </a:ext>
            </a:extLst>
          </p:cNvPr>
          <p:cNvSpPr>
            <a:spLocks noGrp="1"/>
          </p:cNvSpPr>
          <p:nvPr>
            <p:ph type="title"/>
          </p:nvPr>
        </p:nvSpPr>
        <p:spPr>
          <a:xfrm>
            <a:off x="407988" y="404813"/>
            <a:ext cx="9170279" cy="736959"/>
          </a:xfrm>
        </p:spPr>
        <p:txBody>
          <a:bodyPr anchor="ctr">
            <a:normAutofit fontScale="90000"/>
          </a:bodyPr>
          <a:lstStyle/>
          <a:p>
            <a:r>
              <a:rPr lang="sv-SE" dirty="0"/>
              <a:t>Tillgänglighet i bygglovet </a:t>
            </a:r>
            <a:br>
              <a:rPr lang="sv-SE" sz="2300" dirty="0"/>
            </a:br>
            <a:r>
              <a:rPr lang="sv-SE" sz="2000" dirty="0"/>
              <a:t>MÖD P 14524-21</a:t>
            </a:r>
          </a:p>
        </p:txBody>
      </p:sp>
      <p:sp>
        <p:nvSpPr>
          <p:cNvPr id="11" name="Content Placeholder 2">
            <a:extLst>
              <a:ext uri="{FF2B5EF4-FFF2-40B4-BE49-F238E27FC236}">
                <a16:creationId xmlns:a16="http://schemas.microsoft.com/office/drawing/2014/main" id="{1E00AA3D-9556-B275-94D8-38A8E7925933}"/>
              </a:ext>
            </a:extLst>
          </p:cNvPr>
          <p:cNvSpPr>
            <a:spLocks noGrp="1"/>
          </p:cNvSpPr>
          <p:nvPr>
            <p:ph sz="half" idx="1"/>
          </p:nvPr>
        </p:nvSpPr>
        <p:spPr>
          <a:xfrm>
            <a:off x="407988" y="1736729"/>
            <a:ext cx="7562120" cy="4176710"/>
          </a:xfrm>
        </p:spPr>
        <p:txBody>
          <a:bodyPr>
            <a:normAutofit fontScale="92500" lnSpcReduction="20000"/>
          </a:bodyPr>
          <a:lstStyle/>
          <a:p>
            <a:pPr marL="0" indent="0">
              <a:buNone/>
            </a:pPr>
            <a:r>
              <a:rPr lang="en-US" sz="1600" b="1" dirty="0" err="1"/>
              <a:t>Utformningskravet</a:t>
            </a:r>
            <a:r>
              <a:rPr lang="en-US" sz="1600" b="1" dirty="0"/>
              <a:t> </a:t>
            </a:r>
            <a:r>
              <a:rPr lang="en-US" sz="1600" b="1" dirty="0" err="1"/>
              <a:t>i</a:t>
            </a:r>
            <a:r>
              <a:rPr lang="en-US" sz="1600" b="1" dirty="0"/>
              <a:t> </a:t>
            </a:r>
            <a:r>
              <a:rPr lang="en-US" sz="1600" b="1" dirty="0" err="1"/>
              <a:t>bygglovet</a:t>
            </a:r>
            <a:r>
              <a:rPr lang="en-US" sz="1600" b="1" dirty="0"/>
              <a:t> </a:t>
            </a:r>
          </a:p>
          <a:p>
            <a:r>
              <a:rPr lang="en-US" sz="1600" dirty="0" err="1"/>
              <a:t>Utformningskravet</a:t>
            </a:r>
            <a:r>
              <a:rPr lang="en-US" sz="1600" dirty="0"/>
              <a:t> </a:t>
            </a:r>
            <a:r>
              <a:rPr lang="en-US" sz="1600" dirty="0" err="1"/>
              <a:t>i</a:t>
            </a:r>
            <a:r>
              <a:rPr lang="en-US" sz="1600" dirty="0"/>
              <a:t> 8 </a:t>
            </a:r>
            <a:r>
              <a:rPr lang="en-US" sz="1600" dirty="0" err="1"/>
              <a:t>kap</a:t>
            </a:r>
            <a:r>
              <a:rPr lang="en-US" sz="1600" dirty="0"/>
              <a:t>. 1 § PBL </a:t>
            </a:r>
            <a:r>
              <a:rPr lang="en-US" sz="1600" dirty="0" err="1"/>
              <a:t>prövas</a:t>
            </a:r>
            <a:r>
              <a:rPr lang="en-US" sz="1600" dirty="0"/>
              <a:t> </a:t>
            </a:r>
            <a:r>
              <a:rPr lang="en-US" sz="1600" dirty="0" err="1"/>
              <a:t>i</a:t>
            </a:r>
            <a:r>
              <a:rPr lang="en-US" sz="1600" dirty="0"/>
              <a:t> </a:t>
            </a:r>
            <a:r>
              <a:rPr lang="en-US" sz="1600" dirty="0" err="1"/>
              <a:t>bygglovet</a:t>
            </a:r>
            <a:r>
              <a:rPr lang="en-US" sz="1600" dirty="0"/>
              <a:t> </a:t>
            </a:r>
          </a:p>
          <a:p>
            <a:pPr lvl="1"/>
            <a:r>
              <a:rPr lang="en-US" sz="1400" dirty="0" err="1"/>
              <a:t>En</a:t>
            </a:r>
            <a:r>
              <a:rPr lang="en-US" sz="1400" dirty="0"/>
              <a:t> </a:t>
            </a:r>
            <a:r>
              <a:rPr lang="en-US" sz="1400" dirty="0" err="1"/>
              <a:t>byggnad</a:t>
            </a:r>
            <a:r>
              <a:rPr lang="en-US" sz="1400" dirty="0"/>
              <a:t> ska v</a:t>
            </a:r>
            <a:r>
              <a:rPr lang="sv-SE" sz="1400" dirty="0"/>
              <a:t>ara tillgänglig och användbar för personer med nedsatt rörelse- eller orienteringsförmåga</a:t>
            </a:r>
            <a:endParaRPr lang="en-US" sz="1400" dirty="0"/>
          </a:p>
          <a:p>
            <a:r>
              <a:rPr lang="en-US" sz="1600" dirty="0"/>
              <a:t>Den </a:t>
            </a:r>
            <a:r>
              <a:rPr lang="en-US" sz="1600" dirty="0" err="1"/>
              <a:t>redovisning</a:t>
            </a:r>
            <a:r>
              <a:rPr lang="en-US" sz="1600" dirty="0"/>
              <a:t> </a:t>
            </a:r>
            <a:r>
              <a:rPr lang="en-US" sz="1600" dirty="0" err="1"/>
              <a:t>kring</a:t>
            </a:r>
            <a:r>
              <a:rPr lang="en-US" sz="1600" dirty="0"/>
              <a:t> </a:t>
            </a:r>
            <a:r>
              <a:rPr lang="en-US" sz="1600" dirty="0" err="1"/>
              <a:t>hur</a:t>
            </a:r>
            <a:r>
              <a:rPr lang="en-US" sz="1600" dirty="0"/>
              <a:t> </a:t>
            </a:r>
            <a:r>
              <a:rPr lang="en-US" sz="1600" dirty="0" err="1"/>
              <a:t>kravet</a:t>
            </a:r>
            <a:r>
              <a:rPr lang="en-US" sz="1600" dirty="0"/>
              <a:t> </a:t>
            </a:r>
            <a:r>
              <a:rPr lang="en-US" sz="1600" dirty="0" err="1"/>
              <a:t>på</a:t>
            </a:r>
            <a:r>
              <a:rPr lang="en-US" sz="1600" dirty="0"/>
              <a:t> </a:t>
            </a:r>
            <a:r>
              <a:rPr lang="en-US" sz="1600" dirty="0" err="1"/>
              <a:t>tillgänglighet</a:t>
            </a:r>
            <a:r>
              <a:rPr lang="en-US" sz="1600" dirty="0"/>
              <a:t>, </a:t>
            </a:r>
            <a:r>
              <a:rPr lang="en-US" sz="1600" dirty="0" err="1"/>
              <a:t>som</a:t>
            </a:r>
            <a:r>
              <a:rPr lang="en-US" sz="1600" dirty="0"/>
              <a:t> ligger till </a:t>
            </a:r>
            <a:r>
              <a:rPr lang="en-US" sz="1600" dirty="0" err="1"/>
              <a:t>grund</a:t>
            </a:r>
            <a:r>
              <a:rPr lang="en-US" sz="1600" dirty="0"/>
              <a:t> för </a:t>
            </a:r>
            <a:r>
              <a:rPr lang="en-US" sz="1600" dirty="0" err="1"/>
              <a:t>lovbeslutet</a:t>
            </a:r>
            <a:r>
              <a:rPr lang="en-US" sz="1600" dirty="0"/>
              <a:t> </a:t>
            </a:r>
            <a:r>
              <a:rPr lang="en-US" sz="1600" dirty="0" err="1"/>
              <a:t>är</a:t>
            </a:r>
            <a:r>
              <a:rPr lang="en-US" sz="1600" dirty="0"/>
              <a:t> </a:t>
            </a:r>
            <a:r>
              <a:rPr lang="en-US" sz="1600" dirty="0" err="1"/>
              <a:t>bindande</a:t>
            </a:r>
            <a:r>
              <a:rPr lang="en-US" sz="1600" dirty="0"/>
              <a:t> </a:t>
            </a:r>
          </a:p>
          <a:p>
            <a:r>
              <a:rPr lang="en-US" sz="1600" dirty="0" err="1"/>
              <a:t>Utformningskravet</a:t>
            </a:r>
            <a:r>
              <a:rPr lang="en-US" sz="1600" dirty="0"/>
              <a:t> </a:t>
            </a:r>
            <a:r>
              <a:rPr lang="en-US" sz="1600" dirty="0" err="1"/>
              <a:t>på</a:t>
            </a:r>
            <a:r>
              <a:rPr lang="en-US" sz="1600" dirty="0"/>
              <a:t> </a:t>
            </a:r>
            <a:r>
              <a:rPr lang="en-US" sz="1600" dirty="0" err="1"/>
              <a:t>tillgänglighet</a:t>
            </a:r>
            <a:r>
              <a:rPr lang="en-US" sz="1600" dirty="0"/>
              <a:t> </a:t>
            </a:r>
            <a:r>
              <a:rPr lang="en-US" sz="1600" dirty="0" err="1"/>
              <a:t>kan</a:t>
            </a:r>
            <a:r>
              <a:rPr lang="en-US" sz="1600" dirty="0"/>
              <a:t> med </a:t>
            </a:r>
            <a:r>
              <a:rPr lang="en-US" sz="1600" dirty="0" err="1"/>
              <a:t>enkla</a:t>
            </a:r>
            <a:r>
              <a:rPr lang="en-US" sz="1600" dirty="0"/>
              <a:t> </a:t>
            </a:r>
            <a:r>
              <a:rPr lang="en-US" sz="1600" dirty="0" err="1"/>
              <a:t>åtgärder</a:t>
            </a:r>
            <a:r>
              <a:rPr lang="en-US" sz="1600" dirty="0"/>
              <a:t>, </a:t>
            </a:r>
            <a:r>
              <a:rPr lang="en-US" sz="1600" dirty="0" err="1"/>
              <a:t>genom</a:t>
            </a:r>
            <a:r>
              <a:rPr lang="en-US" sz="1600" dirty="0"/>
              <a:t> </a:t>
            </a:r>
            <a:r>
              <a:rPr lang="en-US" sz="1600" dirty="0" err="1"/>
              <a:t>en</a:t>
            </a:r>
            <a:r>
              <a:rPr lang="en-US" sz="1600" dirty="0"/>
              <a:t> ramp </a:t>
            </a:r>
            <a:r>
              <a:rPr lang="en-US" sz="1600" dirty="0" err="1"/>
              <a:t>tillgodoses</a:t>
            </a:r>
            <a:r>
              <a:rPr lang="en-US" sz="1600" dirty="0"/>
              <a:t> </a:t>
            </a:r>
            <a:r>
              <a:rPr lang="en-US" sz="1600" dirty="0" err="1"/>
              <a:t>i</a:t>
            </a:r>
            <a:r>
              <a:rPr lang="en-US" sz="1600" dirty="0"/>
              <a:t> </a:t>
            </a:r>
            <a:r>
              <a:rPr lang="en-US" sz="1600" dirty="0" err="1"/>
              <a:t>efterhand</a:t>
            </a:r>
            <a:r>
              <a:rPr lang="en-US" sz="1600" dirty="0"/>
              <a:t>, BBR 3:132 </a:t>
            </a:r>
            <a:r>
              <a:rPr lang="en-US" sz="1600" dirty="0" err="1"/>
              <a:t>och</a:t>
            </a:r>
            <a:r>
              <a:rPr lang="en-US" sz="1600" dirty="0"/>
              <a:t> 3:1222 </a:t>
            </a:r>
          </a:p>
          <a:p>
            <a:pPr lvl="1"/>
            <a:r>
              <a:rPr lang="en-US" sz="1400" dirty="0"/>
              <a:t>Det ligger </a:t>
            </a:r>
            <a:r>
              <a:rPr lang="en-US" sz="1400" dirty="0" err="1"/>
              <a:t>på</a:t>
            </a:r>
            <a:r>
              <a:rPr lang="en-US" sz="1400" dirty="0"/>
              <a:t> </a:t>
            </a:r>
            <a:r>
              <a:rPr lang="en-US" sz="1400" dirty="0" err="1"/>
              <a:t>sökanden</a:t>
            </a:r>
            <a:r>
              <a:rPr lang="en-US" sz="1400" dirty="0"/>
              <a:t> </a:t>
            </a:r>
            <a:r>
              <a:rPr lang="en-US" sz="1400" dirty="0" err="1"/>
              <a:t>att</a:t>
            </a:r>
            <a:r>
              <a:rPr lang="en-US" sz="1400" dirty="0"/>
              <a:t> </a:t>
            </a:r>
            <a:r>
              <a:rPr lang="en-US" sz="1400" dirty="0" err="1"/>
              <a:t>åberopa</a:t>
            </a:r>
            <a:r>
              <a:rPr lang="en-US" sz="1400" dirty="0"/>
              <a:t> </a:t>
            </a:r>
            <a:r>
              <a:rPr lang="en-US" sz="1400" dirty="0" err="1"/>
              <a:t>att</a:t>
            </a:r>
            <a:r>
              <a:rPr lang="en-US" sz="1400" dirty="0"/>
              <a:t> </a:t>
            </a:r>
            <a:r>
              <a:rPr lang="en-US" sz="1400" dirty="0" err="1"/>
              <a:t>avsikten</a:t>
            </a:r>
            <a:r>
              <a:rPr lang="en-US" sz="1400" dirty="0"/>
              <a:t> </a:t>
            </a:r>
            <a:r>
              <a:rPr lang="en-US" sz="1400" dirty="0" err="1"/>
              <a:t>är</a:t>
            </a:r>
            <a:r>
              <a:rPr lang="en-US" sz="1400" dirty="0"/>
              <a:t> </a:t>
            </a:r>
            <a:r>
              <a:rPr lang="en-US" sz="1400" dirty="0" err="1"/>
              <a:t>att</a:t>
            </a:r>
            <a:r>
              <a:rPr lang="en-US" sz="1400" dirty="0"/>
              <a:t> </a:t>
            </a:r>
            <a:r>
              <a:rPr lang="en-US" sz="1400" dirty="0" err="1"/>
              <a:t>lösa</a:t>
            </a:r>
            <a:r>
              <a:rPr lang="en-US" sz="1400" dirty="0"/>
              <a:t> </a:t>
            </a:r>
            <a:r>
              <a:rPr lang="en-US" sz="1400" dirty="0" err="1"/>
              <a:t>tillgängligheten</a:t>
            </a:r>
            <a:r>
              <a:rPr lang="en-US" sz="1400" dirty="0"/>
              <a:t> </a:t>
            </a:r>
            <a:r>
              <a:rPr lang="en-US" sz="1400" dirty="0" err="1"/>
              <a:t>i</a:t>
            </a:r>
            <a:r>
              <a:rPr lang="en-US" sz="1400" dirty="0"/>
              <a:t> </a:t>
            </a:r>
            <a:r>
              <a:rPr lang="en-US" sz="1400" dirty="0" err="1"/>
              <a:t>efterhand</a:t>
            </a:r>
            <a:r>
              <a:rPr lang="en-US" sz="1400" dirty="0"/>
              <a:t> med </a:t>
            </a:r>
            <a:r>
              <a:rPr lang="en-US" sz="1400" dirty="0" err="1"/>
              <a:t>en</a:t>
            </a:r>
            <a:r>
              <a:rPr lang="en-US" sz="1400" dirty="0"/>
              <a:t> ramp </a:t>
            </a:r>
          </a:p>
          <a:p>
            <a:pPr marL="0" indent="0">
              <a:buNone/>
            </a:pPr>
            <a:r>
              <a:rPr lang="en-US" sz="1600" b="1" dirty="0"/>
              <a:t>Kan </a:t>
            </a:r>
            <a:r>
              <a:rPr lang="en-US" sz="1600" b="1" dirty="0" err="1"/>
              <a:t>ändrad</a:t>
            </a:r>
            <a:r>
              <a:rPr lang="en-US" sz="1600" b="1" dirty="0"/>
              <a:t> </a:t>
            </a:r>
            <a:r>
              <a:rPr lang="en-US" sz="1600" b="1" dirty="0" err="1"/>
              <a:t>utformning</a:t>
            </a:r>
            <a:r>
              <a:rPr lang="en-US" sz="1600" b="1" dirty="0"/>
              <a:t> </a:t>
            </a:r>
            <a:r>
              <a:rPr lang="en-US" sz="1600" b="1" dirty="0" err="1"/>
              <a:t>godtas</a:t>
            </a:r>
            <a:r>
              <a:rPr lang="en-US" sz="1600" b="1" dirty="0"/>
              <a:t> </a:t>
            </a:r>
            <a:r>
              <a:rPr lang="en-US" sz="1600" b="1" dirty="0" err="1"/>
              <a:t>inom</a:t>
            </a:r>
            <a:r>
              <a:rPr lang="en-US" sz="1600" b="1" dirty="0"/>
              <a:t> ramen för </a:t>
            </a:r>
            <a:r>
              <a:rPr lang="en-US" sz="1600" b="1" dirty="0" err="1"/>
              <a:t>bygglovet</a:t>
            </a:r>
            <a:r>
              <a:rPr lang="en-US" sz="1600" b="1" dirty="0"/>
              <a:t>? </a:t>
            </a:r>
          </a:p>
          <a:p>
            <a:r>
              <a:rPr lang="sv-SE" sz="1600" dirty="0"/>
              <a:t>PBL innehåller inte någon möjlighet att bevilja ändring i tidigare meddelat bygglovsbeslut, men vissa mindre justeringar kan godtas (se MÖD 2020:51).</a:t>
            </a:r>
          </a:p>
          <a:p>
            <a:pPr>
              <a:buFont typeface="Wingdings" panose="05000000000000000000" pitchFamily="2" charset="2"/>
              <a:buChar char="à"/>
            </a:pPr>
            <a:r>
              <a:rPr lang="sv-SE" sz="1600" dirty="0">
                <a:sym typeface="Wingdings" panose="05000000000000000000" pitchFamily="2" charset="2"/>
              </a:rPr>
              <a:t>U</a:t>
            </a:r>
            <a:r>
              <a:rPr lang="sv-SE" sz="1600" dirty="0"/>
              <a:t>tgör avvikelser från bygglovet. Ändringarna utgör inte sådana mindre justeringar som kan godtas av BN. Nytt lov krävs. </a:t>
            </a:r>
          </a:p>
          <a:p>
            <a:pPr>
              <a:buFont typeface="Wingdings" panose="05000000000000000000" pitchFamily="2" charset="2"/>
              <a:buChar char="Ø"/>
            </a:pPr>
            <a:r>
              <a:rPr lang="sv-SE" sz="1600" dirty="0"/>
              <a:t>Skäl att neka! </a:t>
            </a:r>
            <a:endParaRPr lang="en-US" sz="1600" dirty="0"/>
          </a:p>
        </p:txBody>
      </p:sp>
      <p:pic>
        <p:nvPicPr>
          <p:cNvPr id="4" name="Platshållare för bild 3" descr="En bild som visar skiss, rita, hus, byggnad&#10;&#10;Automatiskt genererad beskrivning">
            <a:extLst>
              <a:ext uri="{FF2B5EF4-FFF2-40B4-BE49-F238E27FC236}">
                <a16:creationId xmlns:a16="http://schemas.microsoft.com/office/drawing/2014/main" id="{72D18BE0-9822-0A95-42A5-7B1F63650FA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09215" y="2069246"/>
            <a:ext cx="3353650" cy="3511676"/>
          </a:xfrm>
          <a:noFill/>
        </p:spPr>
      </p:pic>
    </p:spTree>
    <p:extLst>
      <p:ext uri="{BB962C8B-B14F-4D97-AF65-F5344CB8AC3E}">
        <p14:creationId xmlns:p14="http://schemas.microsoft.com/office/powerpoint/2010/main" val="3888022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A4E46-D874-524E-E523-CBEB013568A1}"/>
              </a:ext>
            </a:extLst>
          </p:cNvPr>
          <p:cNvSpPr>
            <a:spLocks noGrp="1"/>
          </p:cNvSpPr>
          <p:nvPr>
            <p:ph type="title"/>
          </p:nvPr>
        </p:nvSpPr>
        <p:spPr>
          <a:xfrm>
            <a:off x="407988" y="404813"/>
            <a:ext cx="9170279" cy="736959"/>
          </a:xfrm>
        </p:spPr>
        <p:txBody>
          <a:bodyPr anchor="ctr">
            <a:normAutofit fontScale="90000"/>
          </a:bodyPr>
          <a:lstStyle/>
          <a:p>
            <a:r>
              <a:rPr lang="sv-SE" dirty="0"/>
              <a:t>Komplementbostadshus och byggnadsarea </a:t>
            </a:r>
            <a:br>
              <a:rPr lang="sv-SE" sz="2300" dirty="0"/>
            </a:br>
            <a:r>
              <a:rPr lang="sv-SE" sz="2000" dirty="0"/>
              <a:t>MÖD P 1417-22</a:t>
            </a:r>
          </a:p>
        </p:txBody>
      </p:sp>
      <p:sp>
        <p:nvSpPr>
          <p:cNvPr id="11" name="Content Placeholder 2">
            <a:extLst>
              <a:ext uri="{FF2B5EF4-FFF2-40B4-BE49-F238E27FC236}">
                <a16:creationId xmlns:a16="http://schemas.microsoft.com/office/drawing/2014/main" id="{656FBC36-3647-2731-55DC-44FF631E61E1}"/>
              </a:ext>
            </a:extLst>
          </p:cNvPr>
          <p:cNvSpPr>
            <a:spLocks noGrp="1"/>
          </p:cNvSpPr>
          <p:nvPr>
            <p:ph sz="half" idx="1"/>
          </p:nvPr>
        </p:nvSpPr>
        <p:spPr>
          <a:xfrm>
            <a:off x="407987" y="1736728"/>
            <a:ext cx="8084659" cy="4476181"/>
          </a:xfrm>
        </p:spPr>
        <p:txBody>
          <a:bodyPr>
            <a:noAutofit/>
          </a:bodyPr>
          <a:lstStyle/>
          <a:p>
            <a:pPr marL="0" indent="0">
              <a:buNone/>
            </a:pPr>
            <a:r>
              <a:rPr lang="en-US" sz="1300" b="1" dirty="0" err="1"/>
              <a:t>Hur</a:t>
            </a:r>
            <a:r>
              <a:rPr lang="en-US" sz="1300" b="1" dirty="0"/>
              <a:t> </a:t>
            </a:r>
            <a:r>
              <a:rPr lang="en-US" sz="1300" b="1" dirty="0" err="1"/>
              <a:t>stor</a:t>
            </a:r>
            <a:r>
              <a:rPr lang="en-US" sz="1300" b="1" dirty="0"/>
              <a:t> </a:t>
            </a:r>
            <a:r>
              <a:rPr lang="en-US" sz="1300" b="1" dirty="0" err="1"/>
              <a:t>är</a:t>
            </a:r>
            <a:r>
              <a:rPr lang="en-US" sz="1300" b="1" dirty="0"/>
              <a:t> </a:t>
            </a:r>
            <a:r>
              <a:rPr lang="en-US" sz="1300" b="1" dirty="0" err="1"/>
              <a:t>komplementbostadshuset</a:t>
            </a:r>
            <a:r>
              <a:rPr lang="en-US" sz="1300" b="1" dirty="0"/>
              <a:t>? </a:t>
            </a:r>
          </a:p>
          <a:p>
            <a:r>
              <a:rPr lang="en-US" sz="1300" dirty="0" err="1"/>
              <a:t>Storleksbegränsning</a:t>
            </a:r>
            <a:r>
              <a:rPr lang="en-US" sz="1300" dirty="0"/>
              <a:t> om 30 </a:t>
            </a:r>
            <a:r>
              <a:rPr lang="en-US" sz="1300" dirty="0" err="1"/>
              <a:t>kvm</a:t>
            </a:r>
            <a:r>
              <a:rPr lang="en-US" sz="1300" dirty="0"/>
              <a:t> BYA. </a:t>
            </a:r>
          </a:p>
          <a:p>
            <a:r>
              <a:rPr lang="sv-SE" sz="1300" dirty="0"/>
              <a:t>Enligt praxis: BYA är såväl den area som byggnaden upptar på marken som projektionen av de byggnadsdelar som påverkar användningen av underliggande mark. </a:t>
            </a:r>
          </a:p>
          <a:p>
            <a:r>
              <a:rPr lang="sv-SE" sz="1300" dirty="0"/>
              <a:t>Enligt Svensk standard SS 21054:2020 avgränsas BYA av byggnadens fasadliv omedelbart ovanför sockeln. Ingen hänsyn tas till smärre avvikelser som fasadlist, portomfattning etc. Till undantaget hör en illustration som tydligt visar att knutinklädnad ska bortses från vid mätningen.</a:t>
            </a:r>
          </a:p>
          <a:p>
            <a:pPr marL="0" indent="0">
              <a:buNone/>
            </a:pPr>
            <a:r>
              <a:rPr lang="sv-SE" sz="1300" dirty="0">
                <a:sym typeface="Wingdings" panose="05000000000000000000" pitchFamily="2" charset="2"/>
              </a:rPr>
              <a:t> </a:t>
            </a:r>
            <a:r>
              <a:rPr lang="sv-SE" sz="1300" dirty="0"/>
              <a:t>Vid beräkningen av </a:t>
            </a:r>
            <a:r>
              <a:rPr lang="sv-SE" sz="1300" dirty="0" err="1"/>
              <a:t>BYAn</a:t>
            </a:r>
            <a:r>
              <a:rPr lang="sv-SE" sz="1300" dirty="0"/>
              <a:t> ska knutbrädor på byggnaden inte räknas med.</a:t>
            </a:r>
          </a:p>
          <a:p>
            <a:pPr marL="0" indent="0">
              <a:buNone/>
            </a:pPr>
            <a:endParaRPr lang="sv-SE" sz="1300" dirty="0"/>
          </a:p>
          <a:p>
            <a:r>
              <a:rPr lang="en-US" sz="1300" dirty="0" err="1"/>
              <a:t>Enligt</a:t>
            </a:r>
            <a:r>
              <a:rPr lang="en-US" sz="1300" dirty="0"/>
              <a:t> </a:t>
            </a:r>
            <a:r>
              <a:rPr lang="en-US" sz="1300" dirty="0" err="1"/>
              <a:t>lägesrapport</a:t>
            </a:r>
            <a:r>
              <a:rPr lang="en-US" sz="1300" dirty="0"/>
              <a:t>: med </a:t>
            </a:r>
            <a:r>
              <a:rPr lang="en-US" sz="1300" dirty="0" err="1"/>
              <a:t>knutbrädor</a:t>
            </a:r>
            <a:r>
              <a:rPr lang="en-US" sz="1300" dirty="0"/>
              <a:t> – 31,1 </a:t>
            </a:r>
            <a:r>
              <a:rPr lang="en-US" sz="1300" dirty="0" err="1"/>
              <a:t>kvm</a:t>
            </a:r>
            <a:r>
              <a:rPr lang="en-US" sz="1300" dirty="0"/>
              <a:t> </a:t>
            </a:r>
          </a:p>
          <a:p>
            <a:r>
              <a:rPr lang="sv-SE" sz="1300" dirty="0"/>
              <a:t>I startbesked angavs 29,5 kvm BYA har avsett sockeln på husgrunden, ej utsida fasad. </a:t>
            </a:r>
          </a:p>
          <a:p>
            <a:r>
              <a:rPr lang="sv-SE" sz="1300" dirty="0"/>
              <a:t>Avvikelsen utgörs av fasadbeklädnaden om 3-4 cm runt byggnaden = försumbar avvikelse </a:t>
            </a:r>
          </a:p>
          <a:p>
            <a:pPr marL="0" indent="0">
              <a:buNone/>
            </a:pPr>
            <a:endParaRPr lang="sv-SE" sz="1300" dirty="0">
              <a:sym typeface="Wingdings" panose="05000000000000000000" pitchFamily="2" charset="2"/>
            </a:endParaRPr>
          </a:p>
          <a:p>
            <a:pPr>
              <a:buFont typeface="Wingdings" panose="05000000000000000000" pitchFamily="2" charset="2"/>
              <a:buChar char="Ø"/>
            </a:pPr>
            <a:r>
              <a:rPr lang="sv-SE" sz="1300" dirty="0">
                <a:sym typeface="Wingdings" panose="05000000000000000000" pitchFamily="2" charset="2"/>
              </a:rPr>
              <a:t> </a:t>
            </a:r>
            <a:r>
              <a:rPr lang="sv-SE" sz="1300" dirty="0"/>
              <a:t>Ej skäl att neka! </a:t>
            </a:r>
          </a:p>
        </p:txBody>
      </p:sp>
      <p:pic>
        <p:nvPicPr>
          <p:cNvPr id="4" name="Platshållare för bild 3" descr="En bild som visar text, diagram, Plan, Teknisk ritning&#10;&#10;Automatiskt genererad beskrivning">
            <a:extLst>
              <a:ext uri="{FF2B5EF4-FFF2-40B4-BE49-F238E27FC236}">
                <a16:creationId xmlns:a16="http://schemas.microsoft.com/office/drawing/2014/main" id="{974815C1-9432-B5F6-20A5-229C6C7184D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8796" r="12340" b="2"/>
          <a:stretch/>
        </p:blipFill>
        <p:spPr>
          <a:xfrm>
            <a:off x="8386430" y="2988395"/>
            <a:ext cx="3397583" cy="2627911"/>
          </a:xfrm>
          <a:noFill/>
        </p:spPr>
      </p:pic>
    </p:spTree>
    <p:extLst>
      <p:ext uri="{BB962C8B-B14F-4D97-AF65-F5344CB8AC3E}">
        <p14:creationId xmlns:p14="http://schemas.microsoft.com/office/powerpoint/2010/main" val="97609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4DD7D88-D72D-2725-33BC-28787CBA593B}"/>
              </a:ext>
            </a:extLst>
          </p:cNvPr>
          <p:cNvSpPr>
            <a:spLocks noGrp="1"/>
          </p:cNvSpPr>
          <p:nvPr>
            <p:ph type="title"/>
          </p:nvPr>
        </p:nvSpPr>
        <p:spPr>
          <a:xfrm>
            <a:off x="407988" y="404813"/>
            <a:ext cx="9170279" cy="736959"/>
          </a:xfrm>
        </p:spPr>
        <p:txBody>
          <a:bodyPr>
            <a:normAutofit fontScale="90000"/>
          </a:bodyPr>
          <a:lstStyle/>
          <a:p>
            <a:r>
              <a:rPr lang="en-US" sz="3300" dirty="0"/>
              <a:t>Den </a:t>
            </a:r>
            <a:r>
              <a:rPr lang="en-US" sz="3300" dirty="0" err="1"/>
              <a:t>tillgängliga</a:t>
            </a:r>
            <a:r>
              <a:rPr lang="en-US" sz="3300" dirty="0"/>
              <a:t> </a:t>
            </a:r>
            <a:r>
              <a:rPr lang="en-US" sz="3300" dirty="0" err="1"/>
              <a:t>el-centralen</a:t>
            </a:r>
            <a:r>
              <a:rPr lang="en-US" sz="3300" dirty="0"/>
              <a:t> </a:t>
            </a:r>
            <a:br>
              <a:rPr lang="en-US" dirty="0"/>
            </a:br>
            <a:r>
              <a:rPr lang="en-US" sz="2200" dirty="0"/>
              <a:t>MÖD 2022:18 (P 5167-21)</a:t>
            </a:r>
            <a:endParaRPr lang="en-US" dirty="0"/>
          </a:p>
        </p:txBody>
      </p:sp>
      <p:sp>
        <p:nvSpPr>
          <p:cNvPr id="15" name="Content Placeholder 2">
            <a:extLst>
              <a:ext uri="{FF2B5EF4-FFF2-40B4-BE49-F238E27FC236}">
                <a16:creationId xmlns:a16="http://schemas.microsoft.com/office/drawing/2014/main" id="{09574B8A-8FE1-D05F-AF8C-C91718CFB1C6}"/>
              </a:ext>
            </a:extLst>
          </p:cNvPr>
          <p:cNvSpPr>
            <a:spLocks noGrp="1"/>
          </p:cNvSpPr>
          <p:nvPr>
            <p:ph sz="half" idx="1"/>
          </p:nvPr>
        </p:nvSpPr>
        <p:spPr>
          <a:xfrm>
            <a:off x="407987" y="1736729"/>
            <a:ext cx="7465353" cy="4176710"/>
          </a:xfrm>
        </p:spPr>
        <p:txBody>
          <a:bodyPr>
            <a:normAutofit fontScale="92500" lnSpcReduction="20000"/>
          </a:bodyPr>
          <a:lstStyle/>
          <a:p>
            <a:r>
              <a:rPr lang="sv-SE" sz="1800" dirty="0"/>
              <a:t>El-centralen placerad på en höjd där den översta raden med huvudbrytare, jordfelsbrytare och säkringar till värmepumpen mäter cirka 185 cm från golvet.</a:t>
            </a:r>
          </a:p>
          <a:p>
            <a:pPr lvl="1">
              <a:buFont typeface="Wingdings" panose="05000000000000000000" pitchFamily="2" charset="2"/>
              <a:buChar char="Ø"/>
            </a:pPr>
            <a:r>
              <a:rPr lang="sv-SE" sz="1400" dirty="0"/>
              <a:t>Ej följt punkt i KP att placera centralen 80-110 cm över golvnivå </a:t>
            </a:r>
          </a:p>
          <a:p>
            <a:pPr lvl="1">
              <a:buFont typeface="Wingdings" panose="05000000000000000000" pitchFamily="2" charset="2"/>
              <a:buChar char="Ø"/>
            </a:pPr>
            <a:r>
              <a:rPr lang="sv-SE" sz="1400" dirty="0"/>
              <a:t>Interimistiskt delslutbesked för nybyggnad av enbostadshus</a:t>
            </a:r>
          </a:p>
          <a:p>
            <a:pPr marL="0" indent="0">
              <a:buNone/>
            </a:pPr>
            <a:endParaRPr lang="sv-SE" sz="1800" dirty="0"/>
          </a:p>
          <a:p>
            <a:pPr marL="0" indent="0">
              <a:buNone/>
            </a:pPr>
            <a:r>
              <a:rPr lang="sv-SE" sz="1800" dirty="0">
                <a:sym typeface="Wingdings" panose="05000000000000000000" pitchFamily="2" charset="2"/>
              </a:rPr>
              <a:t> </a:t>
            </a:r>
            <a:r>
              <a:rPr lang="sv-SE" sz="1800" dirty="0"/>
              <a:t>Omfattas placering av el-central av tillgänglighetskraven?  </a:t>
            </a:r>
          </a:p>
          <a:p>
            <a:pPr lvl="1"/>
            <a:r>
              <a:rPr lang="sv-SE" sz="1400" dirty="0"/>
              <a:t>El-central har en i grunden teknisk funktion </a:t>
            </a:r>
          </a:p>
          <a:p>
            <a:pPr lvl="2"/>
            <a:r>
              <a:rPr lang="sv-SE" sz="1400" dirty="0"/>
              <a:t>Fördela el och förhindra överbelastning </a:t>
            </a:r>
            <a:r>
              <a:rPr lang="sv-SE" sz="1400" dirty="0">
                <a:sym typeface="Wingdings" panose="05000000000000000000" pitchFamily="2" charset="2"/>
              </a:rPr>
              <a:t> en del av de tekniska egenskaperna </a:t>
            </a:r>
            <a:endParaRPr lang="sv-SE" sz="1400" dirty="0"/>
          </a:p>
          <a:p>
            <a:pPr lvl="1"/>
            <a:r>
              <a:rPr lang="sv-SE" sz="1400" dirty="0"/>
              <a:t>Dock ej väsentligt att är tillgänglig </a:t>
            </a:r>
            <a:r>
              <a:rPr lang="sv-SE" sz="1400" dirty="0" err="1"/>
              <a:t>pga</a:t>
            </a:r>
            <a:r>
              <a:rPr lang="sv-SE" sz="1400" dirty="0"/>
              <a:t> </a:t>
            </a:r>
          </a:p>
          <a:p>
            <a:pPr lvl="2"/>
            <a:r>
              <a:rPr lang="sv-SE" sz="1400" dirty="0"/>
              <a:t>Har en passiv funktion </a:t>
            </a:r>
          </a:p>
          <a:p>
            <a:pPr lvl="2"/>
            <a:r>
              <a:rPr lang="sv-SE" sz="1400" dirty="0"/>
              <a:t>Kräver inte daglig tillsyn </a:t>
            </a:r>
          </a:p>
          <a:p>
            <a:pPr lvl="1"/>
            <a:r>
              <a:rPr lang="sv-SE" sz="1400" dirty="0"/>
              <a:t>Finns inte några särskilda tillgänglighetskrav för placering av elskåp/el-centraler i PBL, PBF eller BBR</a:t>
            </a:r>
          </a:p>
          <a:p>
            <a:pPr marL="0" indent="0">
              <a:buNone/>
            </a:pPr>
            <a:endParaRPr lang="sv-SE" sz="1800" dirty="0"/>
          </a:p>
          <a:p>
            <a:pPr>
              <a:buFont typeface="Wingdings" panose="05000000000000000000" pitchFamily="2" charset="2"/>
              <a:buChar char="Ø"/>
            </a:pPr>
            <a:r>
              <a:rPr lang="sv-SE" sz="1800" dirty="0">
                <a:sym typeface="Wingdings" panose="05000000000000000000" pitchFamily="2" charset="2"/>
              </a:rPr>
              <a:t> Förbud mot särkrav enligt 8 kap. 4 a § PBL</a:t>
            </a:r>
            <a:endParaRPr lang="sv-SE" sz="1800" dirty="0"/>
          </a:p>
        </p:txBody>
      </p:sp>
      <p:pic>
        <p:nvPicPr>
          <p:cNvPr id="8" name="Platshållare för bild 7" descr="En bild som visar kabel&#10;&#10;Automatiskt genererad beskrivning">
            <a:extLst>
              <a:ext uri="{FF2B5EF4-FFF2-40B4-BE49-F238E27FC236}">
                <a16:creationId xmlns:a16="http://schemas.microsoft.com/office/drawing/2014/main" id="{C8EF6DC1-899A-12C4-672B-5EF8448F0D0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668" r="7032" b="-1"/>
          <a:stretch/>
        </p:blipFill>
        <p:spPr>
          <a:xfrm>
            <a:off x="8164587" y="3173011"/>
            <a:ext cx="3543054" cy="2740428"/>
          </a:xfrm>
          <a:noFill/>
        </p:spPr>
      </p:pic>
    </p:spTree>
    <p:extLst>
      <p:ext uri="{BB962C8B-B14F-4D97-AF65-F5344CB8AC3E}">
        <p14:creationId xmlns:p14="http://schemas.microsoft.com/office/powerpoint/2010/main" val="1558063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7D22B-D36B-4667-01A4-73B7D0A1AFF6}"/>
              </a:ext>
            </a:extLst>
          </p:cNvPr>
          <p:cNvSpPr>
            <a:spLocks noGrp="1"/>
          </p:cNvSpPr>
          <p:nvPr>
            <p:ph type="ctrTitle"/>
          </p:nvPr>
        </p:nvSpPr>
        <p:spPr/>
        <p:txBody>
          <a:bodyPr/>
          <a:lstStyle/>
          <a:p>
            <a:r>
              <a:rPr lang="sv-SE" dirty="0"/>
              <a:t>Tillsyn</a:t>
            </a:r>
          </a:p>
        </p:txBody>
      </p:sp>
    </p:spTree>
    <p:extLst>
      <p:ext uri="{BB962C8B-B14F-4D97-AF65-F5344CB8AC3E}">
        <p14:creationId xmlns:p14="http://schemas.microsoft.com/office/powerpoint/2010/main" val="385875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67D6386-06B8-ADC7-802C-9796013C3D69}"/>
              </a:ext>
            </a:extLst>
          </p:cNvPr>
          <p:cNvSpPr>
            <a:spLocks noGrp="1"/>
          </p:cNvSpPr>
          <p:nvPr>
            <p:ph type="title"/>
          </p:nvPr>
        </p:nvSpPr>
        <p:spPr>
          <a:xfrm>
            <a:off x="407988" y="404813"/>
            <a:ext cx="9170279" cy="736959"/>
          </a:xfrm>
        </p:spPr>
        <p:txBody>
          <a:bodyPr anchor="ctr">
            <a:normAutofit fontScale="90000"/>
          </a:bodyPr>
          <a:lstStyle/>
          <a:p>
            <a:r>
              <a:rPr lang="sv-SE" sz="3300" dirty="0"/>
              <a:t>Olovligt byggande och löpande vite </a:t>
            </a:r>
            <a:br>
              <a:rPr lang="sv-SE" sz="2300" dirty="0"/>
            </a:br>
            <a:r>
              <a:rPr lang="sv-SE" sz="2000" dirty="0"/>
              <a:t>NJA 2022 s. 934 </a:t>
            </a:r>
          </a:p>
        </p:txBody>
      </p:sp>
      <p:sp>
        <p:nvSpPr>
          <p:cNvPr id="5" name="Platshållare för innehåll 4">
            <a:extLst>
              <a:ext uri="{FF2B5EF4-FFF2-40B4-BE49-F238E27FC236}">
                <a16:creationId xmlns:a16="http://schemas.microsoft.com/office/drawing/2014/main" id="{EF831C8D-12C4-009D-E5EB-3E239C7F4EE7}"/>
              </a:ext>
            </a:extLst>
          </p:cNvPr>
          <p:cNvSpPr>
            <a:spLocks noGrp="1"/>
          </p:cNvSpPr>
          <p:nvPr>
            <p:ph sz="half" idx="1"/>
          </p:nvPr>
        </p:nvSpPr>
        <p:spPr>
          <a:xfrm>
            <a:off x="407988" y="1736729"/>
            <a:ext cx="6716381" cy="4176710"/>
          </a:xfrm>
        </p:spPr>
        <p:txBody>
          <a:bodyPr>
            <a:normAutofit fontScale="70000" lnSpcReduction="20000"/>
          </a:bodyPr>
          <a:lstStyle/>
          <a:p>
            <a:pPr marL="0" indent="0">
              <a:buNone/>
            </a:pPr>
            <a:r>
              <a:rPr lang="sv-SE" b="1" dirty="0"/>
              <a:t>När finns skäl att förena rättelseföreläggande med löpande vite när åtgärder som kräver bygglov har vidtagits utan lov?</a:t>
            </a:r>
          </a:p>
          <a:p>
            <a:endParaRPr lang="sv-SE" dirty="0"/>
          </a:p>
          <a:p>
            <a:r>
              <a:rPr lang="sv-SE" dirty="0"/>
              <a:t>BNs skyldighet att olovligt byggande rättas sträcker sig tio år från det att byggnaden uppförts. (11:20 PBL) </a:t>
            </a:r>
          </a:p>
          <a:p>
            <a:r>
              <a:rPr lang="sv-SE" dirty="0"/>
              <a:t>För den enskilde som har utfört åtgärden uppkommer kostnader för att riva byggnaden och dessutom går de medel som har använts för att uppföra byggnaden förlorade. Till detta kommer att han eller hon inte får behålla den byggnad som har uppförts. Det finns alltså goda skäl att utgå från att den enskilde i många fall helst skulle vilja avstå från att vidta rättelse. </a:t>
            </a:r>
          </a:p>
          <a:p>
            <a:r>
              <a:rPr lang="sv-SE" dirty="0"/>
              <a:t>Som regleringen om förelägganden vid olovligt byggande och bestämmelserna om vite är utformade finns möjligheter att överklaga beslut om föreläggande. Något nytt vite får inte föreläggas förrän ett tidigare beslutat föreläggande har fått laga kraft. Om den enskilde använder sin rätt att överklaga kan det leda till att möjligheten att besluta om ett nytt föreläggande vid vite går förlorad på grund av preskription. </a:t>
            </a:r>
          </a:p>
          <a:p>
            <a:endParaRPr lang="sv-SE" dirty="0"/>
          </a:p>
          <a:p>
            <a:pPr>
              <a:buFont typeface="Wingdings" panose="05000000000000000000" pitchFamily="2" charset="2"/>
              <a:buChar char="Ø"/>
            </a:pPr>
            <a:r>
              <a:rPr lang="sv-SE" dirty="0"/>
              <a:t>HD: Typiskt sett lämpligt! Även om nära preskription! </a:t>
            </a:r>
          </a:p>
        </p:txBody>
      </p:sp>
      <p:graphicFrame>
        <p:nvGraphicFramePr>
          <p:cNvPr id="11" name="Diagram 10">
            <a:extLst>
              <a:ext uri="{FF2B5EF4-FFF2-40B4-BE49-F238E27FC236}">
                <a16:creationId xmlns:a16="http://schemas.microsoft.com/office/drawing/2014/main" id="{0A50C4BB-2855-D36B-2936-4B3A597508BB}"/>
              </a:ext>
            </a:extLst>
          </p:cNvPr>
          <p:cNvGraphicFramePr/>
          <p:nvPr>
            <p:extLst>
              <p:ext uri="{D42A27DB-BD31-4B8C-83A1-F6EECF244321}">
                <p14:modId xmlns:p14="http://schemas.microsoft.com/office/powerpoint/2010/main" val="3723394062"/>
              </p:ext>
            </p:extLst>
          </p:nvPr>
        </p:nvGraphicFramePr>
        <p:xfrm>
          <a:off x="7421779" y="1854641"/>
          <a:ext cx="4312975" cy="3148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063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p:txBody>
          <a:bodyPr>
            <a:normAutofit fontScale="90000"/>
          </a:bodyPr>
          <a:lstStyle/>
          <a:p>
            <a:endParaRPr lang="sv-SE" dirty="0"/>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a:lstStyle/>
          <a:p>
            <a:endParaRPr lang="sv-SE" dirty="0"/>
          </a:p>
          <a:p>
            <a:endParaRPr lang="sv-SE" dirty="0"/>
          </a:p>
          <a:p>
            <a:r>
              <a:rPr lang="sv-SE" sz="4000" dirty="0"/>
              <a:t>Tack för mig! </a:t>
            </a:r>
          </a:p>
          <a:p>
            <a:endParaRPr lang="sv-SE" dirty="0"/>
          </a:p>
          <a:p>
            <a:endParaRPr lang="sv-SE" dirty="0"/>
          </a:p>
          <a:p>
            <a:endParaRPr lang="sv-SE" dirty="0"/>
          </a:p>
          <a:p>
            <a:r>
              <a:rPr lang="sv-SE" dirty="0"/>
              <a:t>Anna Andersson Ruthberg</a:t>
            </a:r>
          </a:p>
          <a:p>
            <a:r>
              <a:rPr lang="sv-SE" dirty="0"/>
              <a:t>Stadsbyggnadsförvaltningen, Göteborgs Stad</a:t>
            </a:r>
          </a:p>
        </p:txBody>
      </p:sp>
    </p:spTree>
    <p:extLst>
      <p:ext uri="{BB962C8B-B14F-4D97-AF65-F5344CB8AC3E}">
        <p14:creationId xmlns:p14="http://schemas.microsoft.com/office/powerpoint/2010/main" val="244156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13D872-C83D-3894-0BE5-A456D2FE4B85}"/>
              </a:ext>
            </a:extLst>
          </p:cNvPr>
          <p:cNvSpPr>
            <a:spLocks noGrp="1"/>
          </p:cNvSpPr>
          <p:nvPr>
            <p:ph type="title"/>
          </p:nvPr>
        </p:nvSpPr>
        <p:spPr>
          <a:xfrm>
            <a:off x="407988" y="404813"/>
            <a:ext cx="9170279" cy="736959"/>
          </a:xfrm>
        </p:spPr>
        <p:txBody>
          <a:bodyPr anchor="ctr">
            <a:normAutofit/>
          </a:bodyPr>
          <a:lstStyle/>
          <a:p>
            <a:r>
              <a:rPr lang="sv-SE" dirty="0"/>
              <a:t>Disposition </a:t>
            </a:r>
          </a:p>
        </p:txBody>
      </p:sp>
      <p:graphicFrame>
        <p:nvGraphicFramePr>
          <p:cNvPr id="5" name="Platshållare för innehåll 2">
            <a:extLst>
              <a:ext uri="{FF2B5EF4-FFF2-40B4-BE49-F238E27FC236}">
                <a16:creationId xmlns:a16="http://schemas.microsoft.com/office/drawing/2014/main" id="{0C97DE86-0F35-F99F-BDF6-CE934D72733A}"/>
              </a:ext>
            </a:extLst>
          </p:cNvPr>
          <p:cNvGraphicFramePr>
            <a:graphicFrameLocks noGrp="1"/>
          </p:cNvGraphicFramePr>
          <p:nvPr>
            <p:ph idx="1"/>
            <p:extLst>
              <p:ext uri="{D42A27DB-BD31-4B8C-83A1-F6EECF244321}">
                <p14:modId xmlns:p14="http://schemas.microsoft.com/office/powerpoint/2010/main" val="3264120683"/>
              </p:ext>
            </p:extLst>
          </p:nvPr>
        </p:nvGraphicFramePr>
        <p:xfrm>
          <a:off x="1056000" y="1744652"/>
          <a:ext cx="10080000" cy="416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70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7D22B-D36B-4667-01A4-73B7D0A1AFF6}"/>
              </a:ext>
            </a:extLst>
          </p:cNvPr>
          <p:cNvSpPr>
            <a:spLocks noGrp="1"/>
          </p:cNvSpPr>
          <p:nvPr>
            <p:ph type="ctrTitle"/>
          </p:nvPr>
        </p:nvSpPr>
        <p:spPr/>
        <p:txBody>
          <a:bodyPr/>
          <a:lstStyle/>
          <a:p>
            <a:r>
              <a:rPr lang="sv-SE" dirty="0"/>
              <a:t>Startbesked</a:t>
            </a:r>
          </a:p>
        </p:txBody>
      </p:sp>
    </p:spTree>
    <p:extLst>
      <p:ext uri="{BB962C8B-B14F-4D97-AF65-F5344CB8AC3E}">
        <p14:creationId xmlns:p14="http://schemas.microsoft.com/office/powerpoint/2010/main" val="246988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58DAFF-B33A-D666-E886-3157906A30A5}"/>
              </a:ext>
            </a:extLst>
          </p:cNvPr>
          <p:cNvSpPr>
            <a:spLocks noGrp="1"/>
          </p:cNvSpPr>
          <p:nvPr>
            <p:ph type="title"/>
          </p:nvPr>
        </p:nvSpPr>
        <p:spPr/>
        <p:txBody>
          <a:bodyPr>
            <a:normAutofit fontScale="90000"/>
          </a:bodyPr>
          <a:lstStyle/>
          <a:p>
            <a:r>
              <a:rPr lang="sv-SE" sz="3300" dirty="0"/>
              <a:t>Attefallskomplementbyggnad och 2 kap. 6 § PBL</a:t>
            </a:r>
            <a:br>
              <a:rPr lang="sv-SE" dirty="0"/>
            </a:br>
            <a:r>
              <a:rPr lang="sv-SE" sz="2200" dirty="0"/>
              <a:t>MÖD 2022:23 (P 13039-21)</a:t>
            </a:r>
            <a:endParaRPr lang="sv-SE" dirty="0"/>
          </a:p>
        </p:txBody>
      </p:sp>
      <p:sp>
        <p:nvSpPr>
          <p:cNvPr id="6" name="Platshållare för innehåll 5">
            <a:extLst>
              <a:ext uri="{FF2B5EF4-FFF2-40B4-BE49-F238E27FC236}">
                <a16:creationId xmlns:a16="http://schemas.microsoft.com/office/drawing/2014/main" id="{2770FA79-5AB0-FBF5-0A50-529BC022B1C9}"/>
              </a:ext>
            </a:extLst>
          </p:cNvPr>
          <p:cNvSpPr>
            <a:spLocks noGrp="1"/>
          </p:cNvSpPr>
          <p:nvPr>
            <p:ph sz="half" idx="10"/>
          </p:nvPr>
        </p:nvSpPr>
        <p:spPr>
          <a:xfrm>
            <a:off x="417075" y="1736728"/>
            <a:ext cx="8314175" cy="4194629"/>
          </a:xfrm>
        </p:spPr>
        <p:txBody>
          <a:bodyPr>
            <a:normAutofit fontScale="85000" lnSpcReduction="20000"/>
          </a:bodyPr>
          <a:lstStyle/>
          <a:p>
            <a:r>
              <a:rPr lang="sv-SE" dirty="0"/>
              <a:t>Attefall = ingen ovillkorlig byggrätt </a:t>
            </a:r>
          </a:p>
          <a:p>
            <a:pPr lvl="1"/>
            <a:r>
              <a:rPr lang="sv-SE" dirty="0"/>
              <a:t>Ska uppfylla 9:4a PBL </a:t>
            </a:r>
          </a:p>
          <a:p>
            <a:pPr lvl="1"/>
            <a:r>
              <a:rPr lang="sv-SE" dirty="0"/>
              <a:t>Ok strida mot DP/OB, </a:t>
            </a:r>
            <a:r>
              <a:rPr lang="sv-SE" u="sng" dirty="0"/>
              <a:t>men</a:t>
            </a:r>
            <a:r>
              <a:rPr lang="sv-SE" dirty="0"/>
              <a:t> placering och utformning kan ändå leda till nekat startbesked </a:t>
            </a:r>
          </a:p>
          <a:p>
            <a:r>
              <a:rPr lang="sv-SE" dirty="0"/>
              <a:t>Byggnad ska placeras och utformas så </a:t>
            </a:r>
          </a:p>
          <a:p>
            <a:pPr lvl="1"/>
            <a:r>
              <a:rPr lang="sv-SE" dirty="0"/>
              <a:t>Ej skymmer sikten eller stör trafik, 2 kap. 6 § 2  och 6 PBL </a:t>
            </a:r>
          </a:p>
          <a:p>
            <a:pPr lvl="1"/>
            <a:r>
              <a:rPr lang="sv-SE" dirty="0"/>
              <a:t>Uppfyller omgivningskravet i 2 kap. 6 § PBL, intresset av god helhetsverkan </a:t>
            </a:r>
          </a:p>
          <a:p>
            <a:pPr lvl="2"/>
            <a:r>
              <a:rPr lang="sv-SE" dirty="0"/>
              <a:t>BN verka för god bebyggelsemiljö</a:t>
            </a:r>
          </a:p>
          <a:p>
            <a:pPr lvl="2"/>
            <a:r>
              <a:rPr lang="sv-SE" dirty="0"/>
              <a:t>Säkerställa att byggnader anpassas till befintlig miljö </a:t>
            </a:r>
          </a:p>
          <a:p>
            <a:pPr lvl="2"/>
            <a:r>
              <a:rPr lang="sv-SE" dirty="0"/>
              <a:t>BNs bedömning väger tungt </a:t>
            </a:r>
          </a:p>
          <a:p>
            <a:endParaRPr lang="sv-SE" dirty="0"/>
          </a:p>
          <a:p>
            <a:pPr>
              <a:buFont typeface="Wingdings" panose="05000000000000000000" pitchFamily="2" charset="2"/>
              <a:buChar char="Ø"/>
            </a:pPr>
            <a:r>
              <a:rPr lang="sv-SE" dirty="0"/>
              <a:t>Inom DP, nära gata utlagd som kvartersmark </a:t>
            </a:r>
          </a:p>
          <a:p>
            <a:pPr lvl="1"/>
            <a:r>
              <a:rPr lang="sv-SE" dirty="0"/>
              <a:t>Vägsamfällighetsförening kan godkänna placering närmare än 4,5 m! (OBS skillnad MÖD 2013:18) </a:t>
            </a:r>
          </a:p>
          <a:p>
            <a:pPr>
              <a:buFont typeface="Wingdings" panose="05000000000000000000" pitchFamily="2" charset="2"/>
              <a:buChar char="Ø"/>
            </a:pPr>
            <a:r>
              <a:rPr lang="sv-SE" dirty="0"/>
              <a:t>Tättbebyggt grupphusområde med väl sammanhållen gestaltning </a:t>
            </a:r>
          </a:p>
          <a:p>
            <a:pPr lvl="1"/>
            <a:r>
              <a:rPr lang="sv-SE" dirty="0"/>
              <a:t>Mindre tillhörande KB, strategiskt placerade på enhetligt sätt på tomterna </a:t>
            </a:r>
          </a:p>
          <a:p>
            <a:pPr lvl="1"/>
            <a:r>
              <a:rPr lang="sv-SE" dirty="0"/>
              <a:t>På hörntomter är KB indragna en bit från tomtgräns – bra sikt för trafikanter inom gatunätet </a:t>
            </a:r>
          </a:p>
          <a:p>
            <a:endParaRPr lang="sv-SE" dirty="0"/>
          </a:p>
          <a:p>
            <a:endParaRPr lang="sv-SE" dirty="0"/>
          </a:p>
          <a:p>
            <a:endParaRPr lang="sv-SE" dirty="0"/>
          </a:p>
          <a:p>
            <a:endParaRPr lang="sv-SE" dirty="0"/>
          </a:p>
        </p:txBody>
      </p:sp>
      <p:pic>
        <p:nvPicPr>
          <p:cNvPr id="14" name="Platshållare för bild 13" descr="En bild som visar flygbaserad, Flygfotografi, hus, Fågelperspektiv&#10;&#10;Automatiskt genererad beskrivning">
            <a:extLst>
              <a:ext uri="{FF2B5EF4-FFF2-40B4-BE49-F238E27FC236}">
                <a16:creationId xmlns:a16="http://schemas.microsoft.com/office/drawing/2014/main" id="{9AEE4AC6-394D-230D-2081-27DA1667677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825" b="2825"/>
          <a:stretch>
            <a:fillRect/>
          </a:stretch>
        </p:blipFill>
        <p:spPr>
          <a:xfrm>
            <a:off x="9023210" y="2053431"/>
            <a:ext cx="2751715" cy="2751138"/>
          </a:xfrm>
        </p:spPr>
      </p:pic>
    </p:spTree>
    <p:extLst>
      <p:ext uri="{BB962C8B-B14F-4D97-AF65-F5344CB8AC3E}">
        <p14:creationId xmlns:p14="http://schemas.microsoft.com/office/powerpoint/2010/main" val="366624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58DAFF-B33A-D666-E886-3157906A30A5}"/>
              </a:ext>
            </a:extLst>
          </p:cNvPr>
          <p:cNvSpPr>
            <a:spLocks noGrp="1"/>
          </p:cNvSpPr>
          <p:nvPr>
            <p:ph type="title"/>
          </p:nvPr>
        </p:nvSpPr>
        <p:spPr/>
        <p:txBody>
          <a:bodyPr>
            <a:normAutofit fontScale="90000"/>
          </a:bodyPr>
          <a:lstStyle/>
          <a:p>
            <a:r>
              <a:rPr lang="sv-SE" sz="3300" dirty="0"/>
              <a:t>Tillbyggnad, takkupa och ytterligare bostad </a:t>
            </a:r>
            <a:br>
              <a:rPr lang="sv-SE" dirty="0"/>
            </a:br>
            <a:r>
              <a:rPr lang="sv-SE" sz="2200" dirty="0"/>
              <a:t>MÖD P 13869-21</a:t>
            </a:r>
            <a:endParaRPr lang="sv-SE" dirty="0"/>
          </a:p>
        </p:txBody>
      </p:sp>
      <p:graphicFrame>
        <p:nvGraphicFramePr>
          <p:cNvPr id="12" name="Platshållare för innehåll 11">
            <a:extLst>
              <a:ext uri="{FF2B5EF4-FFF2-40B4-BE49-F238E27FC236}">
                <a16:creationId xmlns:a16="http://schemas.microsoft.com/office/drawing/2014/main" id="{2352DBED-17A3-0274-17CA-0B01CF001425}"/>
              </a:ext>
            </a:extLst>
          </p:cNvPr>
          <p:cNvGraphicFramePr>
            <a:graphicFrameLocks noGrp="1"/>
          </p:cNvGraphicFramePr>
          <p:nvPr>
            <p:ph sz="half" idx="1"/>
            <p:extLst>
              <p:ext uri="{D42A27DB-BD31-4B8C-83A1-F6EECF244321}">
                <p14:modId xmlns:p14="http://schemas.microsoft.com/office/powerpoint/2010/main" val="449276516"/>
              </p:ext>
            </p:extLst>
          </p:nvPr>
        </p:nvGraphicFramePr>
        <p:xfrm>
          <a:off x="1495396" y="1255868"/>
          <a:ext cx="8563003" cy="1844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latshållare för innehåll 9" descr="En bild som visar skiss, rita, hus, Teknisk ritning&#10;&#10;Automatiskt genererad beskrivning">
            <a:extLst>
              <a:ext uri="{FF2B5EF4-FFF2-40B4-BE49-F238E27FC236}">
                <a16:creationId xmlns:a16="http://schemas.microsoft.com/office/drawing/2014/main" id="{EE1C498D-9EBE-C69C-C294-0AE9DC191056}"/>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95325" y="3134721"/>
            <a:ext cx="5819585" cy="3164398"/>
          </a:xfrm>
        </p:spPr>
      </p:pic>
      <p:pic>
        <p:nvPicPr>
          <p:cNvPr id="11" name="Platshållare för innehåll 7" descr="En bild som visar byggnad, skiss, hus, bur&#10;&#10;Automatiskt genererad beskrivning">
            <a:extLst>
              <a:ext uri="{FF2B5EF4-FFF2-40B4-BE49-F238E27FC236}">
                <a16:creationId xmlns:a16="http://schemas.microsoft.com/office/drawing/2014/main" id="{0216B8E1-B802-5618-3091-59F922A1CE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1114" y="3134721"/>
            <a:ext cx="5268421" cy="3279871"/>
          </a:xfrm>
          <a:prstGeom prst="rect">
            <a:avLst/>
          </a:prstGeom>
        </p:spPr>
      </p:pic>
      <p:sp>
        <p:nvSpPr>
          <p:cNvPr id="16" name="textruta 15">
            <a:extLst>
              <a:ext uri="{FF2B5EF4-FFF2-40B4-BE49-F238E27FC236}">
                <a16:creationId xmlns:a16="http://schemas.microsoft.com/office/drawing/2014/main" id="{78C85841-2657-844B-CD72-D3F2FEFA0E3C}"/>
              </a:ext>
            </a:extLst>
          </p:cNvPr>
          <p:cNvSpPr txBox="1"/>
          <p:nvPr/>
        </p:nvSpPr>
        <p:spPr>
          <a:xfrm>
            <a:off x="7941501" y="3286957"/>
            <a:ext cx="1139869" cy="369332"/>
          </a:xfrm>
          <a:prstGeom prst="rect">
            <a:avLst/>
          </a:prstGeom>
          <a:noFill/>
        </p:spPr>
        <p:txBody>
          <a:bodyPr wrap="square" rtlCol="0">
            <a:spAutoFit/>
          </a:bodyPr>
          <a:lstStyle/>
          <a:p>
            <a:r>
              <a:rPr lang="sv-SE" dirty="0"/>
              <a:t>Takkupa</a:t>
            </a:r>
          </a:p>
        </p:txBody>
      </p:sp>
      <p:sp>
        <p:nvSpPr>
          <p:cNvPr id="17" name="textruta 16">
            <a:extLst>
              <a:ext uri="{FF2B5EF4-FFF2-40B4-BE49-F238E27FC236}">
                <a16:creationId xmlns:a16="http://schemas.microsoft.com/office/drawing/2014/main" id="{E8636A92-D1AD-CA70-19C3-DFE42577F1DA}"/>
              </a:ext>
            </a:extLst>
          </p:cNvPr>
          <p:cNvSpPr txBox="1"/>
          <p:nvPr/>
        </p:nvSpPr>
        <p:spPr>
          <a:xfrm>
            <a:off x="7716033" y="6137753"/>
            <a:ext cx="2066794" cy="646331"/>
          </a:xfrm>
          <a:prstGeom prst="rect">
            <a:avLst/>
          </a:prstGeom>
          <a:noFill/>
        </p:spPr>
        <p:txBody>
          <a:bodyPr wrap="square" rtlCol="0">
            <a:spAutoFit/>
          </a:bodyPr>
          <a:lstStyle/>
          <a:p>
            <a:r>
              <a:rPr lang="sv-SE" dirty="0"/>
              <a:t>Tillbyggnad med frontespis </a:t>
            </a:r>
          </a:p>
        </p:txBody>
      </p:sp>
    </p:spTree>
    <p:extLst>
      <p:ext uri="{BB962C8B-B14F-4D97-AF65-F5344CB8AC3E}">
        <p14:creationId xmlns:p14="http://schemas.microsoft.com/office/powerpoint/2010/main" val="1171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5A88E530-A1A6-B5D8-3BF4-FBB82444BC65}"/>
              </a:ext>
            </a:extLst>
          </p:cNvPr>
          <p:cNvSpPr>
            <a:spLocks noGrp="1"/>
          </p:cNvSpPr>
          <p:nvPr>
            <p:ph type="title"/>
          </p:nvPr>
        </p:nvSpPr>
        <p:spPr/>
        <p:txBody>
          <a:bodyPr>
            <a:normAutofit fontScale="90000"/>
          </a:bodyPr>
          <a:lstStyle/>
          <a:p>
            <a:r>
              <a:rPr lang="sv-SE" sz="2800" dirty="0"/>
              <a:t>Tillbyggnad, takkupa och ytterligare bostad, forts. </a:t>
            </a:r>
            <a:br>
              <a:rPr lang="sv-SE" sz="2800" dirty="0"/>
            </a:br>
            <a:r>
              <a:rPr lang="sv-SE" sz="1800" dirty="0"/>
              <a:t>MÖD P 13869-21 </a:t>
            </a:r>
            <a:endParaRPr lang="sv-SE" dirty="0"/>
          </a:p>
        </p:txBody>
      </p:sp>
      <p:sp>
        <p:nvSpPr>
          <p:cNvPr id="8" name="Platshållare för innehåll 7">
            <a:extLst>
              <a:ext uri="{FF2B5EF4-FFF2-40B4-BE49-F238E27FC236}">
                <a16:creationId xmlns:a16="http://schemas.microsoft.com/office/drawing/2014/main" id="{97B75B96-987D-B9AA-994E-BAD171DE407E}"/>
              </a:ext>
            </a:extLst>
          </p:cNvPr>
          <p:cNvSpPr>
            <a:spLocks noGrp="1"/>
          </p:cNvSpPr>
          <p:nvPr>
            <p:ph sz="half" idx="10"/>
          </p:nvPr>
        </p:nvSpPr>
        <p:spPr>
          <a:xfrm>
            <a:off x="417075" y="1736728"/>
            <a:ext cx="6622552" cy="4194629"/>
          </a:xfrm>
        </p:spPr>
        <p:txBody>
          <a:bodyPr>
            <a:normAutofit fontScale="70000" lnSpcReduction="20000"/>
          </a:bodyPr>
          <a:lstStyle/>
          <a:p>
            <a:pPr marL="0" indent="0">
              <a:buNone/>
            </a:pPr>
            <a:r>
              <a:rPr lang="sv-SE" b="1" dirty="0"/>
              <a:t>Hur stor är tillbyggnaden? </a:t>
            </a:r>
          </a:p>
          <a:p>
            <a:r>
              <a:rPr lang="sv-SE" dirty="0"/>
              <a:t>Storleksbegränsning om 15 kvm BTA. Med BTA avses den definition som finns i svensk standard SS 21054:2009</a:t>
            </a:r>
          </a:p>
          <a:p>
            <a:r>
              <a:rPr lang="sv-SE" dirty="0"/>
              <a:t>Enligt standarden ska det finnas tillräcklig rumshöjd för att ett utrymme vid beräkning av BTA ska anses vara </a:t>
            </a:r>
            <a:r>
              <a:rPr lang="sv-SE" dirty="0" err="1"/>
              <a:t>mätvärt</a:t>
            </a:r>
            <a:r>
              <a:rPr lang="sv-SE" dirty="0"/>
              <a:t>. </a:t>
            </a:r>
          </a:p>
          <a:p>
            <a:r>
              <a:rPr lang="sv-SE" sz="2000" dirty="0"/>
              <a:t>Det </a:t>
            </a:r>
            <a:r>
              <a:rPr lang="sv-SE" dirty="0"/>
              <a:t>är d</a:t>
            </a:r>
            <a:r>
              <a:rPr lang="sv-SE" sz="2000" dirty="0"/>
              <a:t>en volymökning som tillbyggnaden medför som inte får överstiga 15 kvm BTA. </a:t>
            </a:r>
          </a:p>
          <a:p>
            <a:r>
              <a:rPr lang="sv-SE" dirty="0"/>
              <a:t>Nämnden har beräknat tillbyggnadens storlek genom att endast beakta den </a:t>
            </a:r>
            <a:r>
              <a:rPr lang="sv-SE" dirty="0" err="1"/>
              <a:t>mätvärda</a:t>
            </a:r>
            <a:r>
              <a:rPr lang="sv-SE" dirty="0"/>
              <a:t> yta som tillkommer genom tillbyggnaden och därvid funnit att tillbyggnaden har en bruttoarea som uppgår till cirka 12 kvm (</a:t>
            </a:r>
            <a:r>
              <a:rPr lang="sv-SE" dirty="0">
                <a:solidFill>
                  <a:srgbClr val="FF0000"/>
                </a:solidFill>
              </a:rPr>
              <a:t>röd yta</a:t>
            </a:r>
            <a:r>
              <a:rPr lang="sv-SE" dirty="0"/>
              <a:t>).</a:t>
            </a:r>
          </a:p>
          <a:p>
            <a:r>
              <a:rPr lang="sv-SE" dirty="0"/>
              <a:t>I detta fall innebär tillbyggnaden att byggnadens volym ökar utmed hela den del av taket som höjs, dvs. inte enbart i förhållande till den del av byggnaden som genom tillbyggnaden blir </a:t>
            </a:r>
            <a:r>
              <a:rPr lang="sv-SE" dirty="0" err="1"/>
              <a:t>mätvärd</a:t>
            </a:r>
            <a:r>
              <a:rPr lang="sv-SE" dirty="0"/>
              <a:t>; även i förhållande till en del som redan tidigare var </a:t>
            </a:r>
            <a:r>
              <a:rPr lang="sv-SE" dirty="0" err="1"/>
              <a:t>mätvärd</a:t>
            </a:r>
            <a:r>
              <a:rPr lang="sv-SE" dirty="0"/>
              <a:t> ökar volymen (</a:t>
            </a:r>
            <a:r>
              <a:rPr lang="sv-SE" dirty="0">
                <a:solidFill>
                  <a:srgbClr val="00B050"/>
                </a:solidFill>
              </a:rPr>
              <a:t>grön yta</a:t>
            </a:r>
            <a:r>
              <a:rPr lang="sv-SE" dirty="0"/>
              <a:t>). BTA blir då ca 37 kvm.</a:t>
            </a:r>
          </a:p>
          <a:p>
            <a:pPr marL="0" indent="0">
              <a:buNone/>
            </a:pPr>
            <a:endParaRPr lang="sv-SE" dirty="0">
              <a:sym typeface="Wingdings" panose="05000000000000000000" pitchFamily="2" charset="2"/>
            </a:endParaRPr>
          </a:p>
          <a:p>
            <a:pPr>
              <a:buFont typeface="Wingdings" panose="05000000000000000000" pitchFamily="2" charset="2"/>
              <a:buChar char="Ø"/>
            </a:pPr>
            <a:r>
              <a:rPr lang="sv-SE" dirty="0">
                <a:sym typeface="Wingdings" panose="05000000000000000000" pitchFamily="2" charset="2"/>
              </a:rPr>
              <a:t> Attefallstillbyggnader ska inte bara mätas utifrån tillkommande BTA. Den yta som berörs av volymökningen får inte överstiga 15 kvm BTA  </a:t>
            </a: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13" name="Platshållare för bild 12" descr="En bild som visar diagram, Teknisk ritning, Plan, skiss&#10;&#10;Automatiskt genererad beskrivning">
            <a:extLst>
              <a:ext uri="{FF2B5EF4-FFF2-40B4-BE49-F238E27FC236}">
                <a16:creationId xmlns:a16="http://schemas.microsoft.com/office/drawing/2014/main" id="{C3401CEE-9D01-9379-864F-83B43259BF6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6026" r="6026"/>
          <a:stretch>
            <a:fillRect/>
          </a:stretch>
        </p:blipFill>
        <p:spPr/>
      </p:pic>
    </p:spTree>
    <p:extLst>
      <p:ext uri="{BB962C8B-B14F-4D97-AF65-F5344CB8AC3E}">
        <p14:creationId xmlns:p14="http://schemas.microsoft.com/office/powerpoint/2010/main" val="425410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47D8B2-7CD9-F4DC-FDF9-EAADA54AFB7E}"/>
              </a:ext>
            </a:extLst>
          </p:cNvPr>
          <p:cNvSpPr>
            <a:spLocks noGrp="1"/>
          </p:cNvSpPr>
          <p:nvPr>
            <p:ph type="title"/>
          </p:nvPr>
        </p:nvSpPr>
        <p:spPr>
          <a:xfrm>
            <a:off x="407988" y="404813"/>
            <a:ext cx="9170279" cy="736959"/>
          </a:xfrm>
        </p:spPr>
        <p:txBody>
          <a:bodyPr anchor="ctr">
            <a:normAutofit/>
          </a:bodyPr>
          <a:lstStyle/>
          <a:p>
            <a:r>
              <a:rPr lang="sv-SE" sz="2300"/>
              <a:t>Tillbyggnad, takkupa och ytterligare bostad, forts. </a:t>
            </a:r>
            <a:br>
              <a:rPr lang="sv-SE" sz="2300"/>
            </a:br>
            <a:r>
              <a:rPr lang="sv-SE" sz="2300"/>
              <a:t>MÖD P 13869-21 </a:t>
            </a:r>
          </a:p>
        </p:txBody>
      </p:sp>
      <p:sp>
        <p:nvSpPr>
          <p:cNvPr id="3" name="Platshållare för innehåll 2">
            <a:extLst>
              <a:ext uri="{FF2B5EF4-FFF2-40B4-BE49-F238E27FC236}">
                <a16:creationId xmlns:a16="http://schemas.microsoft.com/office/drawing/2014/main" id="{A212FB47-796F-7C6D-ED71-19B5ED83E071}"/>
              </a:ext>
            </a:extLst>
          </p:cNvPr>
          <p:cNvSpPr>
            <a:spLocks noGrp="1"/>
          </p:cNvSpPr>
          <p:nvPr>
            <p:ph sz="half" idx="1"/>
          </p:nvPr>
        </p:nvSpPr>
        <p:spPr>
          <a:xfrm>
            <a:off x="407987" y="1736729"/>
            <a:ext cx="6619113" cy="4176710"/>
          </a:xfrm>
        </p:spPr>
        <p:txBody>
          <a:bodyPr>
            <a:normAutofit/>
          </a:bodyPr>
          <a:lstStyle/>
          <a:p>
            <a:pPr marL="0" indent="0">
              <a:lnSpc>
                <a:spcPct val="100000"/>
              </a:lnSpc>
              <a:buNone/>
            </a:pPr>
            <a:r>
              <a:rPr lang="sv-SE" sz="1400" b="1" dirty="0"/>
              <a:t>Avser ansökan en takkupa? </a:t>
            </a:r>
          </a:p>
          <a:p>
            <a:pPr marL="0" indent="0">
              <a:lnSpc>
                <a:spcPct val="100000"/>
              </a:lnSpc>
              <a:buNone/>
            </a:pPr>
            <a:r>
              <a:rPr lang="sv-SE" sz="1400" dirty="0"/>
              <a:t>Enligt praxis är </a:t>
            </a:r>
          </a:p>
          <a:p>
            <a:pPr>
              <a:lnSpc>
                <a:spcPct val="100000"/>
              </a:lnSpc>
            </a:pPr>
            <a:r>
              <a:rPr lang="sv-SE" sz="1400" u="sng" dirty="0"/>
              <a:t>en takkupa</a:t>
            </a:r>
            <a:r>
              <a:rPr lang="sv-SE" sz="1400" dirty="0"/>
              <a:t>: ett utskjutande parti av yttertak som är utbyggt i takfall </a:t>
            </a:r>
          </a:p>
          <a:p>
            <a:pPr>
              <a:lnSpc>
                <a:spcPct val="100000"/>
              </a:lnSpc>
            </a:pPr>
            <a:r>
              <a:rPr lang="sv-SE" sz="1400" u="sng" dirty="0"/>
              <a:t>en frontespis</a:t>
            </a:r>
            <a:r>
              <a:rPr lang="sv-SE" sz="1400" dirty="0"/>
              <a:t>: ett uppskjutande parti över byggnadens taklist. </a:t>
            </a:r>
          </a:p>
          <a:p>
            <a:pPr marL="0" indent="0">
              <a:lnSpc>
                <a:spcPct val="100000"/>
              </a:lnSpc>
              <a:buNone/>
            </a:pPr>
            <a:r>
              <a:rPr lang="sv-SE" sz="1400" dirty="0"/>
              <a:t>Avgörande för bedömningen är således om konstruktionen ska anses vara en del av byggnadens tak eller en del av dess fasad. (se MÖD 2022:4).</a:t>
            </a:r>
          </a:p>
          <a:p>
            <a:pPr marL="226783" lvl="1" indent="0">
              <a:lnSpc>
                <a:spcPct val="100000"/>
              </a:lnSpc>
              <a:buNone/>
            </a:pPr>
            <a:r>
              <a:rPr lang="sv-SE" sz="1400" dirty="0"/>
              <a:t>”Avsikten är inte att det ska vara möjligt att bygga frontespiser. (Se prop. 2013/14:127 s. 39.)”</a:t>
            </a:r>
          </a:p>
          <a:p>
            <a:pPr marL="0" indent="0">
              <a:lnSpc>
                <a:spcPct val="100000"/>
              </a:lnSpc>
              <a:buNone/>
            </a:pPr>
            <a:r>
              <a:rPr lang="sv-SE" sz="1400" dirty="0">
                <a:solidFill>
                  <a:srgbClr val="FF0000"/>
                </a:solidFill>
              </a:rPr>
              <a:t>Den konstruktion som nämnden anser är en takkupa har i allt väsentligt samma utförande som frontespisen</a:t>
            </a:r>
            <a:r>
              <a:rPr lang="sv-SE" sz="1400" dirty="0"/>
              <a:t>, dvs. med ett uppskjutande parti över byggnadens taklist. </a:t>
            </a:r>
            <a:r>
              <a:rPr lang="sv-SE" sz="1400" dirty="0">
                <a:solidFill>
                  <a:srgbClr val="FF0000"/>
                </a:solidFill>
              </a:rPr>
              <a:t>Att byggnadsdelen är försedd med en takfot som delar av fasaden förändrar inte bedömningen i detta fall.</a:t>
            </a:r>
          </a:p>
          <a:p>
            <a:pPr marL="0" indent="0">
              <a:lnSpc>
                <a:spcPct val="100000"/>
              </a:lnSpc>
              <a:buNone/>
            </a:pPr>
            <a:endParaRPr lang="sv-SE" sz="1400" dirty="0"/>
          </a:p>
          <a:p>
            <a:pPr>
              <a:lnSpc>
                <a:spcPct val="100000"/>
              </a:lnSpc>
              <a:buFont typeface="Wingdings" panose="05000000000000000000" pitchFamily="2" charset="2"/>
              <a:buChar char="Ø"/>
            </a:pPr>
            <a:r>
              <a:rPr lang="sv-SE" sz="1400" dirty="0"/>
              <a:t> Åtgärden är inte en bygglovsbefriad takkupa </a:t>
            </a:r>
          </a:p>
        </p:txBody>
      </p:sp>
      <p:pic>
        <p:nvPicPr>
          <p:cNvPr id="10" name="Platshållare för bild 9" descr="En bild som visar skiss, fönster, hus, diagram&#10;&#10;Automatiskt genererad beskrivning">
            <a:extLst>
              <a:ext uri="{FF2B5EF4-FFF2-40B4-BE49-F238E27FC236}">
                <a16:creationId xmlns:a16="http://schemas.microsoft.com/office/drawing/2014/main" id="{0026CAC8-D854-9FB2-AA38-3BD8991728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35472" y="1736729"/>
            <a:ext cx="3487555" cy="4176710"/>
          </a:xfrm>
          <a:noFill/>
        </p:spPr>
      </p:pic>
    </p:spTree>
    <p:extLst>
      <p:ext uri="{BB962C8B-B14F-4D97-AF65-F5344CB8AC3E}">
        <p14:creationId xmlns:p14="http://schemas.microsoft.com/office/powerpoint/2010/main" val="342266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7D22B-D36B-4667-01A4-73B7D0A1AFF6}"/>
              </a:ext>
            </a:extLst>
          </p:cNvPr>
          <p:cNvSpPr>
            <a:spLocks noGrp="1"/>
          </p:cNvSpPr>
          <p:nvPr>
            <p:ph type="ctrTitle"/>
          </p:nvPr>
        </p:nvSpPr>
        <p:spPr/>
        <p:txBody>
          <a:bodyPr/>
          <a:lstStyle/>
          <a:p>
            <a:r>
              <a:rPr lang="sv-SE" dirty="0"/>
              <a:t>Startbesked och slutbesked</a:t>
            </a:r>
          </a:p>
        </p:txBody>
      </p:sp>
    </p:spTree>
    <p:extLst>
      <p:ext uri="{BB962C8B-B14F-4D97-AF65-F5344CB8AC3E}">
        <p14:creationId xmlns:p14="http://schemas.microsoft.com/office/powerpoint/2010/main" val="111280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A0C55-06AF-230D-0EEE-1EF3330D45D1}"/>
              </a:ext>
            </a:extLst>
          </p:cNvPr>
          <p:cNvSpPr>
            <a:spLocks noGrp="1"/>
          </p:cNvSpPr>
          <p:nvPr>
            <p:ph type="title"/>
          </p:nvPr>
        </p:nvSpPr>
        <p:spPr/>
        <p:txBody>
          <a:bodyPr>
            <a:normAutofit fontScale="90000"/>
          </a:bodyPr>
          <a:lstStyle/>
          <a:p>
            <a:r>
              <a:rPr lang="sv-SE" sz="3300" dirty="0"/>
              <a:t>Hönan och ägget eller ägget och hönan </a:t>
            </a:r>
            <a:br>
              <a:rPr lang="sv-SE" dirty="0"/>
            </a:br>
            <a:r>
              <a:rPr lang="sv-SE" sz="2200" dirty="0"/>
              <a:t>MÖD P 1792-22 </a:t>
            </a:r>
          </a:p>
        </p:txBody>
      </p:sp>
      <p:sp>
        <p:nvSpPr>
          <p:cNvPr id="6" name="Platshållare för innehåll 5">
            <a:extLst>
              <a:ext uri="{FF2B5EF4-FFF2-40B4-BE49-F238E27FC236}">
                <a16:creationId xmlns:a16="http://schemas.microsoft.com/office/drawing/2014/main" id="{BB1EC98F-3C1F-7091-CF64-D70A6BE1411B}"/>
              </a:ext>
            </a:extLst>
          </p:cNvPr>
          <p:cNvSpPr>
            <a:spLocks noGrp="1"/>
          </p:cNvSpPr>
          <p:nvPr>
            <p:ph sz="half" idx="10"/>
          </p:nvPr>
        </p:nvSpPr>
        <p:spPr>
          <a:xfrm>
            <a:off x="417074" y="1736728"/>
            <a:ext cx="7086015" cy="4194629"/>
          </a:xfrm>
        </p:spPr>
        <p:txBody>
          <a:bodyPr>
            <a:normAutofit lnSpcReduction="10000"/>
          </a:bodyPr>
          <a:lstStyle/>
          <a:p>
            <a:r>
              <a:rPr lang="sv-SE" dirty="0"/>
              <a:t>Bygga till fritidshus genom </a:t>
            </a:r>
          </a:p>
          <a:p>
            <a:pPr marL="569683" lvl="1" indent="-342900">
              <a:buFont typeface="+mj-lt"/>
              <a:buAutoNum type="arabicPeriod"/>
            </a:pPr>
            <a:r>
              <a:rPr lang="sv-SE" dirty="0"/>
              <a:t>Bygglov för 2 kvm tillbyggnad </a:t>
            </a:r>
          </a:p>
          <a:p>
            <a:pPr marL="569683" lvl="1" indent="-342900">
              <a:buFont typeface="+mj-lt"/>
              <a:buAutoNum type="arabicPeriod"/>
            </a:pPr>
            <a:r>
              <a:rPr lang="sv-SE" dirty="0"/>
              <a:t>Startbesked för 15 kvm </a:t>
            </a:r>
            <a:r>
              <a:rPr lang="sv-SE" dirty="0" err="1"/>
              <a:t>attefallstillbyggnad</a:t>
            </a:r>
            <a:r>
              <a:rPr lang="sv-SE" dirty="0"/>
              <a:t> </a:t>
            </a:r>
          </a:p>
          <a:p>
            <a:pPr>
              <a:buFont typeface="Wingdings" panose="05000000000000000000" pitchFamily="2" charset="2"/>
              <a:buChar char="Ø"/>
            </a:pPr>
            <a:r>
              <a:rPr lang="sv-SE" dirty="0"/>
              <a:t>Beslut samma dag </a:t>
            </a:r>
          </a:p>
          <a:p>
            <a:pPr marL="226783" lvl="1" indent="0">
              <a:buNone/>
            </a:pPr>
            <a:r>
              <a:rPr lang="sv-SE" dirty="0"/>
              <a:t>MÖD: Avsikt att bygga till fritidshuset med ca 17 kvm</a:t>
            </a:r>
          </a:p>
          <a:p>
            <a:pPr>
              <a:buFont typeface="Wingdings" panose="05000000000000000000" pitchFamily="2" charset="2"/>
              <a:buChar char="Ø"/>
            </a:pPr>
            <a:endParaRPr lang="sv-SE" dirty="0"/>
          </a:p>
          <a:p>
            <a:pPr>
              <a:buFont typeface="Wingdings" panose="05000000000000000000" pitchFamily="2" charset="2"/>
              <a:buChar char="Ø"/>
            </a:pPr>
            <a:r>
              <a:rPr lang="sv-SE" dirty="0"/>
              <a:t>Förutsättning för startbesked för </a:t>
            </a:r>
            <a:r>
              <a:rPr lang="sv-SE" dirty="0" err="1"/>
              <a:t>attefallstillbyggnad</a:t>
            </a:r>
            <a:r>
              <a:rPr lang="sv-SE" dirty="0"/>
              <a:t> är att den utförs på en färdigställd byggnad som godkänts med slutbesked (MÖD 2019:28)</a:t>
            </a:r>
          </a:p>
          <a:p>
            <a:pPr marL="0" indent="0">
              <a:buNone/>
            </a:pPr>
            <a:endParaRPr lang="sv-SE" dirty="0">
              <a:sym typeface="Wingdings" panose="05000000000000000000" pitchFamily="2" charset="2"/>
            </a:endParaRPr>
          </a:p>
          <a:p>
            <a:pPr marL="0" indent="0">
              <a:buNone/>
            </a:pPr>
            <a:r>
              <a:rPr lang="sv-SE" dirty="0">
                <a:sym typeface="Wingdings" panose="05000000000000000000" pitchFamily="2" charset="2"/>
              </a:rPr>
              <a:t> Nu gäller även det omvända! </a:t>
            </a:r>
            <a:endParaRPr lang="sv-SE" dirty="0"/>
          </a:p>
          <a:p>
            <a:pPr marL="0" indent="0">
              <a:buNone/>
            </a:pPr>
            <a:endParaRPr lang="sv-SE" dirty="0"/>
          </a:p>
        </p:txBody>
      </p:sp>
      <p:pic>
        <p:nvPicPr>
          <p:cNvPr id="8" name="Platshållare för bild 7" descr="En bild som visar diagram, skiss, Teknisk ritning, Plan&#10;&#10;Automatiskt genererad beskrivning">
            <a:extLst>
              <a:ext uri="{FF2B5EF4-FFF2-40B4-BE49-F238E27FC236}">
                <a16:creationId xmlns:a16="http://schemas.microsoft.com/office/drawing/2014/main" id="{25B8149F-3DC9-1819-3E2F-C5F0F54DCD8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025" b="1025"/>
          <a:stretch>
            <a:fillRect/>
          </a:stretch>
        </p:blipFill>
        <p:spPr/>
      </p:pic>
    </p:spTree>
    <p:extLst>
      <p:ext uri="{BB962C8B-B14F-4D97-AF65-F5344CB8AC3E}">
        <p14:creationId xmlns:p14="http://schemas.microsoft.com/office/powerpoint/2010/main" val="1462497434"/>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D4275864-D5AC-4A6B-BAA4-0EFC7814A7AF}"/>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160985AA-21DA-4BAA-AF4F-CD6B28ABF57C}"/>
    </a:ext>
  </a:extLst>
</a:theme>
</file>

<file path=ppt/theme/theme3.xml><?xml version="1.0" encoding="utf-8"?>
<a:theme xmlns:a="http://schemas.openxmlformats.org/drawingml/2006/main" name="Göteborgs Stad – Röd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F3052FB0-4E90-4F3B-99EE-8A8B9FE8EA24}"/>
    </a:ext>
  </a:extLst>
</a:theme>
</file>

<file path=ppt/theme/theme4.xml><?xml version="1.0" encoding="utf-8"?>
<a:theme xmlns:a="http://schemas.openxmlformats.org/drawingml/2006/main" name="Göteborgs Stad – Turkos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2761E6E0-747E-414E-B11C-2A635FB0105D}"/>
    </a:ext>
  </a:extLst>
</a:theme>
</file>

<file path=ppt/theme/theme5.xml><?xml version="1.0" encoding="utf-8"?>
<a:theme xmlns:a="http://schemas.openxmlformats.org/drawingml/2006/main" name="Göteborgs Stad – Ros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58A7446F-3DD0-4992-AD39-E227EAA89669}"/>
    </a:ext>
  </a:extLst>
</a:theme>
</file>

<file path=ppt/theme/theme6.xml><?xml version="1.0" encoding="utf-8"?>
<a:theme xmlns:a="http://schemas.openxmlformats.org/drawingml/2006/main" name="Göteborgs Stad – Grön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00FE0295-6B73-46AC-ACC3-DA692BE5FFEC}"/>
    </a:ext>
  </a:extLst>
</a:theme>
</file>

<file path=ppt/theme/theme7.xml><?xml version="1.0" encoding="utf-8"?>
<a:theme xmlns:a="http://schemas.openxmlformats.org/drawingml/2006/main" name="Göteborgs Stad – Lil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34A89F00-7DEF-45D3-9985-425D735A563D}"/>
    </a:ext>
  </a:extLst>
</a:theme>
</file>

<file path=ppt/theme/theme8.xml><?xml version="1.0" encoding="utf-8"?>
<a:theme xmlns:a="http://schemas.openxmlformats.org/drawingml/2006/main" name="Göteborgs Stad – Gul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CF45DD88-369F-40FC-AD29-7CA2C6034793}"/>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11090</Words>
  <Application>Microsoft Office PowerPoint</Application>
  <PresentationFormat>Bredbild</PresentationFormat>
  <Paragraphs>936</Paragraphs>
  <Slides>19</Slides>
  <Notes>17</Notes>
  <HiddenSlides>0</HiddenSlides>
  <MMClips>0</MMClips>
  <ScaleCrop>false</ScaleCrop>
  <HeadingPairs>
    <vt:vector size="6" baseType="variant">
      <vt:variant>
        <vt:lpstr>Använt teckensnitt</vt:lpstr>
      </vt:variant>
      <vt:variant>
        <vt:i4>13</vt:i4>
      </vt:variant>
      <vt:variant>
        <vt:lpstr>Tema</vt:lpstr>
      </vt:variant>
      <vt:variant>
        <vt:i4>8</vt:i4>
      </vt:variant>
      <vt:variant>
        <vt:lpstr>Bildrubriker</vt:lpstr>
      </vt:variant>
      <vt:variant>
        <vt:i4>19</vt:i4>
      </vt:variant>
    </vt:vector>
  </HeadingPairs>
  <TitlesOfParts>
    <vt:vector size="40" baseType="lpstr">
      <vt:lpstr>Arial</vt:lpstr>
      <vt:lpstr>Arial Black</vt:lpstr>
      <vt:lpstr>Calibri</vt:lpstr>
      <vt:lpstr>Helvetica Neue</vt:lpstr>
      <vt:lpstr>Myriad W01 Bd</vt:lpstr>
      <vt:lpstr>Times New Roman</vt:lpstr>
      <vt:lpstr>TimesNewRomanPS-BoldMT</vt:lpstr>
      <vt:lpstr>TimesNewRomanPS-ItalicMT</vt:lpstr>
      <vt:lpstr>TimesNewRomanPSMT</vt:lpstr>
      <vt:lpstr>Wingdings</vt:lpstr>
      <vt:lpstr>Z_C00021.tmp</vt:lpstr>
      <vt:lpstr>Z_C00022.tmp</vt:lpstr>
      <vt:lpstr>Z_C00023.tmp</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Aktuella rättsfall</vt:lpstr>
      <vt:lpstr>Disposition </vt:lpstr>
      <vt:lpstr>Startbesked</vt:lpstr>
      <vt:lpstr>Attefallskomplementbyggnad och 2 kap. 6 § PBL MÖD 2022:23 (P 13039-21)</vt:lpstr>
      <vt:lpstr>Tillbyggnad, takkupa och ytterligare bostad  MÖD P 13869-21</vt:lpstr>
      <vt:lpstr>Tillbyggnad, takkupa och ytterligare bostad, forts.  MÖD P 13869-21 </vt:lpstr>
      <vt:lpstr>Tillbyggnad, takkupa och ytterligare bostad, forts.  MÖD P 13869-21 </vt:lpstr>
      <vt:lpstr>Startbesked och slutbesked</vt:lpstr>
      <vt:lpstr>Hönan och ägget eller ägget och hönan  MÖD P 1792-22 </vt:lpstr>
      <vt:lpstr>Startbeskeds negativa rättskraft  MÖD P 12528-21</vt:lpstr>
      <vt:lpstr>Slutbesked – när kan man neka?</vt:lpstr>
      <vt:lpstr>Brandskyddskrav var ej uppfyllda   MÖD P 12528-21</vt:lpstr>
      <vt:lpstr>Brandskyddskrav var ej uppfyllda, forts. MÖD P 12528-21</vt:lpstr>
      <vt:lpstr>Tillgänglighet i bygglovet  MÖD P 14524-21</vt:lpstr>
      <vt:lpstr>Komplementbostadshus och byggnadsarea  MÖD P 1417-22</vt:lpstr>
      <vt:lpstr>Den tillgängliga el-centralen  MÖD 2022:18 (P 5167-21)</vt:lpstr>
      <vt:lpstr>Tillsyn</vt:lpstr>
      <vt:lpstr>Olovligt byggande och löpande vite  NJA 2022 s. 934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anna.andersson@stadsbyggnad.goteborg.se</dc:creator>
  <cp:lastModifiedBy>Anna Andersson Ruthberg</cp:lastModifiedBy>
  <cp:revision>59</cp:revision>
  <dcterms:created xsi:type="dcterms:W3CDTF">2022-01-20T14:09:27Z</dcterms:created>
  <dcterms:modified xsi:type="dcterms:W3CDTF">2023-05-23T18:16:52Z</dcterms:modified>
</cp:coreProperties>
</file>