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32" r:id="rId2"/>
    <p:sldId id="430" r:id="rId3"/>
    <p:sldId id="438" r:id="rId4"/>
    <p:sldId id="475" r:id="rId5"/>
    <p:sldId id="666" r:id="rId6"/>
    <p:sldId id="663" r:id="rId7"/>
    <p:sldId id="672" r:id="rId8"/>
    <p:sldId id="675" r:id="rId9"/>
    <p:sldId id="686" r:id="rId10"/>
    <p:sldId id="695" r:id="rId11"/>
    <p:sldId id="676" r:id="rId12"/>
    <p:sldId id="681" r:id="rId13"/>
    <p:sldId id="683" r:id="rId14"/>
    <p:sldId id="685" r:id="rId15"/>
    <p:sldId id="698" r:id="rId16"/>
    <p:sldId id="703" r:id="rId17"/>
    <p:sldId id="689" r:id="rId18"/>
    <p:sldId id="692" r:id="rId19"/>
    <p:sldId id="690" r:id="rId20"/>
    <p:sldId id="694" r:id="rId21"/>
    <p:sldId id="699" r:id="rId22"/>
    <p:sldId id="700" r:id="rId23"/>
    <p:sldId id="701" r:id="rId24"/>
    <p:sldId id="702" r:id="rId25"/>
    <p:sldId id="693" r:id="rId26"/>
    <p:sldId id="433" r:id="rId27"/>
    <p:sldId id="434" r:id="rId28"/>
    <p:sldId id="439" r:id="rId29"/>
    <p:sldId id="696" r:id="rId30"/>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ström, Cathrine" initials="EC" lastIdx="1" clrIdx="0">
    <p:extLst>
      <p:ext uri="{19B8F6BF-5375-455C-9EA6-DF929625EA0E}">
        <p15:presenceInfo xmlns:p15="http://schemas.microsoft.com/office/powerpoint/2012/main" userId="S::cathrine.engstrom@boverket.se::b9cd2532-3c38-4310-9921-786e8d2d3c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328" autoAdjust="0"/>
  </p:normalViewPr>
  <p:slideViewPr>
    <p:cSldViewPr>
      <p:cViewPr>
        <p:scale>
          <a:sx n="80" d="100"/>
          <a:sy n="80" d="100"/>
        </p:scale>
        <p:origin x="904" y="40"/>
      </p:cViewPr>
      <p:guideLst>
        <p:guide orient="horz" pos="2160"/>
        <p:guide pos="2880"/>
        <p:guide orient="horz" pos="1620"/>
      </p:guideLst>
    </p:cSldViewPr>
  </p:slideViewPr>
  <p:notesTextViewPr>
    <p:cViewPr>
      <p:scale>
        <a:sx n="3" d="2"/>
        <a:sy n="3" d="2"/>
      </p:scale>
      <p:origin x="0" y="0"/>
    </p:cViewPr>
  </p:notesTextViewPr>
  <p:sorterViewPr>
    <p:cViewPr>
      <p:scale>
        <a:sx n="100" d="100"/>
        <a:sy n="100" d="100"/>
      </p:scale>
      <p:origin x="0" y="-192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C2BA8-AB9C-44C0-BB1D-E36E4FAE8AFA}" type="datetimeFigureOut">
              <a:rPr lang="sv-SE" smtClean="0"/>
              <a:t>2023-05-23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F4F4E-35AE-4F13-AA94-8E98E18073F4}" type="slidenum">
              <a:rPr lang="sv-SE" smtClean="0"/>
              <a:t>‹#›</a:t>
            </a:fld>
            <a:endParaRPr lang="sv-SE"/>
          </a:p>
        </p:txBody>
      </p:sp>
    </p:spTree>
    <p:extLst>
      <p:ext uri="{BB962C8B-B14F-4D97-AF65-F5344CB8AC3E}">
        <p14:creationId xmlns:p14="http://schemas.microsoft.com/office/powerpoint/2010/main" val="83717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Hej</a:t>
            </a:r>
          </a:p>
          <a:p>
            <a:r>
              <a:rPr lang="sv-SE" b="1" dirty="0"/>
              <a:t>Mats Sjökvist heter jag</a:t>
            </a:r>
          </a:p>
          <a:p>
            <a:r>
              <a:rPr lang="sv-SE" b="1" dirty="0"/>
              <a:t>Jobbat på Boverket i 6 år, byggnadsinspektör, bygglovshandläggare, projektutveckling-bostäder, kontrollansvarig, konstruktör</a:t>
            </a:r>
          </a:p>
          <a:p>
            <a:r>
              <a:rPr lang="sv-SE" b="1" dirty="0"/>
              <a:t>Jobbat med byggskaderapporten och med att få branschen tillämpa kontrollsystemet rätt vilket jag ska prata om även i dag.</a:t>
            </a:r>
          </a:p>
          <a:p>
            <a:endParaRPr lang="sv-SE" b="1" dirty="0"/>
          </a:p>
          <a:p>
            <a:r>
              <a:rPr lang="sv-SE" b="1" dirty="0"/>
              <a:t>Men först…..</a:t>
            </a:r>
          </a:p>
        </p:txBody>
      </p:sp>
      <p:sp>
        <p:nvSpPr>
          <p:cNvPr id="4" name="Platshållare för bildnummer 3"/>
          <p:cNvSpPr>
            <a:spLocks noGrp="1"/>
          </p:cNvSpPr>
          <p:nvPr>
            <p:ph type="sldNum" sz="quarter" idx="5"/>
          </p:nvPr>
        </p:nvSpPr>
        <p:spPr/>
        <p:txBody>
          <a:bodyPr/>
          <a:lstStyle/>
          <a:p>
            <a:fld id="{D93F4F4E-35AE-4F13-AA94-8E98E18073F4}" type="slidenum">
              <a:rPr lang="sv-SE" smtClean="0"/>
              <a:t>1</a:t>
            </a:fld>
            <a:endParaRPr lang="sv-SE"/>
          </a:p>
        </p:txBody>
      </p:sp>
    </p:spTree>
    <p:extLst>
      <p:ext uri="{BB962C8B-B14F-4D97-AF65-F5344CB8AC3E}">
        <p14:creationId xmlns:p14="http://schemas.microsoft.com/office/powerpoint/2010/main" val="78931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Byggherren ska samla sin organisation, projektörer, entreprenörer kontrollansvariga </a:t>
            </a:r>
            <a:r>
              <a:rPr lang="sv-SE" dirty="0" err="1"/>
              <a:t>mfl</a:t>
            </a:r>
            <a:r>
              <a:rPr lang="sv-SE" dirty="0"/>
              <a:t> och tillsammans utifrån deras erfarenheter komma fram till och värdera vilka risker det finns i det aktuella projektet.</a:t>
            </a:r>
          </a:p>
          <a:p>
            <a:r>
              <a:rPr lang="sv-SE" dirty="0"/>
              <a:t>Moment där sannolikheten är stor att misslyckas och konsekvensen stor ska hanteras i kontrollplan alternativt projekteras bort.</a:t>
            </a:r>
          </a:p>
        </p:txBody>
      </p:sp>
      <p:sp>
        <p:nvSpPr>
          <p:cNvPr id="4" name="Platshållare för bildnummer 3"/>
          <p:cNvSpPr>
            <a:spLocks noGrp="1"/>
          </p:cNvSpPr>
          <p:nvPr>
            <p:ph type="sldNum" sz="quarter" idx="5"/>
          </p:nvPr>
        </p:nvSpPr>
        <p:spPr/>
        <p:txBody>
          <a:bodyPr/>
          <a:lstStyle/>
          <a:p>
            <a:fld id="{D93F4F4E-35AE-4F13-AA94-8E98E18073F4}" type="slidenum">
              <a:rPr lang="sv-SE" smtClean="0"/>
              <a:t>10</a:t>
            </a:fld>
            <a:endParaRPr lang="sv-SE"/>
          </a:p>
        </p:txBody>
      </p:sp>
    </p:spTree>
    <p:extLst>
      <p:ext uri="{BB962C8B-B14F-4D97-AF65-F5344CB8AC3E}">
        <p14:creationId xmlns:p14="http://schemas.microsoft.com/office/powerpoint/2010/main" val="103350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Olika moment och hur dom ska hanteras och var - i förekommande kontrollsystem</a:t>
            </a:r>
          </a:p>
        </p:txBody>
      </p:sp>
      <p:sp>
        <p:nvSpPr>
          <p:cNvPr id="4" name="Platshållare för bildnummer 3"/>
          <p:cNvSpPr>
            <a:spLocks noGrp="1"/>
          </p:cNvSpPr>
          <p:nvPr>
            <p:ph type="sldNum" sz="quarter" idx="5"/>
          </p:nvPr>
        </p:nvSpPr>
        <p:spPr/>
        <p:txBody>
          <a:bodyPr/>
          <a:lstStyle/>
          <a:p>
            <a:fld id="{D93F4F4E-35AE-4F13-AA94-8E98E18073F4}" type="slidenum">
              <a:rPr lang="sv-SE" smtClean="0"/>
              <a:t>11</a:t>
            </a:fld>
            <a:endParaRPr lang="sv-SE"/>
          </a:p>
        </p:txBody>
      </p:sp>
    </p:spTree>
    <p:extLst>
      <p:ext uri="{BB962C8B-B14F-4D97-AF65-F5344CB8AC3E}">
        <p14:creationId xmlns:p14="http://schemas.microsoft.com/office/powerpoint/2010/main" val="274423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b="1" dirty="0" err="1"/>
              <a:t>Riskbedömningsbegreppet</a:t>
            </a:r>
            <a:r>
              <a:rPr lang="sv-SE" sz="800" b="1" dirty="0"/>
              <a:t> finns inom många områden – miljölagstiftningen, arbetsmiljölagstiftningen men ännu inte inom plan- och bygglagstiftningen…..verkar det som</a:t>
            </a:r>
          </a:p>
          <a:p>
            <a:r>
              <a:rPr lang="sv-SE" sz="800" b="1" dirty="0"/>
              <a:t>Många skriker högt när jag säger att en kontrollplan ska föregås av en riskbedömning och tycker bara det är svårt och ännu mer </a:t>
            </a:r>
            <a:r>
              <a:rPr lang="sv-SE" sz="800" b="1" dirty="0" err="1"/>
              <a:t>pappersexerecis</a:t>
            </a:r>
            <a:r>
              <a:rPr lang="sv-SE" sz="800" b="1" dirty="0"/>
              <a:t> som inte skapar något mervärde.</a:t>
            </a:r>
          </a:p>
          <a:p>
            <a:r>
              <a:rPr lang="sv-SE" sz="800" b="1" dirty="0"/>
              <a:t>Men det är inte så svårt egentligen.</a:t>
            </a:r>
          </a:p>
          <a:p>
            <a:r>
              <a:rPr lang="sv-SE" sz="800" b="1" dirty="0"/>
              <a:t>Du gör riskbedömningar varje dag……</a:t>
            </a:r>
          </a:p>
          <a:p>
            <a:endParaRPr lang="sv-SE" sz="800" b="1" dirty="0"/>
          </a:p>
          <a:p>
            <a:r>
              <a:rPr lang="sv-SE" sz="800" b="1" dirty="0"/>
              <a:t>Föreställ dig att du ska ta dig över denna extremt trafikerade gata. Hur tänker du?</a:t>
            </a:r>
          </a:p>
          <a:p>
            <a:endParaRPr lang="sv-SE" sz="800" b="1" dirty="0"/>
          </a:p>
          <a:p>
            <a:r>
              <a:rPr lang="sv-SE" sz="800" b="1" dirty="0"/>
              <a:t>Du bedömer nog att risken att misslyckas är stor och försöker hitta en lösning med betydligt mindre risk. Sannolikheten att det ska gå illa är stor och konsekvensen om du skulle misslyckas förödande.</a:t>
            </a:r>
          </a:p>
          <a:p>
            <a:endParaRPr lang="sv-SE" sz="800" b="1" dirty="0"/>
          </a:p>
          <a:p>
            <a:r>
              <a:rPr lang="sv-SE" sz="800" b="1" dirty="0"/>
              <a:t>I detta fallet är ju ett övergångsställe ett sätt att minimera risken och då ett klokt val.</a:t>
            </a:r>
          </a:p>
        </p:txBody>
      </p:sp>
      <p:sp>
        <p:nvSpPr>
          <p:cNvPr id="4" name="Platshållare för bildnummer 3"/>
          <p:cNvSpPr>
            <a:spLocks noGrp="1"/>
          </p:cNvSpPr>
          <p:nvPr>
            <p:ph type="sldNum" sz="quarter" idx="5"/>
          </p:nvPr>
        </p:nvSpPr>
        <p:spPr/>
        <p:txBody>
          <a:bodyPr/>
          <a:lstStyle/>
          <a:p>
            <a:fld id="{D93F4F4E-35AE-4F13-AA94-8E98E18073F4}" type="slidenum">
              <a:rPr lang="sv-SE" smtClean="0"/>
              <a:t>12</a:t>
            </a:fld>
            <a:endParaRPr lang="sv-SE"/>
          </a:p>
        </p:txBody>
      </p:sp>
    </p:spTree>
    <p:extLst>
      <p:ext uri="{BB962C8B-B14F-4D97-AF65-F5344CB8AC3E}">
        <p14:creationId xmlns:p14="http://schemas.microsoft.com/office/powerpoint/2010/main" val="131908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Ett annat exempel är då du ska ta dig över detta vattendrag. Alternativet ser ju inte så säkert ut och sannolikheten att det ska gå mindre bra relativt stor. Och konsekvenserna blöta och kanske ännu värre</a:t>
            </a:r>
          </a:p>
          <a:p>
            <a:endParaRPr lang="sv-SE" b="1" dirty="0"/>
          </a:p>
          <a:p>
            <a:r>
              <a:rPr lang="sv-SE" b="1" dirty="0"/>
              <a:t>Alldeles in till finns detta alternativet</a:t>
            </a:r>
          </a:p>
          <a:p>
            <a:endParaRPr lang="sv-SE" b="1" dirty="0"/>
          </a:p>
          <a:p>
            <a:r>
              <a:rPr lang="sv-SE" b="1" dirty="0"/>
              <a:t>Visst känns det mindre riskfyllt att välja detta alternativet? Sannolikheten att du ska misslyckas minskar drastiskt</a:t>
            </a:r>
          </a:p>
        </p:txBody>
      </p:sp>
      <p:sp>
        <p:nvSpPr>
          <p:cNvPr id="4" name="Platshållare för bildnummer 3"/>
          <p:cNvSpPr>
            <a:spLocks noGrp="1"/>
          </p:cNvSpPr>
          <p:nvPr>
            <p:ph type="sldNum" sz="quarter" idx="5"/>
          </p:nvPr>
        </p:nvSpPr>
        <p:spPr/>
        <p:txBody>
          <a:bodyPr/>
          <a:lstStyle/>
          <a:p>
            <a:fld id="{D93F4F4E-35AE-4F13-AA94-8E98E18073F4}" type="slidenum">
              <a:rPr lang="sv-SE" smtClean="0"/>
              <a:t>13</a:t>
            </a:fld>
            <a:endParaRPr lang="sv-SE"/>
          </a:p>
        </p:txBody>
      </p:sp>
    </p:spTree>
    <p:extLst>
      <p:ext uri="{BB962C8B-B14F-4D97-AF65-F5344CB8AC3E}">
        <p14:creationId xmlns:p14="http://schemas.microsoft.com/office/powerpoint/2010/main" val="115226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Om vi översätter detta till vår vardag. Produktion av byggnader.</a:t>
            </a:r>
          </a:p>
          <a:p>
            <a:endParaRPr lang="sv-SE" b="1" dirty="0"/>
          </a:p>
          <a:p>
            <a:r>
              <a:rPr lang="sv-SE" b="1" dirty="0"/>
              <a:t>Detta hus, ett traditionellt hus med sadeltak i ett plan med få extraordinära tekniska lösningar. Det avgörande här är nog snarare hur organisationen som ska bygga huset ser ut. Vilket också ska vara en del av bedömningen av hur omfattande kontroller som behövs.</a:t>
            </a:r>
          </a:p>
          <a:p>
            <a:endParaRPr lang="sv-SE" b="1" dirty="0"/>
          </a:p>
          <a:p>
            <a:r>
              <a:rPr lang="sv-SE" b="1" dirty="0"/>
              <a:t>Medan detta huset med flera detaljer som vi vet är förknippade med skador så som platta tak, terrasser, flera olika fasadmaterial. Här behövs av den anledningen fler kontroller. Även här är organisationen en avgörande del av hur man bedömer sannolikheten för ett misslyckande</a:t>
            </a:r>
          </a:p>
        </p:txBody>
      </p:sp>
      <p:sp>
        <p:nvSpPr>
          <p:cNvPr id="4" name="Platshållare för bildnummer 3"/>
          <p:cNvSpPr>
            <a:spLocks noGrp="1"/>
          </p:cNvSpPr>
          <p:nvPr>
            <p:ph type="sldNum" sz="quarter" idx="5"/>
          </p:nvPr>
        </p:nvSpPr>
        <p:spPr/>
        <p:txBody>
          <a:bodyPr/>
          <a:lstStyle/>
          <a:p>
            <a:fld id="{D93F4F4E-35AE-4F13-AA94-8E98E18073F4}" type="slidenum">
              <a:rPr lang="sv-SE" smtClean="0"/>
              <a:t>14</a:t>
            </a:fld>
            <a:endParaRPr lang="sv-SE"/>
          </a:p>
        </p:txBody>
      </p:sp>
    </p:spTree>
    <p:extLst>
      <p:ext uri="{BB962C8B-B14F-4D97-AF65-F5344CB8AC3E}">
        <p14:creationId xmlns:p14="http://schemas.microsoft.com/office/powerpoint/2010/main" val="94994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 ett halvår sedan bad Ulrika Nolåker mig hålla denna presentationen. Jag tvekade länge eftersom jag tycker det är extremt obehagligt att stå inför så här många människor.</a:t>
            </a:r>
          </a:p>
          <a:p>
            <a:r>
              <a:rPr lang="sv-SE" b="1" dirty="0"/>
              <a:t>Detta ni ser här ska föreställa mina ben och hur dom uppträder när jag står inför folk och ska presentera något precis som idag.</a:t>
            </a:r>
          </a:p>
          <a:p>
            <a:r>
              <a:rPr lang="sv-SE" b="1" dirty="0"/>
              <a:t>För att undvika detta så behövde jag vidta vissa åtgärder och den åtgärden jag vidtog är också svaret på den frågan ni säkert alla ställt er.</a:t>
            </a:r>
          </a:p>
          <a:p>
            <a:endParaRPr lang="sv-SE" b="1" dirty="0"/>
          </a:p>
          <a:p>
            <a:r>
              <a:rPr lang="sv-SE" b="1" dirty="0"/>
              <a:t> Nämligen varför jag sitter ner?</a:t>
            </a:r>
          </a:p>
          <a:p>
            <a:endParaRPr lang="sv-SE" b="1" dirty="0"/>
          </a:p>
          <a:p>
            <a:r>
              <a:rPr lang="sv-SE" b="1" dirty="0"/>
              <a:t>Min förhoppning var nämligen att skaket i mina ben skulle undvikas och att det inte skulle påverka min prestation här i dag. Jag hoppades och trodde att jag därmed skulle minska sannolikheten för ett fiasko och att konsekvenserna skulle bli begränsade. Återstår att se om jag lyckades.</a:t>
            </a:r>
          </a:p>
        </p:txBody>
      </p:sp>
      <p:sp>
        <p:nvSpPr>
          <p:cNvPr id="4" name="Platshållare för bildnummer 3"/>
          <p:cNvSpPr>
            <a:spLocks noGrp="1"/>
          </p:cNvSpPr>
          <p:nvPr>
            <p:ph type="sldNum" sz="quarter" idx="5"/>
          </p:nvPr>
        </p:nvSpPr>
        <p:spPr/>
        <p:txBody>
          <a:bodyPr/>
          <a:lstStyle/>
          <a:p>
            <a:fld id="{D93F4F4E-35AE-4F13-AA94-8E98E18073F4}" type="slidenum">
              <a:rPr lang="sv-SE" smtClean="0"/>
              <a:t>15</a:t>
            </a:fld>
            <a:endParaRPr lang="sv-SE"/>
          </a:p>
        </p:txBody>
      </p:sp>
    </p:spTree>
    <p:extLst>
      <p:ext uri="{BB962C8B-B14F-4D97-AF65-F5344CB8AC3E}">
        <p14:creationId xmlns:p14="http://schemas.microsoft.com/office/powerpoint/2010/main" val="337778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 drygt ett år sedan påbörjade vi ett pilotprojekt med tre kommuner för att se om vi med beteendevetenskaplig metodik kunde få till en förändring och en korrekt tillämpning av kontrollsystemet.</a:t>
            </a:r>
          </a:p>
        </p:txBody>
      </p:sp>
      <p:sp>
        <p:nvSpPr>
          <p:cNvPr id="4" name="Platshållare för bildnummer 3"/>
          <p:cNvSpPr>
            <a:spLocks noGrp="1"/>
          </p:cNvSpPr>
          <p:nvPr>
            <p:ph type="sldNum" sz="quarter" idx="5"/>
          </p:nvPr>
        </p:nvSpPr>
        <p:spPr/>
        <p:txBody>
          <a:bodyPr/>
          <a:lstStyle/>
          <a:p>
            <a:fld id="{D93F4F4E-35AE-4F13-AA94-8E98E18073F4}" type="slidenum">
              <a:rPr lang="sv-SE" smtClean="0"/>
              <a:t>17</a:t>
            </a:fld>
            <a:endParaRPr lang="sv-SE"/>
          </a:p>
        </p:txBody>
      </p:sp>
    </p:spTree>
    <p:extLst>
      <p:ext uri="{BB962C8B-B14F-4D97-AF65-F5344CB8AC3E}">
        <p14:creationId xmlns:p14="http://schemas.microsoft.com/office/powerpoint/2010/main" val="647669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tog fram en checklista som stöd för byggnadsinspektören inför fastställandet av kontrollplan</a:t>
            </a:r>
          </a:p>
        </p:txBody>
      </p:sp>
      <p:sp>
        <p:nvSpPr>
          <p:cNvPr id="4" name="Platshållare för bildnummer 3"/>
          <p:cNvSpPr>
            <a:spLocks noGrp="1"/>
          </p:cNvSpPr>
          <p:nvPr>
            <p:ph type="sldNum" sz="quarter" idx="5"/>
          </p:nvPr>
        </p:nvSpPr>
        <p:spPr/>
        <p:txBody>
          <a:bodyPr/>
          <a:lstStyle/>
          <a:p>
            <a:fld id="{D93F4F4E-35AE-4F13-AA94-8E98E18073F4}" type="slidenum">
              <a:rPr lang="sv-SE" smtClean="0"/>
              <a:t>20</a:t>
            </a:fld>
            <a:endParaRPr lang="sv-SE"/>
          </a:p>
        </p:txBody>
      </p:sp>
    </p:spTree>
    <p:extLst>
      <p:ext uri="{BB962C8B-B14F-4D97-AF65-F5344CB8AC3E}">
        <p14:creationId xmlns:p14="http://schemas.microsoft.com/office/powerpoint/2010/main" val="2747806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tog också fram ett stöd för byggherren så hen visste vad som krävdes för att få ett startbesked</a:t>
            </a:r>
          </a:p>
        </p:txBody>
      </p:sp>
      <p:sp>
        <p:nvSpPr>
          <p:cNvPr id="4" name="Platshållare för bildnummer 3"/>
          <p:cNvSpPr>
            <a:spLocks noGrp="1"/>
          </p:cNvSpPr>
          <p:nvPr>
            <p:ph type="sldNum" sz="quarter" idx="5"/>
          </p:nvPr>
        </p:nvSpPr>
        <p:spPr/>
        <p:txBody>
          <a:bodyPr/>
          <a:lstStyle/>
          <a:p>
            <a:fld id="{D93F4F4E-35AE-4F13-AA94-8E98E18073F4}" type="slidenum">
              <a:rPr lang="sv-SE" smtClean="0"/>
              <a:t>21</a:t>
            </a:fld>
            <a:endParaRPr lang="sv-SE"/>
          </a:p>
        </p:txBody>
      </p:sp>
    </p:spTree>
    <p:extLst>
      <p:ext uri="{BB962C8B-B14F-4D97-AF65-F5344CB8AC3E}">
        <p14:creationId xmlns:p14="http://schemas.microsoft.com/office/powerpoint/2010/main" val="1598873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latin typeface="Arial" panose="020B0604020202020204" pitchFamily="34" charset="0"/>
                <a:cs typeface="Arial" panose="020B0604020202020204" pitchFamily="34" charset="0"/>
              </a:rPr>
              <a:t>Generellt kan en tydlig tendens till beteendeförändringar som påverkar kvalitetsförbättring i fastställda kontrollplaner konstateras</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25</a:t>
            </a:fld>
            <a:endParaRPr lang="sv-SE"/>
          </a:p>
        </p:txBody>
      </p:sp>
    </p:spTree>
    <p:extLst>
      <p:ext uri="{BB962C8B-B14F-4D97-AF65-F5344CB8AC3E}">
        <p14:creationId xmlns:p14="http://schemas.microsoft.com/office/powerpoint/2010/main" val="112717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motsvarar:</a:t>
            </a:r>
          </a:p>
          <a:p>
            <a:pPr marL="342900" indent="-342900">
              <a:buFont typeface="Arial" panose="020B0604020202020204" pitchFamily="34" charset="0"/>
              <a:buChar char="•"/>
            </a:pPr>
            <a:r>
              <a:rPr lang="sv-SE" b="1" dirty="0"/>
              <a:t>200 000 nya bostäder</a:t>
            </a:r>
          </a:p>
          <a:p>
            <a:pPr marL="0" indent="0">
              <a:buFont typeface="Arial" panose="020B0604020202020204" pitchFamily="34" charset="0"/>
              <a:buNone/>
            </a:pPr>
            <a:endParaRPr lang="sv-SE" b="1" dirty="0"/>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a:t>
            </a:fld>
            <a:endParaRPr lang="sv-SE"/>
          </a:p>
        </p:txBody>
      </p:sp>
    </p:spTree>
    <p:extLst>
      <p:ext uri="{BB962C8B-B14F-4D97-AF65-F5344CB8AC3E}">
        <p14:creationId xmlns:p14="http://schemas.microsoft.com/office/powerpoint/2010/main" val="2310503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 lite om hela kunskapsplattformen</a:t>
            </a:r>
          </a:p>
        </p:txBody>
      </p:sp>
      <p:sp>
        <p:nvSpPr>
          <p:cNvPr id="4" name="Platshållare för bildnummer 3"/>
          <p:cNvSpPr>
            <a:spLocks noGrp="1"/>
          </p:cNvSpPr>
          <p:nvPr>
            <p:ph type="sldNum" sz="quarter" idx="5"/>
          </p:nvPr>
        </p:nvSpPr>
        <p:spPr/>
        <p:txBody>
          <a:bodyPr/>
          <a:lstStyle/>
          <a:p>
            <a:fld id="{D93F4F4E-35AE-4F13-AA94-8E98E18073F4}" type="slidenum">
              <a:rPr lang="sv-SE" smtClean="0"/>
              <a:t>26</a:t>
            </a:fld>
            <a:endParaRPr lang="sv-SE"/>
          </a:p>
        </p:txBody>
      </p:sp>
    </p:spTree>
    <p:extLst>
      <p:ext uri="{BB962C8B-B14F-4D97-AF65-F5344CB8AC3E}">
        <p14:creationId xmlns:p14="http://schemas.microsoft.com/office/powerpoint/2010/main" val="266342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 specifikt om risker</a:t>
            </a:r>
          </a:p>
        </p:txBody>
      </p:sp>
      <p:sp>
        <p:nvSpPr>
          <p:cNvPr id="4" name="Platshållare för bildnummer 3"/>
          <p:cNvSpPr>
            <a:spLocks noGrp="1"/>
          </p:cNvSpPr>
          <p:nvPr>
            <p:ph type="sldNum" sz="quarter" idx="5"/>
          </p:nvPr>
        </p:nvSpPr>
        <p:spPr/>
        <p:txBody>
          <a:bodyPr/>
          <a:lstStyle/>
          <a:p>
            <a:fld id="{D93F4F4E-35AE-4F13-AA94-8E98E18073F4}" type="slidenum">
              <a:rPr lang="sv-SE" smtClean="0"/>
              <a:t>27</a:t>
            </a:fld>
            <a:endParaRPr lang="sv-SE"/>
          </a:p>
        </p:txBody>
      </p:sp>
    </p:spTree>
    <p:extLst>
      <p:ext uri="{BB962C8B-B14F-4D97-AF65-F5344CB8AC3E}">
        <p14:creationId xmlns:p14="http://schemas.microsoft.com/office/powerpoint/2010/main" val="2976490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Webbutbildning som lanserades i dagarna.</a:t>
            </a:r>
          </a:p>
        </p:txBody>
      </p:sp>
      <p:sp>
        <p:nvSpPr>
          <p:cNvPr id="4" name="Platshållare för bildnummer 3"/>
          <p:cNvSpPr>
            <a:spLocks noGrp="1"/>
          </p:cNvSpPr>
          <p:nvPr>
            <p:ph type="sldNum" sz="quarter" idx="5"/>
          </p:nvPr>
        </p:nvSpPr>
        <p:spPr/>
        <p:txBody>
          <a:bodyPr/>
          <a:lstStyle/>
          <a:p>
            <a:fld id="{D93F4F4E-35AE-4F13-AA94-8E98E18073F4}" type="slidenum">
              <a:rPr lang="sv-SE" smtClean="0"/>
              <a:t>28</a:t>
            </a:fld>
            <a:endParaRPr lang="sv-SE"/>
          </a:p>
        </p:txBody>
      </p:sp>
    </p:spTree>
    <p:extLst>
      <p:ext uri="{BB962C8B-B14F-4D97-AF65-F5344CB8AC3E}">
        <p14:creationId xmlns:p14="http://schemas.microsoft.com/office/powerpoint/2010/main" val="151794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Trailer om webbutbildningen</a:t>
            </a:r>
          </a:p>
        </p:txBody>
      </p:sp>
      <p:sp>
        <p:nvSpPr>
          <p:cNvPr id="4" name="Platshållare för bildnummer 3"/>
          <p:cNvSpPr>
            <a:spLocks noGrp="1"/>
          </p:cNvSpPr>
          <p:nvPr>
            <p:ph type="sldNum" sz="quarter" idx="5"/>
          </p:nvPr>
        </p:nvSpPr>
        <p:spPr/>
        <p:txBody>
          <a:bodyPr/>
          <a:lstStyle/>
          <a:p>
            <a:fld id="{D93F4F4E-35AE-4F13-AA94-8E98E18073F4}" type="slidenum">
              <a:rPr lang="sv-SE" smtClean="0"/>
              <a:t>29</a:t>
            </a:fld>
            <a:endParaRPr lang="sv-SE"/>
          </a:p>
        </p:txBody>
      </p:sp>
    </p:spTree>
    <p:extLst>
      <p:ext uri="{BB962C8B-B14F-4D97-AF65-F5344CB8AC3E}">
        <p14:creationId xmlns:p14="http://schemas.microsoft.com/office/powerpoint/2010/main" val="402871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Men det är inte bara en rysligt massa pengar vi slösar bort. Vårt slöseri får även konsekvenser på vår miljö, vårt klimat och vår hälsa.</a:t>
            </a:r>
          </a:p>
          <a:p>
            <a:r>
              <a:rPr lang="sv-SE" b="1" dirty="0"/>
              <a:t>Vi måste hushålla med våra resurser som är ändliga.</a:t>
            </a:r>
          </a:p>
        </p:txBody>
      </p:sp>
      <p:sp>
        <p:nvSpPr>
          <p:cNvPr id="4" name="Platshållare för bildnummer 3"/>
          <p:cNvSpPr>
            <a:spLocks noGrp="1"/>
          </p:cNvSpPr>
          <p:nvPr>
            <p:ph type="sldNum" sz="quarter" idx="5"/>
          </p:nvPr>
        </p:nvSpPr>
        <p:spPr/>
        <p:txBody>
          <a:bodyPr/>
          <a:lstStyle/>
          <a:p>
            <a:fld id="{D93F4F4E-35AE-4F13-AA94-8E98E18073F4}" type="slidenum">
              <a:rPr lang="sv-SE" smtClean="0"/>
              <a:t>3</a:t>
            </a:fld>
            <a:endParaRPr lang="sv-SE"/>
          </a:p>
        </p:txBody>
      </p:sp>
    </p:spTree>
    <p:extLst>
      <p:ext uri="{BB962C8B-B14F-4D97-AF65-F5344CB8AC3E}">
        <p14:creationId xmlns:p14="http://schemas.microsoft.com/office/powerpoint/2010/main" val="350583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pPr>
            <a:r>
              <a:rPr lang="sv-SE" b="1" dirty="0"/>
              <a:t>Det finns flera orsaker till alla fel, brister och skador och en av dom, enligt branschen är bristen på ett fungerande kontrollsystem. Kontrollsystemet i dag är bara en pappersprodukt som inte ger något mervärde.</a:t>
            </a:r>
          </a:p>
          <a:p>
            <a:pPr marL="0" lv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8E9D60D9-CDF0-0C4F-9D8B-04DAEE792DB2}"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136686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 har konstaterat att:</a:t>
            </a:r>
          </a:p>
          <a:p>
            <a:r>
              <a:rPr lang="sv-SE" b="1" dirty="0"/>
              <a:t>Boverket gjord en förstudie som konstaterar att kontrollsystemet tillämpats felaktigt i drygt 10 år.</a:t>
            </a:r>
          </a:p>
          <a:p>
            <a:r>
              <a:rPr lang="sv-SE" b="1" dirty="0"/>
              <a:t>Man tillämpar inte kontrollsystemet enligt lagens intentioner.</a:t>
            </a:r>
          </a:p>
        </p:txBody>
      </p:sp>
      <p:sp>
        <p:nvSpPr>
          <p:cNvPr id="4" name="Platshållare för bildnummer 3"/>
          <p:cNvSpPr>
            <a:spLocks noGrp="1"/>
          </p:cNvSpPr>
          <p:nvPr>
            <p:ph type="sldNum" sz="quarter" idx="5"/>
          </p:nvPr>
        </p:nvSpPr>
        <p:spPr/>
        <p:txBody>
          <a:bodyPr/>
          <a:lstStyle/>
          <a:p>
            <a:fld id="{D93F4F4E-35AE-4F13-AA94-8E98E18073F4}" type="slidenum">
              <a:rPr lang="sv-SE" smtClean="0"/>
              <a:t>5</a:t>
            </a:fld>
            <a:endParaRPr lang="sv-SE"/>
          </a:p>
        </p:txBody>
      </p:sp>
    </p:spTree>
    <p:extLst>
      <p:ext uri="{BB962C8B-B14F-4D97-AF65-F5344CB8AC3E}">
        <p14:creationId xmlns:p14="http://schemas.microsoft.com/office/powerpoint/2010/main" val="310831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 förarbetet till lagstiftningen står nämligen bland annat följande att läsa, </a:t>
            </a:r>
          </a:p>
        </p:txBody>
      </p:sp>
      <p:sp>
        <p:nvSpPr>
          <p:cNvPr id="4" name="Platshållare för bildnummer 3"/>
          <p:cNvSpPr>
            <a:spLocks noGrp="1"/>
          </p:cNvSpPr>
          <p:nvPr>
            <p:ph type="sldNum" sz="quarter" idx="5"/>
          </p:nvPr>
        </p:nvSpPr>
        <p:spPr/>
        <p:txBody>
          <a:bodyPr/>
          <a:lstStyle/>
          <a:p>
            <a:fld id="{D93F4F4E-35AE-4F13-AA94-8E98E18073F4}" type="slidenum">
              <a:rPr lang="sv-SE" smtClean="0"/>
              <a:t>6</a:t>
            </a:fld>
            <a:endParaRPr lang="sv-SE"/>
          </a:p>
        </p:txBody>
      </p:sp>
    </p:spTree>
    <p:extLst>
      <p:ext uri="{BB962C8B-B14F-4D97-AF65-F5344CB8AC3E}">
        <p14:creationId xmlns:p14="http://schemas.microsoft.com/office/powerpoint/2010/main" val="126091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 förarbetet till lagen står även….</a:t>
            </a:r>
          </a:p>
        </p:txBody>
      </p:sp>
      <p:sp>
        <p:nvSpPr>
          <p:cNvPr id="4" name="Platshållare för bildnummer 3"/>
          <p:cNvSpPr>
            <a:spLocks noGrp="1"/>
          </p:cNvSpPr>
          <p:nvPr>
            <p:ph type="sldNum" sz="quarter" idx="5"/>
          </p:nvPr>
        </p:nvSpPr>
        <p:spPr/>
        <p:txBody>
          <a:bodyPr/>
          <a:lstStyle/>
          <a:p>
            <a:fld id="{D93F4F4E-35AE-4F13-AA94-8E98E18073F4}" type="slidenum">
              <a:rPr lang="sv-SE" smtClean="0"/>
              <a:t>7</a:t>
            </a:fld>
            <a:endParaRPr lang="sv-SE"/>
          </a:p>
        </p:txBody>
      </p:sp>
    </p:spTree>
    <p:extLst>
      <p:ext uri="{BB962C8B-B14F-4D97-AF65-F5344CB8AC3E}">
        <p14:creationId xmlns:p14="http://schemas.microsoft.com/office/powerpoint/2010/main" val="67380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Boverkets uppfattning är att en korrekt tillämpning av kontrollsystemet skulle bidra till att….</a:t>
            </a:r>
          </a:p>
          <a:p>
            <a:r>
              <a:rPr lang="sv-SE" b="1" dirty="0"/>
              <a:t>Det går inte att göra en riskbedömning om inte vissa saker är kända ex stomsystem, erfarenheter, tidplanen mm</a:t>
            </a:r>
          </a:p>
          <a:p>
            <a:endParaRPr lang="sv-SE" b="1" dirty="0"/>
          </a:p>
          <a:p>
            <a:endParaRPr lang="sv-SE" b="1" dirty="0"/>
          </a:p>
          <a:p>
            <a:r>
              <a:rPr lang="sv-SE" b="1" dirty="0"/>
              <a:t>…..samt bidra till en bättre hushållning av våra resurser</a:t>
            </a:r>
          </a:p>
        </p:txBody>
      </p:sp>
      <p:sp>
        <p:nvSpPr>
          <p:cNvPr id="4" name="Platshållare för bildnummer 3"/>
          <p:cNvSpPr>
            <a:spLocks noGrp="1"/>
          </p:cNvSpPr>
          <p:nvPr>
            <p:ph type="sldNum" sz="quarter" idx="5"/>
          </p:nvPr>
        </p:nvSpPr>
        <p:spPr/>
        <p:txBody>
          <a:bodyPr/>
          <a:lstStyle/>
          <a:p>
            <a:fld id="{D93F4F4E-35AE-4F13-AA94-8E98E18073F4}" type="slidenum">
              <a:rPr lang="sv-SE" smtClean="0"/>
              <a:t>8</a:t>
            </a:fld>
            <a:endParaRPr lang="sv-SE"/>
          </a:p>
        </p:txBody>
      </p:sp>
    </p:spTree>
    <p:extLst>
      <p:ext uri="{BB962C8B-B14F-4D97-AF65-F5344CB8AC3E}">
        <p14:creationId xmlns:p14="http://schemas.microsoft.com/office/powerpoint/2010/main" val="311128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9</a:t>
            </a:fld>
            <a:endParaRPr lang="sv-SE"/>
          </a:p>
        </p:txBody>
      </p:sp>
    </p:spTree>
    <p:extLst>
      <p:ext uri="{BB962C8B-B14F-4D97-AF65-F5344CB8AC3E}">
        <p14:creationId xmlns:p14="http://schemas.microsoft.com/office/powerpoint/2010/main" val="810689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55576" y="3240000"/>
            <a:ext cx="7772400" cy="810090"/>
          </a:xfrm>
          <a:prstGeom prst="rect">
            <a:avLst/>
          </a:prstGeom>
        </p:spPr>
        <p:txBody>
          <a:bodyPr anchor="t">
            <a:normAutofit/>
          </a:bodyPr>
          <a:lstStyle>
            <a:lvl1pPr>
              <a:defRPr sz="3200" baseline="0">
                <a:latin typeface="Arial" panose="020B0604020202020204" pitchFamily="34" charset="0"/>
                <a:cs typeface="Arial" panose="020B0604020202020204" pitchFamily="34" charset="0"/>
              </a:defRPr>
            </a:lvl1pPr>
          </a:lstStyle>
          <a:p>
            <a:r>
              <a:rPr lang="sv-SE" dirty="0"/>
              <a:t>Skriv presentationens </a:t>
            </a:r>
            <a:br>
              <a:rPr lang="sv-SE" dirty="0"/>
            </a:br>
            <a:r>
              <a:rPr lang="sv-SE" dirty="0"/>
              <a:t>namn här</a:t>
            </a:r>
          </a:p>
        </p:txBody>
      </p:sp>
      <p:sp>
        <p:nvSpPr>
          <p:cNvPr id="3" name="Underrubrik 2"/>
          <p:cNvSpPr>
            <a:spLocks noGrp="1"/>
          </p:cNvSpPr>
          <p:nvPr>
            <p:ph type="subTitle" idx="1" hasCustomPrompt="1"/>
          </p:nvPr>
        </p:nvSpPr>
        <p:spPr>
          <a:xfrm>
            <a:off x="1441376" y="4185000"/>
            <a:ext cx="6400800" cy="432048"/>
          </a:xfrm>
          <a:prstGeom prst="rect">
            <a:avLst/>
          </a:prstGeom>
        </p:spPr>
        <p:txBody>
          <a:bodyPr>
            <a:normAutofit/>
          </a:bodyPr>
          <a:lstStyle>
            <a:lvl1pPr marL="0" indent="0" algn="ctr">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ditt namn </a:t>
            </a:r>
            <a:br>
              <a:rPr lang="sv-SE" dirty="0"/>
            </a:br>
            <a:r>
              <a:rPr lang="sv-SE" dirty="0"/>
              <a:t>och titel här</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054558" y="627534"/>
            <a:ext cx="3174436" cy="2344189"/>
          </a:xfrm>
          <a:prstGeom prst="rect">
            <a:avLst/>
          </a:prstGeom>
        </p:spPr>
      </p:pic>
    </p:spTree>
    <p:extLst>
      <p:ext uri="{BB962C8B-B14F-4D97-AF65-F5344CB8AC3E}">
        <p14:creationId xmlns:p14="http://schemas.microsoft.com/office/powerpoint/2010/main" val="25770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innehåll 2"/>
          <p:cNvSpPr>
            <a:spLocks noGrp="1"/>
          </p:cNvSpPr>
          <p:nvPr>
            <p:ph idx="1" hasCustomPrompt="1"/>
          </p:nvPr>
        </p:nvSpPr>
        <p:spPr>
          <a:xfrm>
            <a:off x="468000" y="1215000"/>
            <a:ext cx="6660000" cy="3375000"/>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126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p:cNvSpPr>
            <a:spLocks noGrp="1"/>
          </p:cNvSpPr>
          <p:nvPr>
            <p:ph idx="1" hasCustomPrompt="1"/>
          </p:nvPr>
        </p:nvSpPr>
        <p:spPr>
          <a:xfrm>
            <a:off x="468000" y="1215000"/>
            <a:ext cx="6660000" cy="3375000"/>
          </a:xfrm>
          <a:prstGeom prst="rect">
            <a:avLst/>
          </a:prstGeom>
        </p:spPr>
        <p:txBody>
          <a:bodyPr>
            <a:normAutofit/>
          </a:bodyPr>
          <a:lstStyle>
            <a:lvl1pPr marL="0" indent="0" algn="l">
              <a:buClr>
                <a:srgbClr val="C10B25"/>
              </a:buClr>
              <a:buFont typeface="Arial" panose="020B0604020202020204" pitchFamily="34" charset="0"/>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algn="l"/>
            <a:r>
              <a:rPr lang="sv-SE" sz="2000" dirty="0" err="1">
                <a:solidFill>
                  <a:schemeClr val="tx1"/>
                </a:solidFill>
                <a:latin typeface="Arial" panose="020B0604020202020204" pitchFamily="34" charset="0"/>
                <a:cs typeface="Arial" panose="020B0604020202020204" pitchFamily="34" charset="0"/>
              </a:rPr>
              <a:t>Punktlisterubrik</a:t>
            </a:r>
            <a:endParaRPr lang="sv-SE" sz="2000" dirty="0">
              <a:solidFill>
                <a:schemeClr val="tx1"/>
              </a:solidFill>
              <a:latin typeface="Arial" panose="020B0604020202020204" pitchFamily="34" charset="0"/>
              <a:cs typeface="Arial" panose="020B0604020202020204" pitchFamily="34" charset="0"/>
            </a:endParaRP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algn="l">
              <a:buClr>
                <a:schemeClr val="tx1"/>
              </a:buClr>
            </a:pPr>
            <a:endParaRPr lang="sv-SE" sz="2000" dirty="0">
              <a:solidFill>
                <a:schemeClr val="tx1"/>
              </a:solidFill>
              <a:latin typeface="Arial" panose="020B0604020202020204" pitchFamily="34" charset="0"/>
              <a:cs typeface="Arial" panose="020B0604020202020204" pitchFamily="34" charset="0"/>
            </a:endParaRP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22324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5868000" y="1215000"/>
            <a:ext cx="2880000" cy="3375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468313" y="1214438"/>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634810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468000" y="1215000"/>
            <a:ext cx="2880000" cy="3375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3708000" y="1218249"/>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00289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hasCustomPrompt="1"/>
          </p:nvPr>
        </p:nvSpPr>
        <p:spPr>
          <a:xfrm>
            <a:off x="468000" y="1215000"/>
            <a:ext cx="3960000" cy="337500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4" name="Platshållare för innehåll 3"/>
          <p:cNvSpPr>
            <a:spLocks noGrp="1"/>
          </p:cNvSpPr>
          <p:nvPr>
            <p:ph sz="half" idx="2" hasCustomPrompt="1"/>
          </p:nvPr>
        </p:nvSpPr>
        <p:spPr>
          <a:xfrm>
            <a:off x="4752000" y="1215000"/>
            <a:ext cx="3960000" cy="3375000"/>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5" name="Platshållare för datum 4"/>
          <p:cNvSpPr>
            <a:spLocks noGrp="1"/>
          </p:cNvSpPr>
          <p:nvPr>
            <p:ph type="dt" sz="half" idx="10"/>
          </p:nvPr>
        </p:nvSpPr>
        <p:spPr/>
        <p:txBody>
          <a:bodyPr/>
          <a:lstStyle/>
          <a:p>
            <a:fld id="{C16BD0C5-E018-444F-92A8-3020608CA0C4}" type="datetimeFigureOut">
              <a:rPr lang="sv-SE" smtClean="0"/>
              <a:t>2023-05-23</a:t>
            </a:fld>
            <a:endParaRPr lang="sv-SE"/>
          </a:p>
        </p:txBody>
      </p:sp>
      <p:sp>
        <p:nvSpPr>
          <p:cNvPr id="7" name="Platshållare för bildnummer 6"/>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0485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hasCustomPrompt="1"/>
          </p:nvPr>
        </p:nvSpPr>
        <p:spPr>
          <a:xfrm>
            <a:off x="468000" y="1215000"/>
            <a:ext cx="3996000"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7" name="Platshållare för datum 6"/>
          <p:cNvSpPr>
            <a:spLocks noGrp="1"/>
          </p:cNvSpPr>
          <p:nvPr>
            <p:ph type="dt" sz="half" idx="10"/>
          </p:nvPr>
        </p:nvSpPr>
        <p:spPr/>
        <p:txBody>
          <a:bodyPr/>
          <a:lstStyle/>
          <a:p>
            <a:fld id="{C16BD0C5-E018-444F-92A8-3020608CA0C4}" type="datetimeFigureOut">
              <a:rPr lang="sv-SE" smtClean="0"/>
              <a:t>2023-05-23</a:t>
            </a:fld>
            <a:endParaRPr lang="sv-SE"/>
          </a:p>
        </p:txBody>
      </p:sp>
      <p:sp>
        <p:nvSpPr>
          <p:cNvPr id="9" name="Platshållare för bildnummer 8"/>
          <p:cNvSpPr>
            <a:spLocks noGrp="1"/>
          </p:cNvSpPr>
          <p:nvPr>
            <p:ph type="sldNum" sz="quarter" idx="12"/>
          </p:nvPr>
        </p:nvSpPr>
        <p:spPr/>
        <p:txBody>
          <a:bodyPr/>
          <a:lstStyle/>
          <a:p>
            <a:fld id="{3EC3C013-F727-4E01-878A-1532BF0324A3}" type="slidenum">
              <a:rPr lang="sv-SE" smtClean="0"/>
              <a:t>‹#›</a:t>
            </a:fld>
            <a:endParaRPr lang="sv-SE"/>
          </a:p>
        </p:txBody>
      </p:sp>
      <p:sp>
        <p:nvSpPr>
          <p:cNvPr id="11" name="Rektangel 10"/>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2"/>
          <p:cNvSpPr>
            <a:spLocks noGrp="1"/>
          </p:cNvSpPr>
          <p:nvPr>
            <p:ph type="body" idx="13" hasCustomPrompt="1"/>
          </p:nvPr>
        </p:nvSpPr>
        <p:spPr>
          <a:xfrm>
            <a:off x="4680000" y="1215000"/>
            <a:ext cx="4040188"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4" name="Platshållare för innehåll 2"/>
          <p:cNvSpPr>
            <a:spLocks noGrp="1"/>
          </p:cNvSpPr>
          <p:nvPr>
            <p:ph sz="half" idx="15" hasCustomPrompt="1"/>
          </p:nvPr>
        </p:nvSpPr>
        <p:spPr>
          <a:xfrm>
            <a:off x="468000" y="1811443"/>
            <a:ext cx="3960000"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15" name="Platshållare för innehåll 2"/>
          <p:cNvSpPr>
            <a:spLocks noGrp="1"/>
          </p:cNvSpPr>
          <p:nvPr>
            <p:ph sz="half" idx="16" hasCustomPrompt="1"/>
          </p:nvPr>
        </p:nvSpPr>
        <p:spPr>
          <a:xfrm>
            <a:off x="4704981" y="1818538"/>
            <a:ext cx="4015207"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12551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baseline="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164427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9"/>
          <p:cNvSpPr>
            <a:spLocks noGrp="1"/>
          </p:cNvSpPr>
          <p:nvPr>
            <p:ph sz="quarter" idx="16" hasCustomPrompt="1"/>
          </p:nvPr>
        </p:nvSpPr>
        <p:spPr>
          <a:xfrm>
            <a:off x="108000" y="0"/>
            <a:ext cx="9144000" cy="51435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Helsidesbild</a:t>
            </a:r>
          </a:p>
        </p:txBody>
      </p:sp>
      <p:sp>
        <p:nvSpPr>
          <p:cNvPr id="4" name="Rektangel 3"/>
          <p:cNvSpPr/>
          <p:nvPr userDrawn="1"/>
        </p:nvSpPr>
        <p:spPr>
          <a:xfrm>
            <a:off x="5919766" y="3975906"/>
            <a:ext cx="3240000" cy="405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3"/>
          <p:cNvSpPr>
            <a:spLocks noGrp="1"/>
          </p:cNvSpPr>
          <p:nvPr>
            <p:ph sz="half" idx="15" hasCustomPrompt="1"/>
          </p:nvPr>
        </p:nvSpPr>
        <p:spPr>
          <a:xfrm>
            <a:off x="5919766" y="3975906"/>
            <a:ext cx="3044722" cy="405000"/>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baseline="0">
                <a:solidFill>
                  <a:schemeClr val="bg1"/>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rubrik eller värdeord.</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160663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C16BD0C5-E018-444F-92A8-3020608CA0C4}" type="datetimeFigureOut">
              <a:rPr lang="sv-SE" smtClean="0"/>
              <a:pPr/>
              <a:t>2023-05-23</a:t>
            </a:fld>
            <a:endParaRPr lang="sv-SE" dirty="0"/>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EC3C013-F727-4E01-878A-1532BF0324A3}" type="slidenum">
              <a:rPr lang="sv-SE" smtClean="0"/>
              <a:pPr/>
              <a:t>‹#›</a:t>
            </a:fld>
            <a:endParaRPr lang="sv-SE" dirty="0"/>
          </a:p>
        </p:txBody>
      </p:sp>
      <p:sp>
        <p:nvSpPr>
          <p:cNvPr id="2" name="Platshållare för text 1"/>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5063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4" r:id="rId5"/>
    <p:sldLayoutId id="2147483652" r:id="rId6"/>
    <p:sldLayoutId id="2147483653" r:id="rId7"/>
    <p:sldLayoutId id="2147483655"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818768308/8be8c963e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boverket.se/borjabygg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BFEF1B-6978-42D9-97D8-FF1BCBF42A74}"/>
              </a:ext>
            </a:extLst>
          </p:cNvPr>
          <p:cNvSpPr>
            <a:spLocks noGrp="1"/>
          </p:cNvSpPr>
          <p:nvPr>
            <p:ph type="ctrTitle"/>
          </p:nvPr>
        </p:nvSpPr>
        <p:spPr>
          <a:xfrm>
            <a:off x="348624" y="3291830"/>
            <a:ext cx="8424936" cy="594066"/>
          </a:xfrm>
        </p:spPr>
        <p:txBody>
          <a:bodyPr>
            <a:normAutofit fontScale="90000"/>
          </a:bodyPr>
          <a:lstStyle/>
          <a:p>
            <a:r>
              <a:rPr lang="sv-SE" sz="3300" dirty="0"/>
              <a:t>Kontrollplan PBL ska föregås </a:t>
            </a:r>
            <a:br>
              <a:rPr lang="sv-SE" sz="3300" dirty="0"/>
            </a:br>
            <a:r>
              <a:rPr lang="sv-SE" sz="3300" dirty="0"/>
              <a:t>av en riskbedömning</a:t>
            </a:r>
            <a:endParaRPr lang="sv-SE" sz="2200" dirty="0"/>
          </a:p>
        </p:txBody>
      </p:sp>
      <p:sp>
        <p:nvSpPr>
          <p:cNvPr id="3" name="Underrubrik 2">
            <a:extLst>
              <a:ext uri="{FF2B5EF4-FFF2-40B4-BE49-F238E27FC236}">
                <a16:creationId xmlns:a16="http://schemas.microsoft.com/office/drawing/2014/main" id="{A7A307A8-6ADD-4BD7-AB32-036F8D13086B}"/>
              </a:ext>
            </a:extLst>
          </p:cNvPr>
          <p:cNvSpPr>
            <a:spLocks noGrp="1"/>
          </p:cNvSpPr>
          <p:nvPr>
            <p:ph type="subTitle" idx="1"/>
          </p:nvPr>
        </p:nvSpPr>
        <p:spPr>
          <a:xfrm>
            <a:off x="1156826" y="4443958"/>
            <a:ext cx="6830347" cy="648072"/>
          </a:xfrm>
        </p:spPr>
        <p:txBody>
          <a:bodyPr/>
          <a:lstStyle/>
          <a:p>
            <a:r>
              <a:rPr lang="sv-SE" dirty="0"/>
              <a:t>Mats Sjökvist</a:t>
            </a:r>
          </a:p>
        </p:txBody>
      </p:sp>
    </p:spTree>
    <p:extLst>
      <p:ext uri="{BB962C8B-B14F-4D97-AF65-F5344CB8AC3E}">
        <p14:creationId xmlns:p14="http://schemas.microsoft.com/office/powerpoint/2010/main" val="178815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C0F91E-11E5-0E46-D9C2-1664917A57F8}"/>
              </a:ext>
            </a:extLst>
          </p:cNvPr>
          <p:cNvSpPr>
            <a:spLocks noGrp="1"/>
          </p:cNvSpPr>
          <p:nvPr>
            <p:ph type="title"/>
          </p:nvPr>
        </p:nvSpPr>
        <p:spPr/>
        <p:txBody>
          <a:bodyPr/>
          <a:lstStyle/>
          <a:p>
            <a:r>
              <a:rPr lang="sv-SE" dirty="0"/>
              <a:t>Riskbedömning</a:t>
            </a:r>
          </a:p>
        </p:txBody>
      </p:sp>
      <p:pic>
        <p:nvPicPr>
          <p:cNvPr id="4" name="Platshållare för innehåll 3">
            <a:extLst>
              <a:ext uri="{FF2B5EF4-FFF2-40B4-BE49-F238E27FC236}">
                <a16:creationId xmlns:a16="http://schemas.microsoft.com/office/drawing/2014/main" id="{5A49A00E-F88E-61B2-864A-76908C3B8CA1}"/>
              </a:ext>
            </a:extLst>
          </p:cNvPr>
          <p:cNvPicPr>
            <a:picLocks noGrp="1" noChangeAspect="1"/>
          </p:cNvPicPr>
          <p:nvPr>
            <p:ph idx="1"/>
          </p:nvPr>
        </p:nvPicPr>
        <p:blipFill>
          <a:blip r:embed="rId3"/>
          <a:stretch>
            <a:fillRect/>
          </a:stretch>
        </p:blipFill>
        <p:spPr>
          <a:xfrm>
            <a:off x="480101" y="1203598"/>
            <a:ext cx="5316035" cy="3531016"/>
          </a:xfrm>
          <a:prstGeom prst="rect">
            <a:avLst/>
          </a:prstGeom>
        </p:spPr>
      </p:pic>
      <p:sp>
        <p:nvSpPr>
          <p:cNvPr id="5" name="textruta 4">
            <a:extLst>
              <a:ext uri="{FF2B5EF4-FFF2-40B4-BE49-F238E27FC236}">
                <a16:creationId xmlns:a16="http://schemas.microsoft.com/office/drawing/2014/main" id="{EB32184B-A326-C04B-D016-5A7912B3D2A2}"/>
              </a:ext>
            </a:extLst>
          </p:cNvPr>
          <p:cNvSpPr txBox="1"/>
          <p:nvPr/>
        </p:nvSpPr>
        <p:spPr>
          <a:xfrm>
            <a:off x="6156176" y="2499742"/>
            <a:ext cx="2088232" cy="707886"/>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Sannolikhet och konsekvens</a:t>
            </a:r>
          </a:p>
        </p:txBody>
      </p:sp>
    </p:spTree>
    <p:extLst>
      <p:ext uri="{BB962C8B-B14F-4D97-AF65-F5344CB8AC3E}">
        <p14:creationId xmlns:p14="http://schemas.microsoft.com/office/powerpoint/2010/main" val="385388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27C73E-2E7E-A36E-33D9-DFDC15B96836}"/>
              </a:ext>
            </a:extLst>
          </p:cNvPr>
          <p:cNvSpPr>
            <a:spLocks noGrp="1"/>
          </p:cNvSpPr>
          <p:nvPr>
            <p:ph type="title"/>
          </p:nvPr>
        </p:nvSpPr>
        <p:spPr/>
        <p:txBody>
          <a:bodyPr/>
          <a:lstStyle/>
          <a:p>
            <a:r>
              <a:rPr lang="sv-SE" dirty="0"/>
              <a:t>Moment</a:t>
            </a:r>
          </a:p>
        </p:txBody>
      </p:sp>
      <p:sp>
        <p:nvSpPr>
          <p:cNvPr id="3" name="Platshållare för innehåll 2">
            <a:extLst>
              <a:ext uri="{FF2B5EF4-FFF2-40B4-BE49-F238E27FC236}">
                <a16:creationId xmlns:a16="http://schemas.microsoft.com/office/drawing/2014/main" id="{704D29CC-94EA-200D-3377-09737AFC8795}"/>
              </a:ext>
            </a:extLst>
          </p:cNvPr>
          <p:cNvSpPr>
            <a:spLocks noGrp="1"/>
          </p:cNvSpPr>
          <p:nvPr>
            <p:ph idx="1"/>
          </p:nvPr>
        </p:nvSpPr>
        <p:spPr>
          <a:xfrm>
            <a:off x="468000" y="1203598"/>
            <a:ext cx="7704400" cy="3805022"/>
          </a:xfrm>
        </p:spPr>
        <p:txBody>
          <a:bodyPr>
            <a:normAutofit fontScale="85000" lnSpcReduction="20000"/>
          </a:bodyPr>
          <a:lstStyle/>
          <a:p>
            <a:pPr marL="457200" indent="-457200">
              <a:buFont typeface="+mj-lt"/>
              <a:buAutoNum type="arabicParenR"/>
            </a:pPr>
            <a:r>
              <a:rPr lang="sv-SE" sz="2400" b="1" dirty="0"/>
              <a:t>Arbetsmoment</a:t>
            </a:r>
            <a:r>
              <a:rPr lang="sv-SE" sz="2400" dirty="0"/>
              <a:t>: ett mekaniskt moment som innebär att någonting utförs. Omfattas vanligtvis av entreprenörens egenkontroll.</a:t>
            </a:r>
          </a:p>
          <a:p>
            <a:pPr marL="457200" indent="-457200">
              <a:buFont typeface="+mj-lt"/>
              <a:buAutoNum type="arabicParenR"/>
            </a:pPr>
            <a:r>
              <a:rPr lang="sv-SE" sz="2400" b="1" dirty="0"/>
              <a:t>Riskmoment</a:t>
            </a:r>
            <a:r>
              <a:rPr lang="sv-SE" sz="2400" dirty="0"/>
              <a:t>: ett arbetsmoment som vid riskidentifiering förefaller kunna utgöra en risk för att fel, brister eller skador uppstår vid utförandet. Bör omfattas av byggherrens dokumenterade egenkontroll. </a:t>
            </a:r>
          </a:p>
          <a:p>
            <a:pPr marL="457200" indent="-457200">
              <a:buFont typeface="+mj-lt"/>
              <a:buAutoNum type="arabicParenR"/>
            </a:pPr>
            <a:r>
              <a:rPr lang="sv-SE" sz="2400" b="1" dirty="0"/>
              <a:t>Kritiskt moment</a:t>
            </a:r>
            <a:r>
              <a:rPr lang="sv-SE" sz="2400" dirty="0"/>
              <a:t>: ett riskmoment som vid riskvärderingen bedöms utgöra en så pass stor risk att det behöver kontrolleras enligt kontrollplan PBL.</a:t>
            </a:r>
          </a:p>
          <a:p>
            <a:pPr marL="457200" indent="-457200">
              <a:buFont typeface="+mj-lt"/>
              <a:buAutoNum type="arabicParenR"/>
            </a:pPr>
            <a:r>
              <a:rPr lang="sv-SE" sz="2400" b="1" dirty="0"/>
              <a:t>Oacceptabel risk</a:t>
            </a:r>
            <a:r>
              <a:rPr lang="sv-SE" sz="2400" dirty="0"/>
              <a:t>: ett riskmoment som är så pass kritiskt att det är oacceptabelt och inte får förekomma i åtgärden. Åtgärden/utförandet måste projekteras om så att risken försvinner eller att risknivån sänks.</a:t>
            </a:r>
          </a:p>
          <a:p>
            <a:endParaRPr lang="sv-SE" dirty="0"/>
          </a:p>
        </p:txBody>
      </p:sp>
    </p:spTree>
    <p:extLst>
      <p:ext uri="{BB962C8B-B14F-4D97-AF65-F5344CB8AC3E}">
        <p14:creationId xmlns:p14="http://schemas.microsoft.com/office/powerpoint/2010/main" val="342937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800B85-2A03-5F18-1B4A-19FC7A891E3B}"/>
              </a:ext>
            </a:extLst>
          </p:cNvPr>
          <p:cNvSpPr>
            <a:spLocks noGrp="1"/>
          </p:cNvSpPr>
          <p:nvPr>
            <p:ph type="title"/>
          </p:nvPr>
        </p:nvSpPr>
        <p:spPr/>
        <p:txBody>
          <a:bodyPr/>
          <a:lstStyle/>
          <a:p>
            <a:r>
              <a:rPr lang="sv-SE" dirty="0"/>
              <a:t>Du gör riskbedömningar varje dag</a:t>
            </a:r>
          </a:p>
        </p:txBody>
      </p:sp>
      <p:pic>
        <p:nvPicPr>
          <p:cNvPr id="5" name="Platshållare för innehåll 4">
            <a:extLst>
              <a:ext uri="{FF2B5EF4-FFF2-40B4-BE49-F238E27FC236}">
                <a16:creationId xmlns:a16="http://schemas.microsoft.com/office/drawing/2014/main" id="{C34C8823-7809-033E-F172-AE1F9FE54941}"/>
              </a:ext>
            </a:extLst>
          </p:cNvPr>
          <p:cNvPicPr>
            <a:picLocks noGrp="1" noChangeAspect="1"/>
          </p:cNvPicPr>
          <p:nvPr>
            <p:ph idx="1"/>
          </p:nvPr>
        </p:nvPicPr>
        <p:blipFill>
          <a:blip r:embed="rId3"/>
          <a:stretch>
            <a:fillRect/>
          </a:stretch>
        </p:blipFill>
        <p:spPr>
          <a:xfrm>
            <a:off x="4932040" y="1223318"/>
            <a:ext cx="3516038" cy="2120785"/>
          </a:xfrm>
        </p:spPr>
      </p:pic>
      <p:pic>
        <p:nvPicPr>
          <p:cNvPr id="3" name="Bildobjekt 2">
            <a:extLst>
              <a:ext uri="{FF2B5EF4-FFF2-40B4-BE49-F238E27FC236}">
                <a16:creationId xmlns:a16="http://schemas.microsoft.com/office/drawing/2014/main" id="{2FA862B8-29B9-1DD7-D471-9540E407A024}"/>
              </a:ext>
            </a:extLst>
          </p:cNvPr>
          <p:cNvPicPr>
            <a:picLocks noChangeAspect="1"/>
          </p:cNvPicPr>
          <p:nvPr/>
        </p:nvPicPr>
        <p:blipFill>
          <a:blip r:embed="rId4"/>
          <a:stretch>
            <a:fillRect/>
          </a:stretch>
        </p:blipFill>
        <p:spPr>
          <a:xfrm>
            <a:off x="490746" y="1223319"/>
            <a:ext cx="3154382" cy="2120786"/>
          </a:xfrm>
          <a:prstGeom prst="rect">
            <a:avLst/>
          </a:prstGeom>
        </p:spPr>
      </p:pic>
      <p:cxnSp>
        <p:nvCxnSpPr>
          <p:cNvPr id="6" name="Rak koppling 5">
            <a:extLst>
              <a:ext uri="{FF2B5EF4-FFF2-40B4-BE49-F238E27FC236}">
                <a16:creationId xmlns:a16="http://schemas.microsoft.com/office/drawing/2014/main" id="{49FB2B40-9327-8623-5B97-8E0B693FB9CC}"/>
              </a:ext>
            </a:extLst>
          </p:cNvPr>
          <p:cNvCxnSpPr/>
          <p:nvPr/>
        </p:nvCxnSpPr>
        <p:spPr>
          <a:xfrm>
            <a:off x="4283968" y="1223319"/>
            <a:ext cx="72008" cy="36501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2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81332E-3AC8-2853-A1ED-7737C886EE80}"/>
              </a:ext>
            </a:extLst>
          </p:cNvPr>
          <p:cNvSpPr>
            <a:spLocks noGrp="1"/>
          </p:cNvSpPr>
          <p:nvPr>
            <p:ph type="title"/>
          </p:nvPr>
        </p:nvSpPr>
        <p:spPr/>
        <p:txBody>
          <a:bodyPr/>
          <a:lstStyle/>
          <a:p>
            <a:r>
              <a:rPr lang="sv-SE" dirty="0"/>
              <a:t>Gör kloka vägval!</a:t>
            </a:r>
          </a:p>
        </p:txBody>
      </p:sp>
      <p:pic>
        <p:nvPicPr>
          <p:cNvPr id="5" name="Platshållare för innehåll 4">
            <a:extLst>
              <a:ext uri="{FF2B5EF4-FFF2-40B4-BE49-F238E27FC236}">
                <a16:creationId xmlns:a16="http://schemas.microsoft.com/office/drawing/2014/main" id="{54B44BAB-004D-ABFD-E88D-D5B7FC74B6DF}"/>
              </a:ext>
            </a:extLst>
          </p:cNvPr>
          <p:cNvPicPr>
            <a:picLocks noGrp="1" noChangeAspect="1"/>
          </p:cNvPicPr>
          <p:nvPr>
            <p:ph idx="1"/>
          </p:nvPr>
        </p:nvPicPr>
        <p:blipFill>
          <a:blip r:embed="rId3"/>
          <a:stretch>
            <a:fillRect/>
          </a:stretch>
        </p:blipFill>
        <p:spPr>
          <a:xfrm>
            <a:off x="715413" y="1995686"/>
            <a:ext cx="3568555" cy="2005384"/>
          </a:xfrm>
        </p:spPr>
      </p:pic>
      <p:pic>
        <p:nvPicPr>
          <p:cNvPr id="3" name="Bildobjekt 2">
            <a:extLst>
              <a:ext uri="{FF2B5EF4-FFF2-40B4-BE49-F238E27FC236}">
                <a16:creationId xmlns:a16="http://schemas.microsoft.com/office/drawing/2014/main" id="{C5CE347F-5720-AD6E-8793-F851C3377EB8}"/>
              </a:ext>
            </a:extLst>
          </p:cNvPr>
          <p:cNvPicPr>
            <a:picLocks noChangeAspect="1"/>
          </p:cNvPicPr>
          <p:nvPr/>
        </p:nvPicPr>
        <p:blipFill>
          <a:blip r:embed="rId4"/>
          <a:stretch>
            <a:fillRect/>
          </a:stretch>
        </p:blipFill>
        <p:spPr>
          <a:xfrm>
            <a:off x="5004048" y="1923678"/>
            <a:ext cx="3530387" cy="2020490"/>
          </a:xfrm>
          <a:prstGeom prst="rect">
            <a:avLst/>
          </a:prstGeom>
        </p:spPr>
      </p:pic>
      <p:cxnSp>
        <p:nvCxnSpPr>
          <p:cNvPr id="6" name="Rak koppling 5">
            <a:extLst>
              <a:ext uri="{FF2B5EF4-FFF2-40B4-BE49-F238E27FC236}">
                <a16:creationId xmlns:a16="http://schemas.microsoft.com/office/drawing/2014/main" id="{DA4BE959-E41C-CCF6-A0B7-D64B3EEB2FF5}"/>
              </a:ext>
            </a:extLst>
          </p:cNvPr>
          <p:cNvCxnSpPr/>
          <p:nvPr/>
        </p:nvCxnSpPr>
        <p:spPr>
          <a:xfrm>
            <a:off x="4572000" y="1214439"/>
            <a:ext cx="72008" cy="37335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7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01019-143B-5DFC-9A57-615584B6A061}"/>
              </a:ext>
            </a:extLst>
          </p:cNvPr>
          <p:cNvSpPr>
            <a:spLocks noGrp="1"/>
          </p:cNvSpPr>
          <p:nvPr>
            <p:ph type="title"/>
          </p:nvPr>
        </p:nvSpPr>
        <p:spPr/>
        <p:txBody>
          <a:bodyPr/>
          <a:lstStyle/>
          <a:p>
            <a:r>
              <a:rPr lang="sv-SE" dirty="0"/>
              <a:t>I byggnadsinspektörens vardag</a:t>
            </a:r>
          </a:p>
        </p:txBody>
      </p:sp>
      <p:pic>
        <p:nvPicPr>
          <p:cNvPr id="5" name="Platshållare för innehåll 4">
            <a:extLst>
              <a:ext uri="{FF2B5EF4-FFF2-40B4-BE49-F238E27FC236}">
                <a16:creationId xmlns:a16="http://schemas.microsoft.com/office/drawing/2014/main" id="{67377558-FC5B-3FD1-9472-4989B61E271B}"/>
              </a:ext>
            </a:extLst>
          </p:cNvPr>
          <p:cNvPicPr>
            <a:picLocks noGrp="1" noChangeAspect="1"/>
          </p:cNvPicPr>
          <p:nvPr>
            <p:ph idx="1"/>
          </p:nvPr>
        </p:nvPicPr>
        <p:blipFill>
          <a:blip r:embed="rId3"/>
          <a:stretch>
            <a:fillRect/>
          </a:stretch>
        </p:blipFill>
        <p:spPr>
          <a:xfrm>
            <a:off x="495949" y="2252817"/>
            <a:ext cx="3571997" cy="1501960"/>
          </a:xfrm>
        </p:spPr>
      </p:pic>
      <p:pic>
        <p:nvPicPr>
          <p:cNvPr id="6" name="Bildobjekt 5">
            <a:extLst>
              <a:ext uri="{FF2B5EF4-FFF2-40B4-BE49-F238E27FC236}">
                <a16:creationId xmlns:a16="http://schemas.microsoft.com/office/drawing/2014/main" id="{D204751C-6F07-9D4F-548B-2A270966D3EC}"/>
              </a:ext>
            </a:extLst>
          </p:cNvPr>
          <p:cNvPicPr>
            <a:picLocks noChangeAspect="1"/>
          </p:cNvPicPr>
          <p:nvPr/>
        </p:nvPicPr>
        <p:blipFill>
          <a:blip r:embed="rId4"/>
          <a:stretch>
            <a:fillRect/>
          </a:stretch>
        </p:blipFill>
        <p:spPr>
          <a:xfrm>
            <a:off x="4644007" y="2252818"/>
            <a:ext cx="3878971" cy="1501959"/>
          </a:xfrm>
          <a:prstGeom prst="rect">
            <a:avLst/>
          </a:prstGeom>
        </p:spPr>
      </p:pic>
      <p:cxnSp>
        <p:nvCxnSpPr>
          <p:cNvPr id="8" name="Rak koppling 7">
            <a:extLst>
              <a:ext uri="{FF2B5EF4-FFF2-40B4-BE49-F238E27FC236}">
                <a16:creationId xmlns:a16="http://schemas.microsoft.com/office/drawing/2014/main" id="{03E16E07-0D14-853C-662D-AA15A27DEDE5}"/>
              </a:ext>
            </a:extLst>
          </p:cNvPr>
          <p:cNvCxnSpPr>
            <a:cxnSpLocks/>
          </p:cNvCxnSpPr>
          <p:nvPr/>
        </p:nvCxnSpPr>
        <p:spPr>
          <a:xfrm>
            <a:off x="4355976" y="1203598"/>
            <a:ext cx="0" cy="34563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07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09A926-428E-CE62-6CDE-581D4E6C5B00}"/>
              </a:ext>
            </a:extLst>
          </p:cNvPr>
          <p:cNvSpPr>
            <a:spLocks noGrp="1"/>
          </p:cNvSpPr>
          <p:nvPr>
            <p:ph type="title"/>
          </p:nvPr>
        </p:nvSpPr>
        <p:spPr/>
        <p:txBody>
          <a:bodyPr/>
          <a:lstStyle/>
          <a:p>
            <a:r>
              <a:rPr lang="sv-SE" dirty="0"/>
              <a:t>Att hantera en risk</a:t>
            </a:r>
          </a:p>
        </p:txBody>
      </p:sp>
      <p:cxnSp>
        <p:nvCxnSpPr>
          <p:cNvPr id="7" name="Rak koppling 6">
            <a:extLst>
              <a:ext uri="{FF2B5EF4-FFF2-40B4-BE49-F238E27FC236}">
                <a16:creationId xmlns:a16="http://schemas.microsoft.com/office/drawing/2014/main" id="{ECD81139-7D35-B045-AEFB-3FC1843FAB70}"/>
              </a:ext>
            </a:extLst>
          </p:cNvPr>
          <p:cNvCxnSpPr/>
          <p:nvPr/>
        </p:nvCxnSpPr>
        <p:spPr>
          <a:xfrm>
            <a:off x="4283968" y="1347614"/>
            <a:ext cx="0" cy="3384376"/>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FC607827-41A5-78DB-3CB8-929386A0B0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221510"/>
            <a:ext cx="2424516" cy="365199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9BB55404-96BE-2FA3-6534-8FA1D4308F6E}"/>
              </a:ext>
            </a:extLst>
          </p:cNvPr>
          <p:cNvPicPr>
            <a:picLocks noChangeAspect="1"/>
          </p:cNvPicPr>
          <p:nvPr/>
        </p:nvPicPr>
        <p:blipFill>
          <a:blip r:embed="rId4"/>
          <a:stretch>
            <a:fillRect/>
          </a:stretch>
        </p:blipFill>
        <p:spPr>
          <a:xfrm rot="21155734">
            <a:off x="6430032" y="1294401"/>
            <a:ext cx="570510" cy="893275"/>
          </a:xfrm>
          <a:prstGeom prst="rect">
            <a:avLst/>
          </a:prstGeom>
        </p:spPr>
      </p:pic>
      <p:pic>
        <p:nvPicPr>
          <p:cNvPr id="2054" name="Picture 6">
            <a:extLst>
              <a:ext uri="{FF2B5EF4-FFF2-40B4-BE49-F238E27FC236}">
                <a16:creationId xmlns:a16="http://schemas.microsoft.com/office/drawing/2014/main" id="{A7F879BE-1536-76B0-4D38-9450FAA0E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563638"/>
            <a:ext cx="335057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E9874E-857E-059D-1BFF-0893702E598B}"/>
              </a:ext>
            </a:extLst>
          </p:cNvPr>
          <p:cNvSpPr>
            <a:spLocks noGrp="1"/>
          </p:cNvSpPr>
          <p:nvPr>
            <p:ph type="title"/>
          </p:nvPr>
        </p:nvSpPr>
        <p:spPr/>
        <p:txBody>
          <a:bodyPr/>
          <a:lstStyle/>
          <a:p>
            <a:r>
              <a:rPr lang="sv-SE" dirty="0"/>
              <a:t>Vad har Boverket gjort?</a:t>
            </a:r>
          </a:p>
        </p:txBody>
      </p:sp>
      <p:pic>
        <p:nvPicPr>
          <p:cNvPr id="5" name="Platshållare för innehåll 4">
            <a:extLst>
              <a:ext uri="{FF2B5EF4-FFF2-40B4-BE49-F238E27FC236}">
                <a16:creationId xmlns:a16="http://schemas.microsoft.com/office/drawing/2014/main" id="{5AC03E65-89E0-F9F6-B566-79312C34960A}"/>
              </a:ext>
            </a:extLst>
          </p:cNvPr>
          <p:cNvPicPr>
            <a:picLocks noGrp="1" noChangeAspect="1"/>
          </p:cNvPicPr>
          <p:nvPr>
            <p:ph idx="1"/>
          </p:nvPr>
        </p:nvPicPr>
        <p:blipFill>
          <a:blip r:embed="rId2"/>
          <a:stretch>
            <a:fillRect/>
          </a:stretch>
        </p:blipFill>
        <p:spPr>
          <a:xfrm>
            <a:off x="491764" y="2355726"/>
            <a:ext cx="6659562" cy="1137319"/>
          </a:xfrm>
        </p:spPr>
      </p:pic>
    </p:spTree>
    <p:extLst>
      <p:ext uri="{BB962C8B-B14F-4D97-AF65-F5344CB8AC3E}">
        <p14:creationId xmlns:p14="http://schemas.microsoft.com/office/powerpoint/2010/main" val="730570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89AC5-1259-EDA1-90C8-E93BE3F3E9B1}"/>
              </a:ext>
            </a:extLst>
          </p:cNvPr>
          <p:cNvSpPr>
            <a:spLocks noGrp="1"/>
          </p:cNvSpPr>
          <p:nvPr>
            <p:ph type="title"/>
          </p:nvPr>
        </p:nvSpPr>
        <p:spPr/>
        <p:txBody>
          <a:bodyPr/>
          <a:lstStyle/>
          <a:p>
            <a:r>
              <a:rPr lang="sv-SE" dirty="0"/>
              <a:t>Pilotprojekt i tre kommuner</a:t>
            </a:r>
          </a:p>
        </p:txBody>
      </p:sp>
      <p:sp>
        <p:nvSpPr>
          <p:cNvPr id="3" name="Platshållare för innehåll 2">
            <a:extLst>
              <a:ext uri="{FF2B5EF4-FFF2-40B4-BE49-F238E27FC236}">
                <a16:creationId xmlns:a16="http://schemas.microsoft.com/office/drawing/2014/main" id="{268E7A3D-3502-AAAD-8D3E-5FC302B8591B}"/>
              </a:ext>
            </a:extLst>
          </p:cNvPr>
          <p:cNvSpPr>
            <a:spLocks noGrp="1"/>
          </p:cNvSpPr>
          <p:nvPr>
            <p:ph idx="1"/>
          </p:nvPr>
        </p:nvSpPr>
        <p:spPr>
          <a:xfrm>
            <a:off x="468000" y="1215000"/>
            <a:ext cx="7704400" cy="3375000"/>
          </a:xfrm>
        </p:spPr>
        <p:txBody>
          <a:bodyPr/>
          <a:lstStyle/>
          <a:p>
            <a:pPr marL="342900" indent="-342900">
              <a:buFont typeface="Arial" panose="020B0604020202020204" pitchFamily="34" charset="0"/>
              <a:buChar char="•"/>
            </a:pPr>
            <a:r>
              <a:rPr lang="sv-SE" dirty="0"/>
              <a:t>Syftet var att med beteendeanalytisk metodik säkerställa efterlevnad av kontrollplan PBL och därigenom skapa förutsättningar för en värdeskapande och effektfull kontrollplan PBL och genom detta bidra till att minska omfattningen av fel, brister och skador inom byggsektorn.</a:t>
            </a:r>
          </a:p>
          <a:p>
            <a:pPr marL="342900" indent="-342900">
              <a:buFont typeface="Arial" panose="020B0604020202020204" pitchFamily="34" charset="0"/>
              <a:buChar char="•"/>
            </a:pPr>
            <a:r>
              <a:rPr lang="sv-SE" dirty="0"/>
              <a:t>Boverket tog tillsammans med Behaviour Design Group (BDG) fram ett material till kommunernas byggnadsinspektörer som de använde i kommunikationen med byggherrar och KA.</a:t>
            </a:r>
          </a:p>
          <a:p>
            <a:endParaRPr lang="sv-SE" dirty="0"/>
          </a:p>
          <a:p>
            <a:endParaRPr lang="sv-SE" dirty="0"/>
          </a:p>
          <a:p>
            <a:endParaRPr lang="sv-SE" dirty="0"/>
          </a:p>
        </p:txBody>
      </p:sp>
    </p:spTree>
    <p:extLst>
      <p:ext uri="{BB962C8B-B14F-4D97-AF65-F5344CB8AC3E}">
        <p14:creationId xmlns:p14="http://schemas.microsoft.com/office/powerpoint/2010/main" val="2508954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08EAB-4333-FA53-5569-51AD17A3591C}"/>
              </a:ext>
            </a:extLst>
          </p:cNvPr>
          <p:cNvSpPr>
            <a:spLocks noGrp="1"/>
          </p:cNvSpPr>
          <p:nvPr>
            <p:ph type="title"/>
          </p:nvPr>
        </p:nvSpPr>
        <p:spPr/>
        <p:txBody>
          <a:bodyPr>
            <a:normAutofit fontScale="90000"/>
          </a:bodyPr>
          <a:lstStyle/>
          <a:p>
            <a:r>
              <a:rPr lang="sv-SE" dirty="0"/>
              <a:t>Beteendeanalytisk organisationsutveckling bygger på ett antal centrala principer</a:t>
            </a:r>
            <a:br>
              <a:rPr lang="sv-SE" dirty="0"/>
            </a:br>
            <a:endParaRPr lang="sv-SE" dirty="0"/>
          </a:p>
        </p:txBody>
      </p:sp>
      <p:sp>
        <p:nvSpPr>
          <p:cNvPr id="3" name="Platshållare för innehåll 2">
            <a:extLst>
              <a:ext uri="{FF2B5EF4-FFF2-40B4-BE49-F238E27FC236}">
                <a16:creationId xmlns:a16="http://schemas.microsoft.com/office/drawing/2014/main" id="{C3A0BFA1-5AA7-827D-EE0D-BE696594D9BE}"/>
              </a:ext>
            </a:extLst>
          </p:cNvPr>
          <p:cNvSpPr>
            <a:spLocks noGrp="1"/>
          </p:cNvSpPr>
          <p:nvPr>
            <p:ph idx="1"/>
          </p:nvPr>
        </p:nvSpPr>
        <p:spPr>
          <a:xfrm>
            <a:off x="468000" y="1419622"/>
            <a:ext cx="6660000" cy="3170378"/>
          </a:xfrm>
        </p:spPr>
        <p:txBody>
          <a:bodyPr>
            <a:normAutofit lnSpcReduction="10000"/>
          </a:bodyPr>
          <a:lstStyle/>
          <a:p>
            <a:r>
              <a:rPr lang="sv-SE" dirty="0"/>
              <a:t>Dessa är:</a:t>
            </a:r>
          </a:p>
          <a:p>
            <a:pPr marL="342900" indent="-342900">
              <a:buFont typeface="Arial" panose="020B0604020202020204" pitchFamily="34" charset="0"/>
              <a:buChar char="•"/>
            </a:pPr>
            <a:r>
              <a:rPr lang="sv-SE" dirty="0"/>
              <a:t>Beteenden skapar våra resultat </a:t>
            </a:r>
          </a:p>
          <a:p>
            <a:pPr marL="342900" indent="-342900">
              <a:buFont typeface="Arial" panose="020B0604020202020204" pitchFamily="34" charset="0"/>
              <a:buChar char="•"/>
            </a:pPr>
            <a:r>
              <a:rPr lang="sv-SE" dirty="0"/>
              <a:t>För att åstadkomma nya resultat behöver vi nya beteenden</a:t>
            </a:r>
          </a:p>
          <a:p>
            <a:pPr marL="342900" indent="-342900">
              <a:buFont typeface="Arial" panose="020B0604020202020204" pitchFamily="34" charset="0"/>
              <a:buChar char="•"/>
            </a:pPr>
            <a:r>
              <a:rPr lang="sv-SE" dirty="0"/>
              <a:t>Nuvarande beteenden finns av en anledning – först när vi ändrar förutsättningarna kring beteenden kan önskade beteenden etableras </a:t>
            </a:r>
          </a:p>
          <a:p>
            <a:pPr marL="342900" indent="-342900">
              <a:buFont typeface="Arial" panose="020B0604020202020204" pitchFamily="34" charset="0"/>
              <a:buChar char="•"/>
            </a:pPr>
            <a:r>
              <a:rPr lang="sv-SE" dirty="0"/>
              <a:t>För att åstadkomma en beteendeförändring krävs nya förutsättningar där önskade beteenden aktiveras och förstärks i organisationen.</a:t>
            </a:r>
          </a:p>
          <a:p>
            <a:endParaRPr lang="sv-SE" dirty="0"/>
          </a:p>
        </p:txBody>
      </p:sp>
    </p:spTree>
    <p:extLst>
      <p:ext uri="{BB962C8B-B14F-4D97-AF65-F5344CB8AC3E}">
        <p14:creationId xmlns:p14="http://schemas.microsoft.com/office/powerpoint/2010/main" val="225321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2F4B5-5A14-12B9-BCA6-771AC4EFD283}"/>
              </a:ext>
            </a:extLst>
          </p:cNvPr>
          <p:cNvSpPr>
            <a:spLocks noGrp="1"/>
          </p:cNvSpPr>
          <p:nvPr>
            <p:ph type="title"/>
          </p:nvPr>
        </p:nvSpPr>
        <p:spPr/>
        <p:txBody>
          <a:bodyPr/>
          <a:lstStyle/>
          <a:p>
            <a:r>
              <a:rPr lang="sv-SE" dirty="0"/>
              <a:t>Pilotprojekt i tre kommuner</a:t>
            </a:r>
          </a:p>
        </p:txBody>
      </p:sp>
      <p:sp>
        <p:nvSpPr>
          <p:cNvPr id="3" name="Platshållare för innehåll 2">
            <a:extLst>
              <a:ext uri="{FF2B5EF4-FFF2-40B4-BE49-F238E27FC236}">
                <a16:creationId xmlns:a16="http://schemas.microsoft.com/office/drawing/2014/main" id="{73A10EC8-7745-4EFB-AF59-EFD65E7BD57B}"/>
              </a:ext>
            </a:extLst>
          </p:cNvPr>
          <p:cNvSpPr>
            <a:spLocks noGrp="1"/>
          </p:cNvSpPr>
          <p:nvPr>
            <p:ph idx="1"/>
          </p:nvPr>
        </p:nvSpPr>
        <p:spPr>
          <a:xfrm>
            <a:off x="468000" y="1215000"/>
            <a:ext cx="6768296" cy="3375000"/>
          </a:xfrm>
        </p:spPr>
        <p:txBody>
          <a:bodyPr>
            <a:normAutofit/>
          </a:bodyPr>
          <a:lstStyle/>
          <a:p>
            <a:r>
              <a:rPr lang="sv-SE" dirty="0"/>
              <a:t>Målet med pilotprojekten var att:</a:t>
            </a:r>
          </a:p>
          <a:p>
            <a:pPr marL="342900" indent="-342900">
              <a:buFont typeface="Arial" panose="020B0604020202020204" pitchFamily="34" charset="0"/>
              <a:buChar char="•"/>
            </a:pPr>
            <a:r>
              <a:rPr lang="sv-SE" dirty="0"/>
              <a:t>Säkerställa att byggherrens förslag till kontrollplan PBL är genomarbetat och att urvalet av kontrollpunkter baseras på en riskbedömning.</a:t>
            </a:r>
          </a:p>
          <a:p>
            <a:pPr marL="342900" indent="-342900">
              <a:buFont typeface="Arial" panose="020B0604020202020204" pitchFamily="34" charset="0"/>
              <a:buChar char="•"/>
            </a:pPr>
            <a:r>
              <a:rPr lang="sv-SE" dirty="0"/>
              <a:t>Säkerställa att byggnadsinspektörer endast fastställer kontrollplaner PBL som uppfyller lagen.</a:t>
            </a:r>
          </a:p>
        </p:txBody>
      </p:sp>
    </p:spTree>
    <p:extLst>
      <p:ext uri="{BB962C8B-B14F-4D97-AF65-F5344CB8AC3E}">
        <p14:creationId xmlns:p14="http://schemas.microsoft.com/office/powerpoint/2010/main" val="231726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29FBDB8-ABC5-4A38-9B9E-9040BC5C3E98}"/>
              </a:ext>
            </a:extLst>
          </p:cNvPr>
          <p:cNvSpPr>
            <a:spLocks noGrp="1"/>
          </p:cNvSpPr>
          <p:nvPr>
            <p:ph type="title"/>
          </p:nvPr>
        </p:nvSpPr>
        <p:spPr>
          <a:xfrm>
            <a:off x="468000" y="270000"/>
            <a:ext cx="7272352" cy="810000"/>
          </a:xfrm>
        </p:spPr>
        <p:txBody>
          <a:bodyPr>
            <a:noAutofit/>
          </a:bodyPr>
          <a:lstStyle/>
          <a:p>
            <a:r>
              <a:rPr lang="sv-SE" dirty="0"/>
              <a:t>Konsekvenser av fel, brister och skador</a:t>
            </a:r>
          </a:p>
        </p:txBody>
      </p:sp>
      <p:pic>
        <p:nvPicPr>
          <p:cNvPr id="7" name="Bildobjekt 6">
            <a:extLst>
              <a:ext uri="{FF2B5EF4-FFF2-40B4-BE49-F238E27FC236}">
                <a16:creationId xmlns:a16="http://schemas.microsoft.com/office/drawing/2014/main" id="{0C9641FE-164C-45EA-A05A-7DE064697E75}"/>
              </a:ext>
            </a:extLst>
          </p:cNvPr>
          <p:cNvPicPr>
            <a:picLocks noChangeAspect="1"/>
          </p:cNvPicPr>
          <p:nvPr/>
        </p:nvPicPr>
        <p:blipFill rotWithShape="1">
          <a:blip r:embed="rId3"/>
          <a:srcRect r="14859"/>
          <a:stretch/>
        </p:blipFill>
        <p:spPr>
          <a:xfrm>
            <a:off x="611560" y="1140941"/>
            <a:ext cx="5670376" cy="3375025"/>
          </a:xfrm>
          <a:prstGeom prst="rect">
            <a:avLst/>
          </a:prstGeom>
        </p:spPr>
      </p:pic>
      <p:pic>
        <p:nvPicPr>
          <p:cNvPr id="12" name="Platshållare för innehåll 11">
            <a:extLst>
              <a:ext uri="{FF2B5EF4-FFF2-40B4-BE49-F238E27FC236}">
                <a16:creationId xmlns:a16="http://schemas.microsoft.com/office/drawing/2014/main" id="{3AB2BEF3-F469-4A2D-BB7E-7DA5B9BFF137}"/>
              </a:ext>
            </a:extLst>
          </p:cNvPr>
          <p:cNvPicPr>
            <a:picLocks noGrp="1" noChangeAspect="1"/>
          </p:cNvPicPr>
          <p:nvPr>
            <p:ph idx="1"/>
          </p:nvPr>
        </p:nvPicPr>
        <p:blipFill>
          <a:blip r:embed="rId4"/>
          <a:stretch>
            <a:fillRect/>
          </a:stretch>
        </p:blipFill>
        <p:spPr>
          <a:xfrm>
            <a:off x="611560" y="1140941"/>
            <a:ext cx="5670376" cy="3375024"/>
          </a:xfrm>
          <a:prstGeom prst="rect">
            <a:avLst/>
          </a:prstGeom>
        </p:spPr>
      </p:pic>
      <p:sp>
        <p:nvSpPr>
          <p:cNvPr id="13" name="Rektangel 12">
            <a:extLst>
              <a:ext uri="{FF2B5EF4-FFF2-40B4-BE49-F238E27FC236}">
                <a16:creationId xmlns:a16="http://schemas.microsoft.com/office/drawing/2014/main" id="{00D00558-889F-4C3E-ADC4-B6B5877A6165}"/>
              </a:ext>
            </a:extLst>
          </p:cNvPr>
          <p:cNvSpPr/>
          <p:nvPr/>
        </p:nvSpPr>
        <p:spPr>
          <a:xfrm>
            <a:off x="971600" y="2005037"/>
            <a:ext cx="5670376" cy="1938992"/>
          </a:xfrm>
          <a:prstGeom prst="rect">
            <a:avLst/>
          </a:prstGeom>
        </p:spPr>
        <p:txBody>
          <a:bodyPr wrap="square">
            <a:spAutoFit/>
          </a:bodyPr>
          <a:lstStyle/>
          <a:p>
            <a:r>
              <a:rPr lang="sv-SE" sz="2400" dirty="0">
                <a:solidFill>
                  <a:schemeClr val="bg1"/>
                </a:solidFill>
                <a:latin typeface="Arial" panose="020B0604020202020204" pitchFamily="34" charset="0"/>
                <a:ea typeface="Open Sans Light" panose="020B0306030504020204" pitchFamily="34" charset="0"/>
                <a:cs typeface="Arial" panose="020B0604020202020204" pitchFamily="34" charset="0"/>
              </a:rPr>
              <a:t>Fel, brister och skador i byggandet kostar samhället upp mot </a:t>
            </a:r>
          </a:p>
          <a:p>
            <a:r>
              <a:rPr lang="sv-SE" sz="2400" b="1" dirty="0">
                <a:solidFill>
                  <a:schemeClr val="bg1"/>
                </a:solidFill>
                <a:latin typeface="Arial Black" panose="020B0A04020102020204" pitchFamily="34" charset="0"/>
                <a:ea typeface="Open Sans Light" panose="020B0306030504020204" pitchFamily="34" charset="0"/>
                <a:cs typeface="Arial" panose="020B0604020202020204" pitchFamily="34" charset="0"/>
              </a:rPr>
              <a:t>111 miljarder </a:t>
            </a:r>
            <a:r>
              <a:rPr lang="sv-SE" sz="2400" dirty="0">
                <a:solidFill>
                  <a:schemeClr val="bg1"/>
                </a:solidFill>
                <a:latin typeface="Arial" panose="020B0604020202020204" pitchFamily="34" charset="0"/>
                <a:ea typeface="Open Sans Light" panose="020B0306030504020204" pitchFamily="34" charset="0"/>
                <a:cs typeface="Arial" panose="020B0604020202020204" pitchFamily="34" charset="0"/>
              </a:rPr>
              <a:t>kronor om året. </a:t>
            </a:r>
          </a:p>
          <a:p>
            <a:r>
              <a:rPr lang="sv-SE" sz="2400" dirty="0">
                <a:solidFill>
                  <a:schemeClr val="bg1"/>
                </a:solidFill>
                <a:latin typeface="Arial" panose="020B0604020202020204" pitchFamily="34" charset="0"/>
                <a:ea typeface="Open Sans Light" panose="020B0306030504020204" pitchFamily="34" charset="0"/>
                <a:cs typeface="Arial" panose="020B0604020202020204" pitchFamily="34" charset="0"/>
              </a:rPr>
              <a:t>Det motsvarar drygt </a:t>
            </a:r>
            <a:r>
              <a:rPr lang="sv-SE" sz="2400" b="1" dirty="0">
                <a:solidFill>
                  <a:schemeClr val="bg1"/>
                </a:solidFill>
                <a:latin typeface="Arial Black" panose="020B0A04020102020204" pitchFamily="34" charset="0"/>
                <a:ea typeface="Open Sans Light" panose="020B0306030504020204" pitchFamily="34" charset="0"/>
                <a:cs typeface="Arial" panose="020B0604020202020204" pitchFamily="34" charset="0"/>
              </a:rPr>
              <a:t>50 000 </a:t>
            </a:r>
            <a:r>
              <a:rPr lang="sv-SE" sz="2400" dirty="0">
                <a:solidFill>
                  <a:schemeClr val="bg1"/>
                </a:solidFill>
                <a:latin typeface="Arial" panose="020B0604020202020204" pitchFamily="34" charset="0"/>
                <a:ea typeface="Open Sans Light" panose="020B0306030504020204" pitchFamily="34" charset="0"/>
                <a:cs typeface="Arial" panose="020B0604020202020204" pitchFamily="34" charset="0"/>
              </a:rPr>
              <a:t>nya bostäder. </a:t>
            </a:r>
          </a:p>
        </p:txBody>
      </p:sp>
      <p:sp>
        <p:nvSpPr>
          <p:cNvPr id="2" name="Platshållare för innehåll 2">
            <a:extLst>
              <a:ext uri="{FF2B5EF4-FFF2-40B4-BE49-F238E27FC236}">
                <a16:creationId xmlns:a16="http://schemas.microsoft.com/office/drawing/2014/main" id="{BFED8FE1-B08E-5F21-A0D8-D91AC4513D66}"/>
              </a:ext>
            </a:extLst>
          </p:cNvPr>
          <p:cNvSpPr txBox="1">
            <a:spLocks/>
          </p:cNvSpPr>
          <p:nvPr/>
        </p:nvSpPr>
        <p:spPr>
          <a:xfrm>
            <a:off x="6425496" y="1059582"/>
            <a:ext cx="2538992" cy="395793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dirty="0"/>
              <a:t>Byggskaderapporten publicerades av Boverket årsskiftet 2018/19, det vill säga för drygt fyra år sedan. </a:t>
            </a:r>
          </a:p>
          <a:p>
            <a:br>
              <a:rPr lang="sv-SE" sz="1050" dirty="0"/>
            </a:br>
            <a:r>
              <a:rPr lang="sv-SE" dirty="0"/>
              <a:t>Sedan dess har vi alltså slösat bort drygt 450 miljarder. </a:t>
            </a:r>
          </a:p>
          <a:p>
            <a:endParaRPr lang="sv-SE" dirty="0"/>
          </a:p>
          <a:p>
            <a:pPr marL="342900" indent="-342900">
              <a:buFontTx/>
              <a:buChar char="-"/>
            </a:pPr>
            <a:endParaRPr lang="sv-SE" dirty="0"/>
          </a:p>
          <a:p>
            <a:pPr marL="342900" indent="-342900">
              <a:buFontTx/>
              <a:buChar char="-"/>
            </a:pPr>
            <a:endParaRPr lang="sv-SE" dirty="0"/>
          </a:p>
        </p:txBody>
      </p:sp>
    </p:spTree>
    <p:extLst>
      <p:ext uri="{BB962C8B-B14F-4D97-AF65-F5344CB8AC3E}">
        <p14:creationId xmlns:p14="http://schemas.microsoft.com/office/powerpoint/2010/main" val="15493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46674B-BD9D-4F50-EA0C-03FDF615F6DC}"/>
              </a:ext>
            </a:extLst>
          </p:cNvPr>
          <p:cNvSpPr>
            <a:spLocks noGrp="1"/>
          </p:cNvSpPr>
          <p:nvPr>
            <p:ph type="title"/>
          </p:nvPr>
        </p:nvSpPr>
        <p:spPr/>
        <p:txBody>
          <a:bodyPr/>
          <a:lstStyle/>
          <a:p>
            <a:r>
              <a:rPr lang="sv-SE" dirty="0"/>
              <a:t>Checklista för byggnadsinspektören</a:t>
            </a:r>
          </a:p>
        </p:txBody>
      </p:sp>
      <p:pic>
        <p:nvPicPr>
          <p:cNvPr id="5" name="Platshållare för innehåll 4">
            <a:extLst>
              <a:ext uri="{FF2B5EF4-FFF2-40B4-BE49-F238E27FC236}">
                <a16:creationId xmlns:a16="http://schemas.microsoft.com/office/drawing/2014/main" id="{2E8A80B7-18EB-29ED-8DDC-C879F0F3DB48}"/>
              </a:ext>
            </a:extLst>
          </p:cNvPr>
          <p:cNvPicPr>
            <a:picLocks noGrp="1" noChangeAspect="1"/>
          </p:cNvPicPr>
          <p:nvPr>
            <p:ph idx="1"/>
          </p:nvPr>
        </p:nvPicPr>
        <p:blipFill>
          <a:blip r:embed="rId3"/>
          <a:stretch>
            <a:fillRect/>
          </a:stretch>
        </p:blipFill>
        <p:spPr>
          <a:xfrm>
            <a:off x="598078" y="1560506"/>
            <a:ext cx="1868012" cy="2632200"/>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5B7D75EE-CF55-D77B-6C75-0D771613B232}"/>
              </a:ext>
            </a:extLst>
          </p:cNvPr>
          <p:cNvPicPr>
            <a:picLocks noChangeAspect="1"/>
          </p:cNvPicPr>
          <p:nvPr/>
        </p:nvPicPr>
        <p:blipFill>
          <a:blip r:embed="rId4"/>
          <a:stretch>
            <a:fillRect/>
          </a:stretch>
        </p:blipFill>
        <p:spPr>
          <a:xfrm>
            <a:off x="2703678" y="1561134"/>
            <a:ext cx="1861109" cy="2639959"/>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301246FE-B14D-916D-8294-40D5FC2DD628}"/>
              </a:ext>
            </a:extLst>
          </p:cNvPr>
          <p:cNvPicPr>
            <a:picLocks noChangeAspect="1"/>
          </p:cNvPicPr>
          <p:nvPr/>
        </p:nvPicPr>
        <p:blipFill>
          <a:blip r:embed="rId5"/>
          <a:stretch>
            <a:fillRect/>
          </a:stretch>
        </p:blipFill>
        <p:spPr>
          <a:xfrm>
            <a:off x="4793744" y="1552746"/>
            <a:ext cx="1855193" cy="2639960"/>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08A804BE-B506-A17A-B8FD-3E37FA10D6E4}"/>
              </a:ext>
            </a:extLst>
          </p:cNvPr>
          <p:cNvPicPr>
            <a:picLocks noChangeAspect="1"/>
          </p:cNvPicPr>
          <p:nvPr/>
        </p:nvPicPr>
        <p:blipFill>
          <a:blip r:embed="rId6"/>
          <a:stretch>
            <a:fillRect/>
          </a:stretch>
        </p:blipFill>
        <p:spPr>
          <a:xfrm>
            <a:off x="6879869" y="1563637"/>
            <a:ext cx="1861110" cy="2656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994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49EDD-AB9F-7E1A-28A7-BFA7849BE32B}"/>
              </a:ext>
            </a:extLst>
          </p:cNvPr>
          <p:cNvSpPr>
            <a:spLocks noGrp="1"/>
          </p:cNvSpPr>
          <p:nvPr>
            <p:ph type="title"/>
          </p:nvPr>
        </p:nvSpPr>
        <p:spPr/>
        <p:txBody>
          <a:bodyPr/>
          <a:lstStyle/>
          <a:p>
            <a:r>
              <a:rPr lang="sv-SE" dirty="0"/>
              <a:t>Stöd för byggherren</a:t>
            </a:r>
          </a:p>
        </p:txBody>
      </p:sp>
      <p:pic>
        <p:nvPicPr>
          <p:cNvPr id="5" name="Platshållare för innehåll 4">
            <a:extLst>
              <a:ext uri="{FF2B5EF4-FFF2-40B4-BE49-F238E27FC236}">
                <a16:creationId xmlns:a16="http://schemas.microsoft.com/office/drawing/2014/main" id="{49F8E069-C93C-7D9E-9B1E-11F08A293784}"/>
              </a:ext>
            </a:extLst>
          </p:cNvPr>
          <p:cNvPicPr>
            <a:picLocks noGrp="1" noChangeAspect="1"/>
          </p:cNvPicPr>
          <p:nvPr>
            <p:ph idx="1"/>
          </p:nvPr>
        </p:nvPicPr>
        <p:blipFill>
          <a:blip r:embed="rId3"/>
          <a:stretch>
            <a:fillRect/>
          </a:stretch>
        </p:blipFill>
        <p:spPr>
          <a:xfrm>
            <a:off x="2699792" y="1080000"/>
            <a:ext cx="2762320" cy="3896473"/>
          </a:xfrm>
        </p:spPr>
      </p:pic>
    </p:spTree>
    <p:extLst>
      <p:ext uri="{BB962C8B-B14F-4D97-AF65-F5344CB8AC3E}">
        <p14:creationId xmlns:p14="http://schemas.microsoft.com/office/powerpoint/2010/main" val="233223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5041A-6980-AC04-233E-71A4808F9147}"/>
              </a:ext>
            </a:extLst>
          </p:cNvPr>
          <p:cNvSpPr>
            <a:spLocks noGrp="1"/>
          </p:cNvSpPr>
          <p:nvPr>
            <p:ph type="title"/>
          </p:nvPr>
        </p:nvSpPr>
        <p:spPr/>
        <p:txBody>
          <a:bodyPr/>
          <a:lstStyle/>
          <a:p>
            <a:r>
              <a:rPr lang="sv-SE" dirty="0"/>
              <a:t>Filmer</a:t>
            </a:r>
          </a:p>
        </p:txBody>
      </p:sp>
      <p:pic>
        <p:nvPicPr>
          <p:cNvPr id="5" name="Platshållare för innehåll 4">
            <a:extLst>
              <a:ext uri="{FF2B5EF4-FFF2-40B4-BE49-F238E27FC236}">
                <a16:creationId xmlns:a16="http://schemas.microsoft.com/office/drawing/2014/main" id="{7B328600-0EEB-3B28-6479-1D74AA9C98D9}"/>
              </a:ext>
            </a:extLst>
          </p:cNvPr>
          <p:cNvPicPr>
            <a:picLocks noGrp="1" noChangeAspect="1"/>
          </p:cNvPicPr>
          <p:nvPr>
            <p:ph idx="1"/>
          </p:nvPr>
        </p:nvPicPr>
        <p:blipFill>
          <a:blip r:embed="rId2"/>
          <a:stretch>
            <a:fillRect/>
          </a:stretch>
        </p:blipFill>
        <p:spPr>
          <a:xfrm>
            <a:off x="1547664" y="987574"/>
            <a:ext cx="5234717" cy="3839765"/>
          </a:xfrm>
        </p:spPr>
      </p:pic>
    </p:spTree>
    <p:extLst>
      <p:ext uri="{BB962C8B-B14F-4D97-AF65-F5344CB8AC3E}">
        <p14:creationId xmlns:p14="http://schemas.microsoft.com/office/powerpoint/2010/main" val="182594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7DB7AE-1670-4F5B-ABEE-303ADBFC65BA}"/>
              </a:ext>
            </a:extLst>
          </p:cNvPr>
          <p:cNvSpPr>
            <a:spLocks noGrp="1"/>
          </p:cNvSpPr>
          <p:nvPr>
            <p:ph type="title"/>
          </p:nvPr>
        </p:nvSpPr>
        <p:spPr/>
        <p:txBody>
          <a:bodyPr/>
          <a:lstStyle/>
          <a:p>
            <a:r>
              <a:rPr lang="sv-SE" dirty="0"/>
              <a:t>Mer film</a:t>
            </a:r>
          </a:p>
        </p:txBody>
      </p:sp>
      <p:pic>
        <p:nvPicPr>
          <p:cNvPr id="5" name="Platshållare för innehåll 4">
            <a:extLst>
              <a:ext uri="{FF2B5EF4-FFF2-40B4-BE49-F238E27FC236}">
                <a16:creationId xmlns:a16="http://schemas.microsoft.com/office/drawing/2014/main" id="{476857E3-DD14-320A-F5B5-F13193B04F51}"/>
              </a:ext>
            </a:extLst>
          </p:cNvPr>
          <p:cNvPicPr>
            <a:picLocks noGrp="1" noChangeAspect="1"/>
          </p:cNvPicPr>
          <p:nvPr>
            <p:ph idx="1"/>
          </p:nvPr>
        </p:nvPicPr>
        <p:blipFill>
          <a:blip r:embed="rId2"/>
          <a:stretch>
            <a:fillRect/>
          </a:stretch>
        </p:blipFill>
        <p:spPr>
          <a:xfrm>
            <a:off x="1619672" y="987574"/>
            <a:ext cx="4882015" cy="3684627"/>
          </a:xfrm>
        </p:spPr>
      </p:pic>
    </p:spTree>
    <p:extLst>
      <p:ext uri="{BB962C8B-B14F-4D97-AF65-F5344CB8AC3E}">
        <p14:creationId xmlns:p14="http://schemas.microsoft.com/office/powerpoint/2010/main" val="310739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F6C5AA-439F-FA5C-4B7D-A8D2B3EF8D07}"/>
              </a:ext>
            </a:extLst>
          </p:cNvPr>
          <p:cNvSpPr>
            <a:spLocks noGrp="1"/>
          </p:cNvSpPr>
          <p:nvPr>
            <p:ph type="title"/>
          </p:nvPr>
        </p:nvSpPr>
        <p:spPr/>
        <p:txBody>
          <a:bodyPr/>
          <a:lstStyle/>
          <a:p>
            <a:r>
              <a:rPr lang="sv-SE" dirty="0"/>
              <a:t>Ännu mer film</a:t>
            </a:r>
          </a:p>
        </p:txBody>
      </p:sp>
      <p:pic>
        <p:nvPicPr>
          <p:cNvPr id="5" name="Platshållare för innehåll 4">
            <a:extLst>
              <a:ext uri="{FF2B5EF4-FFF2-40B4-BE49-F238E27FC236}">
                <a16:creationId xmlns:a16="http://schemas.microsoft.com/office/drawing/2014/main" id="{DA6ABCD0-5355-A19C-1F42-5D8A0CE14E27}"/>
              </a:ext>
            </a:extLst>
          </p:cNvPr>
          <p:cNvPicPr>
            <a:picLocks noGrp="1" noChangeAspect="1"/>
          </p:cNvPicPr>
          <p:nvPr>
            <p:ph idx="1"/>
          </p:nvPr>
        </p:nvPicPr>
        <p:blipFill>
          <a:blip r:embed="rId2"/>
          <a:stretch>
            <a:fillRect/>
          </a:stretch>
        </p:blipFill>
        <p:spPr>
          <a:xfrm>
            <a:off x="1658087" y="1214438"/>
            <a:ext cx="4858129" cy="3830901"/>
          </a:xfrm>
        </p:spPr>
      </p:pic>
    </p:spTree>
    <p:extLst>
      <p:ext uri="{BB962C8B-B14F-4D97-AF65-F5344CB8AC3E}">
        <p14:creationId xmlns:p14="http://schemas.microsoft.com/office/powerpoint/2010/main" val="339226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663D29-B4AB-B4D7-5676-AAB3760B55C2}"/>
              </a:ext>
            </a:extLst>
          </p:cNvPr>
          <p:cNvSpPr>
            <a:spLocks noGrp="1"/>
          </p:cNvSpPr>
          <p:nvPr>
            <p:ph type="title"/>
          </p:nvPr>
        </p:nvSpPr>
        <p:spPr/>
        <p:txBody>
          <a:bodyPr>
            <a:normAutofit/>
          </a:bodyPr>
          <a:lstStyle/>
          <a:p>
            <a:r>
              <a:rPr lang="sv-SE" dirty="0"/>
              <a:t>Effekt från pilotprojekten</a:t>
            </a:r>
          </a:p>
        </p:txBody>
      </p:sp>
      <p:pic>
        <p:nvPicPr>
          <p:cNvPr id="4" name="Platshållare för innehåll 3">
            <a:extLst>
              <a:ext uri="{FF2B5EF4-FFF2-40B4-BE49-F238E27FC236}">
                <a16:creationId xmlns:a16="http://schemas.microsoft.com/office/drawing/2014/main" id="{3469BF19-9D68-9B10-7F8D-C6E687B72552}"/>
              </a:ext>
            </a:extLst>
          </p:cNvPr>
          <p:cNvPicPr>
            <a:picLocks noGrp="1" noChangeAspect="1"/>
          </p:cNvPicPr>
          <p:nvPr>
            <p:ph idx="1"/>
          </p:nvPr>
        </p:nvPicPr>
        <p:blipFill>
          <a:blip r:embed="rId3"/>
          <a:stretch>
            <a:fillRect/>
          </a:stretch>
        </p:blipFill>
        <p:spPr>
          <a:xfrm>
            <a:off x="539552" y="843558"/>
            <a:ext cx="7451489" cy="3816424"/>
          </a:xfrm>
          <a:prstGeom prst="rect">
            <a:avLst/>
          </a:prstGeom>
        </p:spPr>
      </p:pic>
    </p:spTree>
    <p:extLst>
      <p:ext uri="{BB962C8B-B14F-4D97-AF65-F5344CB8AC3E}">
        <p14:creationId xmlns:p14="http://schemas.microsoft.com/office/powerpoint/2010/main" val="1024923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43E1A5-46E5-4613-BC3A-D61DE5E2E066}"/>
              </a:ext>
            </a:extLst>
          </p:cNvPr>
          <p:cNvSpPr>
            <a:spLocks noGrp="1"/>
          </p:cNvSpPr>
          <p:nvPr>
            <p:ph type="title"/>
          </p:nvPr>
        </p:nvSpPr>
        <p:spPr/>
        <p:txBody>
          <a:bodyPr/>
          <a:lstStyle/>
          <a:p>
            <a:r>
              <a:rPr lang="sv-SE" dirty="0"/>
              <a:t>Kunskapsplattform på boverket.se</a:t>
            </a:r>
          </a:p>
        </p:txBody>
      </p:sp>
      <p:pic>
        <p:nvPicPr>
          <p:cNvPr id="5" name="Platshållare för innehåll 4">
            <a:extLst>
              <a:ext uri="{FF2B5EF4-FFF2-40B4-BE49-F238E27FC236}">
                <a16:creationId xmlns:a16="http://schemas.microsoft.com/office/drawing/2014/main" id="{4BE0B6CD-13EA-3709-B4DC-285D03798C6B}"/>
              </a:ext>
            </a:extLst>
          </p:cNvPr>
          <p:cNvPicPr>
            <a:picLocks noGrp="1" noChangeAspect="1"/>
          </p:cNvPicPr>
          <p:nvPr>
            <p:ph idx="1"/>
          </p:nvPr>
        </p:nvPicPr>
        <p:blipFill>
          <a:blip r:embed="rId3"/>
          <a:stretch>
            <a:fillRect/>
          </a:stretch>
        </p:blipFill>
        <p:spPr>
          <a:xfrm>
            <a:off x="611560" y="1095365"/>
            <a:ext cx="5400600" cy="3717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0002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6D459A-8F29-A43B-38EE-FE112AEEFE5B}"/>
              </a:ext>
            </a:extLst>
          </p:cNvPr>
          <p:cNvSpPr>
            <a:spLocks noGrp="1"/>
          </p:cNvSpPr>
          <p:nvPr>
            <p:ph type="title"/>
          </p:nvPr>
        </p:nvSpPr>
        <p:spPr/>
        <p:txBody>
          <a:bodyPr/>
          <a:lstStyle/>
          <a:p>
            <a:r>
              <a:rPr lang="sv-SE" dirty="0"/>
              <a:t>Risker – i byggandets alla skeden</a:t>
            </a:r>
          </a:p>
        </p:txBody>
      </p:sp>
      <p:pic>
        <p:nvPicPr>
          <p:cNvPr id="5" name="Platshållare för innehåll 4">
            <a:extLst>
              <a:ext uri="{FF2B5EF4-FFF2-40B4-BE49-F238E27FC236}">
                <a16:creationId xmlns:a16="http://schemas.microsoft.com/office/drawing/2014/main" id="{3621BD4A-4F31-11B2-E0B6-AE05932B3166}"/>
              </a:ext>
            </a:extLst>
          </p:cNvPr>
          <p:cNvPicPr>
            <a:picLocks noGrp="1" noChangeAspect="1"/>
          </p:cNvPicPr>
          <p:nvPr>
            <p:ph idx="1"/>
          </p:nvPr>
        </p:nvPicPr>
        <p:blipFill>
          <a:blip r:embed="rId3"/>
          <a:stretch>
            <a:fillRect/>
          </a:stretch>
        </p:blipFill>
        <p:spPr>
          <a:xfrm>
            <a:off x="611560" y="1080000"/>
            <a:ext cx="4797105" cy="3702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9323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7B0E3A-56B3-1059-10AA-6675035C97CC}"/>
              </a:ext>
            </a:extLst>
          </p:cNvPr>
          <p:cNvSpPr>
            <a:spLocks noGrp="1"/>
          </p:cNvSpPr>
          <p:nvPr>
            <p:ph type="title"/>
          </p:nvPr>
        </p:nvSpPr>
        <p:spPr/>
        <p:txBody>
          <a:bodyPr>
            <a:normAutofit fontScale="90000"/>
          </a:bodyPr>
          <a:lstStyle/>
          <a:p>
            <a:r>
              <a:rPr lang="sv-SE" dirty="0"/>
              <a:t>Boverket lanserar ytterligare ett stöd….</a:t>
            </a:r>
          </a:p>
        </p:txBody>
      </p:sp>
      <p:pic>
        <p:nvPicPr>
          <p:cNvPr id="5" name="Platshållare för innehåll 4">
            <a:extLst>
              <a:ext uri="{FF2B5EF4-FFF2-40B4-BE49-F238E27FC236}">
                <a16:creationId xmlns:a16="http://schemas.microsoft.com/office/drawing/2014/main" id="{0CDF507A-7CFC-98BB-A5C1-9D8C1E2CD1B6}"/>
              </a:ext>
            </a:extLst>
          </p:cNvPr>
          <p:cNvPicPr>
            <a:picLocks noGrp="1" noChangeAspect="1"/>
          </p:cNvPicPr>
          <p:nvPr>
            <p:ph idx="1"/>
          </p:nvPr>
        </p:nvPicPr>
        <p:blipFill rotWithShape="1">
          <a:blip r:embed="rId3"/>
          <a:srcRect l="-46"/>
          <a:stretch/>
        </p:blipFill>
        <p:spPr>
          <a:xfrm>
            <a:off x="539552" y="1214438"/>
            <a:ext cx="6516000" cy="3376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277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23FB80-2D5F-AB01-2B52-E18AAB9FDCFB}"/>
              </a:ext>
            </a:extLst>
          </p:cNvPr>
          <p:cNvSpPr>
            <a:spLocks noGrp="1"/>
          </p:cNvSpPr>
          <p:nvPr>
            <p:ph type="title"/>
          </p:nvPr>
        </p:nvSpPr>
        <p:spPr/>
        <p:txBody>
          <a:bodyPr/>
          <a:lstStyle/>
          <a:p>
            <a:r>
              <a:rPr lang="sv-SE" dirty="0"/>
              <a:t>Webbutbildning om riskbedömning</a:t>
            </a:r>
          </a:p>
        </p:txBody>
      </p:sp>
      <p:sp>
        <p:nvSpPr>
          <p:cNvPr id="3" name="Platshållare för innehåll 2">
            <a:extLst>
              <a:ext uri="{FF2B5EF4-FFF2-40B4-BE49-F238E27FC236}">
                <a16:creationId xmlns:a16="http://schemas.microsoft.com/office/drawing/2014/main" id="{BE5F9524-4B44-081E-9AFD-6F892B823ECA}"/>
              </a:ext>
            </a:extLst>
          </p:cNvPr>
          <p:cNvSpPr>
            <a:spLocks noGrp="1"/>
          </p:cNvSpPr>
          <p:nvPr>
            <p:ph idx="1"/>
          </p:nvPr>
        </p:nvSpPr>
        <p:spPr/>
        <p:txBody>
          <a:bodyPr/>
          <a:lstStyle/>
          <a:p>
            <a:pPr marL="342900" indent="-342900">
              <a:buFont typeface="Arial" panose="020B0604020202020204" pitchFamily="34" charset="0"/>
              <a:buChar char="•"/>
            </a:pPr>
            <a:r>
              <a:rPr lang="sv-SE" dirty="0">
                <a:hlinkClick r:id="rId3"/>
              </a:rPr>
              <a:t>https://vimeo.com/818768308/8be8c963e2</a:t>
            </a:r>
            <a:endParaRPr lang="sv-SE" dirty="0"/>
          </a:p>
          <a:p>
            <a:endParaRPr lang="sv-SE" dirty="0"/>
          </a:p>
          <a:p>
            <a:r>
              <a:rPr lang="sv-SE" dirty="0"/>
              <a:t>Kolla även:</a:t>
            </a:r>
          </a:p>
          <a:p>
            <a:pPr marL="342900" indent="-342900">
              <a:buFont typeface="Arial" panose="020B0604020202020204" pitchFamily="34" charset="0"/>
              <a:buChar char="•"/>
            </a:pPr>
            <a:r>
              <a:rPr lang="sv-SE" dirty="0">
                <a:hlinkClick r:id="rId4"/>
              </a:rPr>
              <a:t>https://www.boverket.se/borjabygga</a:t>
            </a:r>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98548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29FBDB8-ABC5-4A38-9B9E-9040BC5C3E98}"/>
              </a:ext>
            </a:extLst>
          </p:cNvPr>
          <p:cNvSpPr>
            <a:spLocks noGrp="1"/>
          </p:cNvSpPr>
          <p:nvPr>
            <p:ph type="title"/>
          </p:nvPr>
        </p:nvSpPr>
        <p:spPr>
          <a:xfrm>
            <a:off x="468000" y="270000"/>
            <a:ext cx="7128336" cy="810000"/>
          </a:xfrm>
        </p:spPr>
        <p:txBody>
          <a:bodyPr>
            <a:noAutofit/>
          </a:bodyPr>
          <a:lstStyle/>
          <a:p>
            <a:r>
              <a:rPr lang="sv-SE" dirty="0"/>
              <a:t>Konsekvenser av fel, brister och skador</a:t>
            </a:r>
          </a:p>
        </p:txBody>
      </p:sp>
      <p:pic>
        <p:nvPicPr>
          <p:cNvPr id="7" name="Bildobjekt 6">
            <a:extLst>
              <a:ext uri="{FF2B5EF4-FFF2-40B4-BE49-F238E27FC236}">
                <a16:creationId xmlns:a16="http://schemas.microsoft.com/office/drawing/2014/main" id="{0C9641FE-164C-45EA-A05A-7DE064697E75}"/>
              </a:ext>
            </a:extLst>
          </p:cNvPr>
          <p:cNvPicPr>
            <a:picLocks noChangeAspect="1"/>
          </p:cNvPicPr>
          <p:nvPr/>
        </p:nvPicPr>
        <p:blipFill>
          <a:blip r:embed="rId3"/>
          <a:stretch>
            <a:fillRect/>
          </a:stretch>
        </p:blipFill>
        <p:spPr>
          <a:xfrm>
            <a:off x="611560" y="915566"/>
            <a:ext cx="6660000" cy="3375025"/>
          </a:xfrm>
          <a:prstGeom prst="rect">
            <a:avLst/>
          </a:prstGeom>
        </p:spPr>
      </p:pic>
      <p:pic>
        <p:nvPicPr>
          <p:cNvPr id="12" name="Platshållare för innehåll 11">
            <a:extLst>
              <a:ext uri="{FF2B5EF4-FFF2-40B4-BE49-F238E27FC236}">
                <a16:creationId xmlns:a16="http://schemas.microsoft.com/office/drawing/2014/main" id="{3AB2BEF3-F469-4A2D-BB7E-7DA5B9BFF137}"/>
              </a:ext>
            </a:extLst>
          </p:cNvPr>
          <p:cNvPicPr>
            <a:picLocks noGrp="1" noChangeAspect="1"/>
          </p:cNvPicPr>
          <p:nvPr>
            <p:ph idx="1"/>
          </p:nvPr>
        </p:nvPicPr>
        <p:blipFill>
          <a:blip r:embed="rId4"/>
          <a:stretch>
            <a:fillRect/>
          </a:stretch>
        </p:blipFill>
        <p:spPr>
          <a:xfrm>
            <a:off x="611560" y="915566"/>
            <a:ext cx="6670188" cy="3375024"/>
          </a:xfrm>
          <a:prstGeom prst="rect">
            <a:avLst/>
          </a:prstGeom>
        </p:spPr>
      </p:pic>
      <p:sp>
        <p:nvSpPr>
          <p:cNvPr id="13" name="Rektangel 12">
            <a:extLst>
              <a:ext uri="{FF2B5EF4-FFF2-40B4-BE49-F238E27FC236}">
                <a16:creationId xmlns:a16="http://schemas.microsoft.com/office/drawing/2014/main" id="{00D00558-889F-4C3E-ADC4-B6B5877A6165}"/>
              </a:ext>
            </a:extLst>
          </p:cNvPr>
          <p:cNvSpPr/>
          <p:nvPr/>
        </p:nvSpPr>
        <p:spPr>
          <a:xfrm>
            <a:off x="1187624" y="1779662"/>
            <a:ext cx="5670376" cy="830997"/>
          </a:xfrm>
          <a:prstGeom prst="rect">
            <a:avLst/>
          </a:prstGeom>
        </p:spPr>
        <p:txBody>
          <a:bodyPr wrap="square">
            <a:spAutoFit/>
          </a:bodyPr>
          <a:lstStyle/>
          <a:p>
            <a:r>
              <a:rPr lang="sv-SE" sz="2400" dirty="0">
                <a:solidFill>
                  <a:schemeClr val="bg1"/>
                </a:solidFill>
                <a:latin typeface="Arial" panose="020B0604020202020204" pitchFamily="34" charset="0"/>
                <a:ea typeface="Open Sans Light" panose="020B0306030504020204" pitchFamily="34" charset="0"/>
                <a:cs typeface="Arial" panose="020B0604020202020204" pitchFamily="34" charset="0"/>
              </a:rPr>
              <a:t>Men medför också konsekvenser på </a:t>
            </a:r>
            <a:br>
              <a:rPr lang="sv-SE" sz="2400" dirty="0">
                <a:solidFill>
                  <a:schemeClr val="bg1"/>
                </a:solidFill>
                <a:latin typeface="Arial" panose="020B0604020202020204" pitchFamily="34" charset="0"/>
                <a:ea typeface="Open Sans Light" panose="020B0306030504020204" pitchFamily="34" charset="0"/>
                <a:cs typeface="Arial" panose="020B0604020202020204" pitchFamily="34" charset="0"/>
              </a:rPr>
            </a:br>
            <a:r>
              <a:rPr lang="sv-SE" sz="2400" dirty="0">
                <a:solidFill>
                  <a:schemeClr val="bg1"/>
                </a:solidFill>
                <a:latin typeface="Arial" panose="020B0604020202020204" pitchFamily="34" charset="0"/>
                <a:ea typeface="Open Sans Light" panose="020B0306030504020204" pitchFamily="34" charset="0"/>
                <a:cs typeface="Arial" panose="020B0604020202020204" pitchFamily="34" charset="0"/>
              </a:rPr>
              <a:t>vår miljö, vårt klimat och vår hälsa. </a:t>
            </a:r>
          </a:p>
        </p:txBody>
      </p:sp>
    </p:spTree>
    <p:extLst>
      <p:ext uri="{BB962C8B-B14F-4D97-AF65-F5344CB8AC3E}">
        <p14:creationId xmlns:p14="http://schemas.microsoft.com/office/powerpoint/2010/main" val="249694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jonfra\Desktop\Bilder 24 maj\Urval\DSC_6529.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7464" y="1"/>
            <a:ext cx="905653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08000" y="4536000"/>
            <a:ext cx="705065" cy="360000"/>
          </a:xfrm>
          <a:prstGeom prst="rect">
            <a:avLst/>
          </a:prstGeom>
        </p:spPr>
      </p:pic>
      <p:sp>
        <p:nvSpPr>
          <p:cNvPr id="2" name="Rektangel 1"/>
          <p:cNvSpPr/>
          <p:nvPr/>
        </p:nvSpPr>
        <p:spPr>
          <a:xfrm>
            <a:off x="6169381" y="2571750"/>
            <a:ext cx="2549173" cy="553998"/>
          </a:xfrm>
          <a:prstGeom prst="rect">
            <a:avLst/>
          </a:prstGeom>
        </p:spPr>
        <p:txBody>
          <a:bodyPr wrap="square">
            <a:spAutoFit/>
          </a:bodyPr>
          <a:lstStyle/>
          <a:p>
            <a:pPr>
              <a:lnSpc>
                <a:spcPts val="1800"/>
              </a:lnSpc>
            </a:pPr>
            <a:r>
              <a:rPr lang="sv-SE" dirty="0">
                <a:solidFill>
                  <a:prstClr val="black"/>
                </a:solidFill>
                <a:latin typeface="Arial Black" panose="020B0A04020102020204" pitchFamily="34" charset="0"/>
                <a:ea typeface="Open Sans Light" panose="020B0306030504020204" pitchFamily="34" charset="0"/>
              </a:rPr>
              <a:t>Motivation och engagemang</a:t>
            </a:r>
            <a:endParaRPr lang="sv-SE" dirty="0">
              <a:solidFill>
                <a:prstClr val="black"/>
              </a:solidFill>
            </a:endParaRPr>
          </a:p>
        </p:txBody>
      </p:sp>
      <p:sp>
        <p:nvSpPr>
          <p:cNvPr id="10" name="Platshållare för innehåll 2"/>
          <p:cNvSpPr txBox="1">
            <a:spLocks/>
          </p:cNvSpPr>
          <p:nvPr/>
        </p:nvSpPr>
        <p:spPr>
          <a:xfrm>
            <a:off x="89247" y="288208"/>
            <a:ext cx="7464577" cy="915390"/>
          </a:xfrm>
          <a:prstGeom prst="rect">
            <a:avLst/>
          </a:prstGeom>
          <a:solidFill>
            <a:schemeClr val="tx1"/>
          </a:solidFill>
          <a:ln>
            <a:noFill/>
          </a:ln>
        </p:spPr>
        <p:txBody>
          <a:bodyPr vert="horz" lIns="360000" tIns="45720" rIns="360000" bIns="45720" rtlCol="0" anchor="ctr">
            <a:no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sv-SE" sz="2400" dirty="0">
                <a:solidFill>
                  <a:prstClr val="white"/>
                </a:solidFill>
                <a:latin typeface="Arial Black" panose="020B0A04020102020204" pitchFamily="34" charset="0"/>
                <a:ea typeface="Open Sans Light" panose="020B0306030504020204" pitchFamily="34" charset="0"/>
              </a:rPr>
              <a:t>Enligt branschen är de främsta orsakerna till fel, brister och skador…</a:t>
            </a:r>
            <a:endParaRPr lang="sv-SE" sz="2400" dirty="0">
              <a:solidFill>
                <a:prstClr val="black"/>
              </a:solidFill>
            </a:endParaRPr>
          </a:p>
        </p:txBody>
      </p:sp>
      <p:sp>
        <p:nvSpPr>
          <p:cNvPr id="14" name="Rektangel 13"/>
          <p:cNvSpPr/>
          <p:nvPr/>
        </p:nvSpPr>
        <p:spPr>
          <a:xfrm>
            <a:off x="5652120" y="2139702"/>
            <a:ext cx="2904834" cy="369332"/>
          </a:xfrm>
          <a:prstGeom prst="rect">
            <a:avLst/>
          </a:prstGeom>
        </p:spPr>
        <p:txBody>
          <a:bodyPr wrap="none">
            <a:spAutoFit/>
          </a:bodyPr>
          <a:lstStyle/>
          <a:p>
            <a:r>
              <a:rPr lang="sv-SE" dirty="0">
                <a:solidFill>
                  <a:prstClr val="black"/>
                </a:solidFill>
                <a:latin typeface="Arial Black" panose="020B0A04020102020204" pitchFamily="34" charset="0"/>
                <a:ea typeface="Open Sans Light" panose="020B0306030504020204" pitchFamily="34" charset="0"/>
              </a:rPr>
              <a:t>Erfarenhetsåterföring</a:t>
            </a:r>
            <a:endParaRPr lang="sv-SE" dirty="0">
              <a:solidFill>
                <a:prstClr val="black"/>
              </a:solidFill>
            </a:endParaRPr>
          </a:p>
        </p:txBody>
      </p:sp>
      <p:sp>
        <p:nvSpPr>
          <p:cNvPr id="15" name="Rektangel 14"/>
          <p:cNvSpPr/>
          <p:nvPr/>
        </p:nvSpPr>
        <p:spPr>
          <a:xfrm>
            <a:off x="5838852" y="3075806"/>
            <a:ext cx="1313180" cy="369332"/>
          </a:xfrm>
          <a:prstGeom prst="rect">
            <a:avLst/>
          </a:prstGeom>
        </p:spPr>
        <p:txBody>
          <a:bodyPr wrap="none">
            <a:spAutoFit/>
          </a:bodyPr>
          <a:lstStyle/>
          <a:p>
            <a:r>
              <a:rPr lang="sv-SE" dirty="0">
                <a:solidFill>
                  <a:prstClr val="black"/>
                </a:solidFill>
                <a:latin typeface="Arial Black" panose="020B0A04020102020204" pitchFamily="34" charset="0"/>
                <a:ea typeface="Open Sans Light" panose="020B0306030504020204" pitchFamily="34" charset="0"/>
              </a:rPr>
              <a:t>Resurser</a:t>
            </a:r>
            <a:endParaRPr lang="sv-SE" dirty="0">
              <a:solidFill>
                <a:prstClr val="black"/>
              </a:solidFill>
            </a:endParaRPr>
          </a:p>
        </p:txBody>
      </p:sp>
      <p:sp>
        <p:nvSpPr>
          <p:cNvPr id="16" name="Rektangel 15"/>
          <p:cNvSpPr/>
          <p:nvPr/>
        </p:nvSpPr>
        <p:spPr>
          <a:xfrm>
            <a:off x="6732241" y="1779662"/>
            <a:ext cx="1613070" cy="369332"/>
          </a:xfrm>
          <a:prstGeom prst="rect">
            <a:avLst/>
          </a:prstGeom>
        </p:spPr>
        <p:txBody>
          <a:bodyPr wrap="none">
            <a:spAutoFit/>
          </a:bodyPr>
          <a:lstStyle/>
          <a:p>
            <a:r>
              <a:rPr lang="sv-SE" dirty="0">
                <a:solidFill>
                  <a:prstClr val="black"/>
                </a:solidFill>
                <a:latin typeface="Arial Black" panose="020B0A04020102020204" pitchFamily="34" charset="0"/>
                <a:ea typeface="Open Sans Light" panose="020B0306030504020204" pitchFamily="34" charset="0"/>
              </a:rPr>
              <a:t>Kompetens</a:t>
            </a:r>
            <a:endParaRPr lang="sv-SE" dirty="0">
              <a:solidFill>
                <a:prstClr val="black"/>
              </a:solidFill>
            </a:endParaRPr>
          </a:p>
        </p:txBody>
      </p:sp>
      <p:sp>
        <p:nvSpPr>
          <p:cNvPr id="17" name="Rektangel 16"/>
          <p:cNvSpPr/>
          <p:nvPr/>
        </p:nvSpPr>
        <p:spPr>
          <a:xfrm>
            <a:off x="7917374" y="1410330"/>
            <a:ext cx="582211" cy="369332"/>
          </a:xfrm>
          <a:prstGeom prst="rect">
            <a:avLst/>
          </a:prstGeom>
        </p:spPr>
        <p:txBody>
          <a:bodyPr wrap="none">
            <a:spAutoFit/>
          </a:bodyPr>
          <a:lstStyle/>
          <a:p>
            <a:r>
              <a:rPr lang="sv-SE" dirty="0">
                <a:solidFill>
                  <a:prstClr val="black"/>
                </a:solidFill>
                <a:latin typeface="Arial Black" panose="020B0A04020102020204" pitchFamily="34" charset="0"/>
                <a:ea typeface="Open Sans Light" panose="020B0306030504020204" pitchFamily="34" charset="0"/>
              </a:rPr>
              <a:t>Tid</a:t>
            </a:r>
            <a:endParaRPr lang="sv-SE" dirty="0">
              <a:solidFill>
                <a:prstClr val="black"/>
              </a:solidFill>
            </a:endParaRPr>
          </a:p>
        </p:txBody>
      </p:sp>
      <p:sp>
        <p:nvSpPr>
          <p:cNvPr id="19" name="Platshållare för innehåll 2"/>
          <p:cNvSpPr txBox="1">
            <a:spLocks/>
          </p:cNvSpPr>
          <p:nvPr/>
        </p:nvSpPr>
        <p:spPr>
          <a:xfrm>
            <a:off x="6084169" y="1356631"/>
            <a:ext cx="1833205" cy="351023"/>
          </a:xfrm>
          <a:prstGeom prst="rect">
            <a:avLst/>
          </a:prstGeom>
          <a:solidFill>
            <a:schemeClr val="tx1"/>
          </a:solidFill>
        </p:spPr>
        <p:txBody>
          <a:bodyPr vert="horz" lIns="360000" tIns="45720" rIns="360000" bIns="45720" rtlCol="0" anchor="ctr">
            <a:no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800" dirty="0">
                <a:solidFill>
                  <a:prstClr val="white"/>
                </a:solidFill>
                <a:latin typeface="Arial Black" panose="020B0A04020102020204" pitchFamily="34" charset="0"/>
                <a:ea typeface="Open Sans Light" panose="020B0306030504020204" pitchFamily="34" charset="0"/>
              </a:rPr>
              <a:t>Brist på:</a:t>
            </a:r>
          </a:p>
        </p:txBody>
      </p:sp>
      <p:sp>
        <p:nvSpPr>
          <p:cNvPr id="20" name="Platshållare för innehåll 2"/>
          <p:cNvSpPr txBox="1">
            <a:spLocks/>
          </p:cNvSpPr>
          <p:nvPr/>
        </p:nvSpPr>
        <p:spPr>
          <a:xfrm>
            <a:off x="5515121" y="4279401"/>
            <a:ext cx="3628879" cy="369333"/>
          </a:xfrm>
          <a:prstGeom prst="rect">
            <a:avLst/>
          </a:prstGeom>
          <a:solidFill>
            <a:schemeClr val="tx1"/>
          </a:solidFill>
        </p:spPr>
        <p:txBody>
          <a:bodyPr vert="horz" lIns="360000" tIns="45720" rIns="360000" bIns="45720" rtlCol="0" anchor="ctr">
            <a:no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800" dirty="0">
                <a:solidFill>
                  <a:prstClr val="white"/>
                </a:solidFill>
                <a:latin typeface="Arial Black" panose="020B0A04020102020204" pitchFamily="34" charset="0"/>
                <a:ea typeface="Open Sans Light" panose="020B0306030504020204" pitchFamily="34" charset="0"/>
              </a:rPr>
              <a:t>och svaga byggherrar.</a:t>
            </a:r>
          </a:p>
        </p:txBody>
      </p:sp>
      <p:sp>
        <p:nvSpPr>
          <p:cNvPr id="18" name="textruta 17"/>
          <p:cNvSpPr txBox="1"/>
          <p:nvPr/>
        </p:nvSpPr>
        <p:spPr>
          <a:xfrm>
            <a:off x="179512" y="4907364"/>
            <a:ext cx="2304256" cy="184666"/>
          </a:xfrm>
          <a:prstGeom prst="rect">
            <a:avLst/>
          </a:prstGeom>
          <a:noFill/>
        </p:spPr>
        <p:txBody>
          <a:bodyPr wrap="square" rtlCol="0">
            <a:spAutoFit/>
          </a:bodyPr>
          <a:lstStyle/>
          <a:p>
            <a:r>
              <a:rPr lang="sv-SE" sz="600" i="1" dirty="0">
                <a:solidFill>
                  <a:prstClr val="black"/>
                </a:solidFill>
                <a:latin typeface="Arial" panose="020B0604020202020204" pitchFamily="34" charset="0"/>
                <a:cs typeface="Arial" panose="020B0604020202020204" pitchFamily="34" charset="0"/>
              </a:rPr>
              <a:t>Foto: Scandinav</a:t>
            </a:r>
          </a:p>
        </p:txBody>
      </p:sp>
      <p:sp>
        <p:nvSpPr>
          <p:cNvPr id="22" name="textruta 21"/>
          <p:cNvSpPr txBox="1"/>
          <p:nvPr/>
        </p:nvSpPr>
        <p:spPr>
          <a:xfrm>
            <a:off x="179512" y="4907364"/>
            <a:ext cx="2304256" cy="184666"/>
          </a:xfrm>
          <a:prstGeom prst="rect">
            <a:avLst/>
          </a:prstGeom>
          <a:noFill/>
        </p:spPr>
        <p:txBody>
          <a:bodyPr wrap="square" rtlCol="0">
            <a:spAutoFit/>
          </a:bodyPr>
          <a:lstStyle/>
          <a:p>
            <a:r>
              <a:rPr lang="sv-SE" sz="600" i="1" dirty="0">
                <a:solidFill>
                  <a:prstClr val="white"/>
                </a:solidFill>
                <a:latin typeface="Arial" panose="020B0604020202020204" pitchFamily="34" charset="0"/>
                <a:cs typeface="Arial" panose="020B0604020202020204" pitchFamily="34" charset="0"/>
              </a:rPr>
              <a:t>Foto: Anderas </a:t>
            </a:r>
            <a:r>
              <a:rPr lang="sv-SE" sz="600" i="1" dirty="0" err="1">
                <a:solidFill>
                  <a:prstClr val="white"/>
                </a:solidFill>
                <a:latin typeface="Arial" panose="020B0604020202020204" pitchFamily="34" charset="0"/>
                <a:cs typeface="Arial" panose="020B0604020202020204" pitchFamily="34" charset="0"/>
              </a:rPr>
              <a:t>Blomlöf</a:t>
            </a:r>
            <a:endParaRPr lang="sv-SE" sz="600" i="1" dirty="0">
              <a:solidFill>
                <a:prstClr val="white"/>
              </a:solidFill>
              <a:latin typeface="Arial" panose="020B0604020202020204" pitchFamily="34" charset="0"/>
              <a:cs typeface="Arial" panose="020B0604020202020204" pitchFamily="34" charset="0"/>
            </a:endParaRPr>
          </a:p>
        </p:txBody>
      </p:sp>
      <p:sp>
        <p:nvSpPr>
          <p:cNvPr id="3" name="Rektangel 2">
            <a:extLst>
              <a:ext uri="{FF2B5EF4-FFF2-40B4-BE49-F238E27FC236}">
                <a16:creationId xmlns:a16="http://schemas.microsoft.com/office/drawing/2014/main" id="{6F5F1FDE-D03C-4B39-86C2-60665F74D3B4}"/>
              </a:ext>
            </a:extLst>
          </p:cNvPr>
          <p:cNvSpPr/>
          <p:nvPr/>
        </p:nvSpPr>
        <p:spPr>
          <a:xfrm>
            <a:off x="5414310" y="3525684"/>
            <a:ext cx="3634136" cy="369332"/>
          </a:xfrm>
          <a:prstGeom prst="rect">
            <a:avLst/>
          </a:prstGeom>
        </p:spPr>
        <p:txBody>
          <a:bodyPr wrap="none">
            <a:spAutoFit/>
          </a:bodyPr>
          <a:lstStyle/>
          <a:p>
            <a:r>
              <a:rPr lang="sv-SE" dirty="0">
                <a:solidFill>
                  <a:srgbClr val="FF0000"/>
                </a:solidFill>
                <a:latin typeface="Arial Black" panose="020B0A04020102020204" pitchFamily="34" charset="0"/>
                <a:ea typeface="Open Sans Light" panose="020B0306030504020204" pitchFamily="34" charset="0"/>
              </a:rPr>
              <a:t>Fungerande kontrollsystem</a:t>
            </a:r>
            <a:endParaRPr lang="sv-SE" dirty="0">
              <a:solidFill>
                <a:srgbClr val="FF0000"/>
              </a:solidFill>
            </a:endParaRPr>
          </a:p>
        </p:txBody>
      </p:sp>
    </p:spTree>
    <p:extLst>
      <p:ext uri="{BB962C8B-B14F-4D97-AF65-F5344CB8AC3E}">
        <p14:creationId xmlns:p14="http://schemas.microsoft.com/office/powerpoint/2010/main" val="43928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A881E61-7F16-4DD2-86B5-1117B4F69A43}"/>
              </a:ext>
            </a:extLst>
          </p:cNvPr>
          <p:cNvSpPr>
            <a:spLocks noGrp="1"/>
          </p:cNvSpPr>
          <p:nvPr>
            <p:ph idx="1"/>
          </p:nvPr>
        </p:nvSpPr>
        <p:spPr>
          <a:xfrm>
            <a:off x="468000" y="1080000"/>
            <a:ext cx="7416368" cy="3793500"/>
          </a:xfrm>
        </p:spPr>
        <p:txBody>
          <a:bodyPr>
            <a:normAutofit/>
          </a:bodyPr>
          <a:lstStyle/>
          <a:p>
            <a:pPr marL="342900" indent="-342900">
              <a:buFont typeface="Arial" panose="020B0604020202020204" pitchFamily="34" charset="0"/>
              <a:buChar char="•"/>
            </a:pPr>
            <a:r>
              <a:rPr lang="sv-SE" dirty="0"/>
              <a:t>Lagen avseende kontrollsystemet i PBL har sedan den trädde i kraft 2011 tillämpats bristfälligt i vissa delar.</a:t>
            </a:r>
            <a:br>
              <a:rPr lang="sv-SE" dirty="0"/>
            </a:br>
            <a:endParaRPr lang="sv-SE" dirty="0"/>
          </a:p>
          <a:p>
            <a:pPr marL="342900" indent="-342900">
              <a:buFont typeface="Arial" panose="020B0604020202020204" pitchFamily="34" charset="0"/>
              <a:buChar char="•"/>
            </a:pPr>
            <a:r>
              <a:rPr lang="sv-SE" dirty="0"/>
              <a:t>En korrekt tillämpning av lagen avseende kontrollsystemet i PBL kommer att bidra till en minskad omfattning av fel, brister och skador inom byggandet.</a:t>
            </a:r>
            <a:br>
              <a:rPr lang="sv-SE" dirty="0"/>
            </a:br>
            <a:endParaRPr lang="sv-SE" sz="1100" dirty="0"/>
          </a:p>
          <a:p>
            <a:endParaRPr lang="sv-SE" dirty="0"/>
          </a:p>
        </p:txBody>
      </p:sp>
      <p:sp>
        <p:nvSpPr>
          <p:cNvPr id="4" name="Rubrik 1">
            <a:extLst>
              <a:ext uri="{FF2B5EF4-FFF2-40B4-BE49-F238E27FC236}">
                <a16:creationId xmlns:a16="http://schemas.microsoft.com/office/drawing/2014/main" id="{A2D25EC5-ED4E-26FC-8848-AC30933E79EC}"/>
              </a:ext>
            </a:extLst>
          </p:cNvPr>
          <p:cNvSpPr txBox="1">
            <a:spLocks/>
          </p:cNvSpPr>
          <p:nvPr/>
        </p:nvSpPr>
        <p:spPr>
          <a:xfrm>
            <a:off x="468000" y="270000"/>
            <a:ext cx="6660000" cy="810000"/>
          </a:xfrm>
          <a:prstGeom prst="rect">
            <a:avLst/>
          </a:prstGeom>
        </p:spPr>
        <p:txBody>
          <a:bodyPr anchor="t">
            <a:normAutofit/>
          </a:bodyPr>
          <a:lstStyle>
            <a:lvl1pPr algn="l" defTabSz="914400" rtl="0" eaLnBrk="1" latinLnBrk="0" hangingPunct="1">
              <a:spcBef>
                <a:spcPct val="0"/>
              </a:spcBef>
              <a:buNone/>
              <a:defRPr sz="3000" kern="1200">
                <a:solidFill>
                  <a:schemeClr val="tx1"/>
                </a:solidFill>
                <a:latin typeface="Arial" panose="020B0604020202020204" pitchFamily="34" charset="0"/>
                <a:ea typeface="+mj-ea"/>
                <a:cs typeface="Arial" panose="020B0604020202020204" pitchFamily="34" charset="0"/>
              </a:defRPr>
            </a:lvl1pPr>
          </a:lstStyle>
          <a:p>
            <a:r>
              <a:rPr lang="sv-SE" dirty="0"/>
              <a:t>Kontrollsystemet</a:t>
            </a:r>
          </a:p>
        </p:txBody>
      </p:sp>
    </p:spTree>
    <p:extLst>
      <p:ext uri="{BB962C8B-B14F-4D97-AF65-F5344CB8AC3E}">
        <p14:creationId xmlns:p14="http://schemas.microsoft.com/office/powerpoint/2010/main" val="174271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2F46A-0662-47EB-BCE0-08545EF902EB}"/>
              </a:ext>
            </a:extLst>
          </p:cNvPr>
          <p:cNvSpPr>
            <a:spLocks noGrp="1"/>
          </p:cNvSpPr>
          <p:nvPr>
            <p:ph type="title"/>
          </p:nvPr>
        </p:nvSpPr>
        <p:spPr/>
        <p:txBody>
          <a:bodyPr>
            <a:normAutofit/>
          </a:bodyPr>
          <a:lstStyle/>
          <a:p>
            <a:r>
              <a:rPr lang="sv-SE" dirty="0"/>
              <a:t>Vad säger förarbetet till lagen?</a:t>
            </a:r>
          </a:p>
        </p:txBody>
      </p:sp>
      <p:sp>
        <p:nvSpPr>
          <p:cNvPr id="3" name="Platshållare för innehåll 2">
            <a:extLst>
              <a:ext uri="{FF2B5EF4-FFF2-40B4-BE49-F238E27FC236}">
                <a16:creationId xmlns:a16="http://schemas.microsoft.com/office/drawing/2014/main" id="{AE3CA03E-5C1D-4D9B-A13D-AE1CE86AD452}"/>
              </a:ext>
            </a:extLst>
          </p:cNvPr>
          <p:cNvSpPr>
            <a:spLocks noGrp="1"/>
          </p:cNvSpPr>
          <p:nvPr>
            <p:ph idx="1"/>
          </p:nvPr>
        </p:nvSpPr>
        <p:spPr>
          <a:xfrm>
            <a:off x="611560" y="1080000"/>
            <a:ext cx="6120680" cy="3375000"/>
          </a:xfrm>
        </p:spPr>
        <p:txBody>
          <a:bodyPr/>
          <a:lstStyle/>
          <a:p>
            <a:r>
              <a:rPr lang="sv-SE" dirty="0"/>
              <a:t>En kontrollplan förutsätter att man i förväg försöker föreställa sig vilka misslyckanden som kan tänkas uppkomma under byggtiden. Det är alltså fråga om en slags </a:t>
            </a:r>
            <a:r>
              <a:rPr lang="sv-SE" dirty="0">
                <a:highlight>
                  <a:srgbClr val="FFFF00"/>
                </a:highlight>
              </a:rPr>
              <a:t>riskbedömning</a:t>
            </a:r>
            <a:r>
              <a:rPr lang="sv-SE" dirty="0"/>
              <a:t>.</a:t>
            </a:r>
          </a:p>
          <a:p>
            <a:endParaRPr lang="sv-SE" dirty="0"/>
          </a:p>
          <a:p>
            <a:r>
              <a:rPr lang="sv-SE" dirty="0"/>
              <a:t>(Prop. 2009/10:170)</a:t>
            </a:r>
          </a:p>
          <a:p>
            <a:endParaRPr lang="sv-SE" dirty="0"/>
          </a:p>
        </p:txBody>
      </p:sp>
    </p:spTree>
    <p:extLst>
      <p:ext uri="{BB962C8B-B14F-4D97-AF65-F5344CB8AC3E}">
        <p14:creationId xmlns:p14="http://schemas.microsoft.com/office/powerpoint/2010/main" val="221674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61EEE1-F3DB-47E9-869B-BA4FD6FB6E15}"/>
              </a:ext>
            </a:extLst>
          </p:cNvPr>
          <p:cNvSpPr>
            <a:spLocks noGrp="1"/>
          </p:cNvSpPr>
          <p:nvPr>
            <p:ph type="title"/>
          </p:nvPr>
        </p:nvSpPr>
        <p:spPr/>
        <p:txBody>
          <a:bodyPr>
            <a:normAutofit/>
          </a:bodyPr>
          <a:lstStyle/>
          <a:p>
            <a:r>
              <a:rPr lang="sv-SE" dirty="0"/>
              <a:t>Av förarbetet till lagen framgår</a:t>
            </a:r>
          </a:p>
        </p:txBody>
      </p:sp>
      <p:sp>
        <p:nvSpPr>
          <p:cNvPr id="3" name="Platshållare för innehåll 2">
            <a:extLst>
              <a:ext uri="{FF2B5EF4-FFF2-40B4-BE49-F238E27FC236}">
                <a16:creationId xmlns:a16="http://schemas.microsoft.com/office/drawing/2014/main" id="{2F74C238-FFE0-4194-937B-0EEA8C58C6CF}"/>
              </a:ext>
            </a:extLst>
          </p:cNvPr>
          <p:cNvSpPr>
            <a:spLocks noGrp="1"/>
          </p:cNvSpPr>
          <p:nvPr>
            <p:ph idx="1"/>
          </p:nvPr>
        </p:nvSpPr>
        <p:spPr>
          <a:xfrm>
            <a:off x="468000" y="1275606"/>
            <a:ext cx="7560384" cy="3314394"/>
          </a:xfrm>
        </p:spPr>
        <p:txBody>
          <a:bodyPr/>
          <a:lstStyle/>
          <a:p>
            <a:r>
              <a:rPr lang="sv-SE" dirty="0"/>
              <a:t>I förarbetet till lagen om kontrollsystemet PBL står följande:</a:t>
            </a:r>
          </a:p>
          <a:p>
            <a:pPr marL="342900" indent="-342900">
              <a:buFont typeface="Arial" panose="020B0604020202020204" pitchFamily="34" charset="0"/>
              <a:buChar char="•"/>
            </a:pPr>
            <a:r>
              <a:rPr lang="sv-SE" dirty="0"/>
              <a:t>Att man ska göra en </a:t>
            </a:r>
            <a:r>
              <a:rPr lang="sv-SE" dirty="0">
                <a:solidFill>
                  <a:srgbClr val="FF0000"/>
                </a:solidFill>
              </a:rPr>
              <a:t>riskbedömning</a:t>
            </a:r>
          </a:p>
          <a:p>
            <a:pPr marL="342900" indent="-342900">
              <a:buFont typeface="Arial" panose="020B0604020202020204" pitchFamily="34" charset="0"/>
              <a:buChar char="•"/>
            </a:pPr>
            <a:r>
              <a:rPr lang="sv-SE" dirty="0"/>
              <a:t>Att man ska kontrollera de </a:t>
            </a:r>
            <a:r>
              <a:rPr lang="sv-SE" dirty="0">
                <a:solidFill>
                  <a:srgbClr val="FF0000"/>
                </a:solidFill>
              </a:rPr>
              <a:t>viktigaste momenten</a:t>
            </a:r>
          </a:p>
          <a:p>
            <a:pPr marL="342900" indent="-342900">
              <a:buFont typeface="Arial" panose="020B0604020202020204" pitchFamily="34" charset="0"/>
              <a:buChar char="•"/>
            </a:pPr>
            <a:r>
              <a:rPr lang="sv-SE" dirty="0"/>
              <a:t>Att kontrollerna ska vara </a:t>
            </a:r>
            <a:r>
              <a:rPr lang="sv-SE" dirty="0">
                <a:solidFill>
                  <a:srgbClr val="FF0000"/>
                </a:solidFill>
              </a:rPr>
              <a:t>spårbara</a:t>
            </a:r>
          </a:p>
          <a:p>
            <a:pPr marL="342900" indent="-342900">
              <a:buFont typeface="Arial" panose="020B0604020202020204" pitchFamily="34" charset="0"/>
              <a:buChar char="•"/>
            </a:pPr>
            <a:r>
              <a:rPr lang="sv-SE" dirty="0"/>
              <a:t>Att </a:t>
            </a:r>
            <a:r>
              <a:rPr lang="sv-SE" dirty="0">
                <a:solidFill>
                  <a:srgbClr val="FF0000"/>
                </a:solidFill>
              </a:rPr>
              <a:t>projektören</a:t>
            </a:r>
            <a:r>
              <a:rPr lang="sv-SE" dirty="0"/>
              <a:t> ska föreslå kontrollpunkter</a:t>
            </a:r>
          </a:p>
          <a:p>
            <a:pPr marL="342900" indent="-342900">
              <a:buFont typeface="Arial" panose="020B0604020202020204" pitchFamily="34" charset="0"/>
              <a:buChar char="•"/>
            </a:pPr>
            <a:r>
              <a:rPr lang="sv-SE" dirty="0"/>
              <a:t>Att </a:t>
            </a:r>
            <a:r>
              <a:rPr lang="sv-SE" dirty="0">
                <a:solidFill>
                  <a:srgbClr val="FF0000"/>
                </a:solidFill>
              </a:rPr>
              <a:t>brister</a:t>
            </a:r>
            <a:r>
              <a:rPr lang="sv-SE" dirty="0"/>
              <a:t> i underlag innebär att man </a:t>
            </a:r>
            <a:r>
              <a:rPr lang="sv-SE" dirty="0">
                <a:solidFill>
                  <a:srgbClr val="FF0000"/>
                </a:solidFill>
              </a:rPr>
              <a:t>inte ska ge startbesked</a:t>
            </a:r>
            <a:endParaRPr lang="sv-SE" dirty="0"/>
          </a:p>
          <a:p>
            <a:pPr marL="342900" indent="-342900">
              <a:buFont typeface="Arial" panose="020B0604020202020204" pitchFamily="34" charset="0"/>
              <a:buChar char="•"/>
            </a:pPr>
            <a:r>
              <a:rPr lang="sv-SE" dirty="0"/>
              <a:t>Att </a:t>
            </a:r>
            <a:r>
              <a:rPr lang="sv-SE" dirty="0">
                <a:solidFill>
                  <a:srgbClr val="FF0000"/>
                </a:solidFill>
              </a:rPr>
              <a:t>tillsyn av egenkontroll </a:t>
            </a:r>
            <a:r>
              <a:rPr lang="sv-SE" dirty="0"/>
              <a:t>behövs</a:t>
            </a:r>
          </a:p>
          <a:p>
            <a:endParaRPr lang="sv-SE" dirty="0"/>
          </a:p>
        </p:txBody>
      </p:sp>
    </p:spTree>
    <p:extLst>
      <p:ext uri="{BB962C8B-B14F-4D97-AF65-F5344CB8AC3E}">
        <p14:creationId xmlns:p14="http://schemas.microsoft.com/office/powerpoint/2010/main" val="414037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4B684-1B54-4540-A2F4-DC91F972EB59}"/>
              </a:ext>
            </a:extLst>
          </p:cNvPr>
          <p:cNvSpPr>
            <a:spLocks noGrp="1"/>
          </p:cNvSpPr>
          <p:nvPr>
            <p:ph type="title"/>
          </p:nvPr>
        </p:nvSpPr>
        <p:spPr>
          <a:xfrm>
            <a:off x="468000" y="270000"/>
            <a:ext cx="7272352" cy="810000"/>
          </a:xfrm>
        </p:spPr>
        <p:txBody>
          <a:bodyPr>
            <a:noAutofit/>
          </a:bodyPr>
          <a:lstStyle/>
          <a:p>
            <a:r>
              <a:rPr lang="sv-SE" dirty="0"/>
              <a:t>Effekter av en korrekt tillämpning </a:t>
            </a:r>
          </a:p>
        </p:txBody>
      </p:sp>
      <p:sp>
        <p:nvSpPr>
          <p:cNvPr id="3" name="Platshållare för innehåll 2">
            <a:extLst>
              <a:ext uri="{FF2B5EF4-FFF2-40B4-BE49-F238E27FC236}">
                <a16:creationId xmlns:a16="http://schemas.microsoft.com/office/drawing/2014/main" id="{2537FE31-D952-41FB-BACA-2861558F9FBE}"/>
              </a:ext>
            </a:extLst>
          </p:cNvPr>
          <p:cNvSpPr>
            <a:spLocks noGrp="1"/>
          </p:cNvSpPr>
          <p:nvPr>
            <p:ph idx="1"/>
          </p:nvPr>
        </p:nvSpPr>
        <p:spPr>
          <a:xfrm>
            <a:off x="468000" y="1080000"/>
            <a:ext cx="6408256" cy="3793500"/>
          </a:xfrm>
        </p:spPr>
        <p:txBody>
          <a:bodyPr>
            <a:normAutofit lnSpcReduction="10000"/>
          </a:bodyPr>
          <a:lstStyle/>
          <a:p>
            <a:r>
              <a:rPr lang="sv-SE" dirty="0"/>
              <a:t>En korrekt tillämpning av lagen beträffande kontrollsystemet i PBL skulle bidra till att:</a:t>
            </a:r>
          </a:p>
          <a:p>
            <a:pPr marL="342900" indent="-342900">
              <a:buFont typeface="Arial" panose="020B0604020202020204" pitchFamily="34" charset="0"/>
              <a:buChar char="•"/>
            </a:pPr>
            <a:r>
              <a:rPr lang="sv-SE" dirty="0"/>
              <a:t>Risker vid val av konstruktion, material och tekniska    lösningar hanteras </a:t>
            </a:r>
          </a:p>
          <a:p>
            <a:pPr marL="342900" indent="-342900">
              <a:buFont typeface="Arial" panose="020B0604020202020204" pitchFamily="34" charset="0"/>
              <a:buChar char="•"/>
            </a:pPr>
            <a:r>
              <a:rPr lang="sv-SE" dirty="0"/>
              <a:t>Omfattning av bygghandlingar säkerställs</a:t>
            </a:r>
          </a:p>
          <a:p>
            <a:pPr marL="342900" indent="-342900">
              <a:buFont typeface="Arial" panose="020B0604020202020204" pitchFamily="34" charset="0"/>
              <a:buChar char="•"/>
            </a:pPr>
            <a:r>
              <a:rPr lang="sv-SE" dirty="0"/>
              <a:t>Projektörens och entreprenörens erfarenhet och kompetens bedöms</a:t>
            </a:r>
          </a:p>
          <a:p>
            <a:pPr marL="342900" indent="-342900">
              <a:buFont typeface="Arial" panose="020B0604020202020204" pitchFamily="34" charset="0"/>
              <a:buChar char="•"/>
            </a:pPr>
            <a:r>
              <a:rPr lang="sv-SE" dirty="0"/>
              <a:t>Planering av tid och resurser rimlighetsbedöms inför genomförandet</a:t>
            </a:r>
          </a:p>
          <a:p>
            <a:pPr marL="342900" indent="-342900">
              <a:buFont typeface="Arial" panose="020B0604020202020204" pitchFamily="34" charset="0"/>
              <a:buChar char="•"/>
            </a:pPr>
            <a:r>
              <a:rPr lang="sv-SE" dirty="0"/>
              <a:t>Erfarenhetsåterföring förbättras i alla led</a:t>
            </a:r>
          </a:p>
          <a:p>
            <a:pPr marL="342900" indent="-342900">
              <a:buFont typeface="Arial" panose="020B0604020202020204" pitchFamily="34" charset="0"/>
              <a:buChar char="•"/>
            </a:pPr>
            <a:r>
              <a:rPr lang="sv-SE" dirty="0"/>
              <a:t>Kontrollplan PBL blir ett effektfullt verktyg</a:t>
            </a:r>
          </a:p>
          <a:p>
            <a:endParaRPr lang="sv-SE" dirty="0"/>
          </a:p>
        </p:txBody>
      </p:sp>
    </p:spTree>
    <p:extLst>
      <p:ext uri="{BB962C8B-B14F-4D97-AF65-F5344CB8AC3E}">
        <p14:creationId xmlns:p14="http://schemas.microsoft.com/office/powerpoint/2010/main" val="98309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6B90B7-A178-D59C-2F3B-4003D51BAE4B}"/>
              </a:ext>
            </a:extLst>
          </p:cNvPr>
          <p:cNvSpPr>
            <a:spLocks noGrp="1"/>
          </p:cNvSpPr>
          <p:nvPr>
            <p:ph type="title"/>
          </p:nvPr>
        </p:nvSpPr>
        <p:spPr/>
        <p:txBody>
          <a:bodyPr/>
          <a:lstStyle/>
          <a:p>
            <a:r>
              <a:rPr lang="sv-SE" dirty="0"/>
              <a:t>Vad är risker och hur identifieras de?</a:t>
            </a:r>
          </a:p>
        </p:txBody>
      </p:sp>
      <p:sp>
        <p:nvSpPr>
          <p:cNvPr id="3" name="Platshållare för innehåll 2">
            <a:extLst>
              <a:ext uri="{FF2B5EF4-FFF2-40B4-BE49-F238E27FC236}">
                <a16:creationId xmlns:a16="http://schemas.microsoft.com/office/drawing/2014/main" id="{A1394B61-9494-FF0E-8777-4788B0EB440B}"/>
              </a:ext>
            </a:extLst>
          </p:cNvPr>
          <p:cNvSpPr>
            <a:spLocks noGrp="1"/>
          </p:cNvSpPr>
          <p:nvPr>
            <p:ph idx="1"/>
          </p:nvPr>
        </p:nvSpPr>
        <p:spPr/>
        <p:txBody>
          <a:bodyPr>
            <a:normAutofit/>
          </a:bodyPr>
          <a:lstStyle/>
          <a:p>
            <a:pPr marL="342900" indent="-342900">
              <a:buFont typeface="Arial" panose="020B0604020202020204" pitchFamily="34" charset="0"/>
              <a:buChar char="•"/>
            </a:pPr>
            <a:r>
              <a:rPr lang="sv-SE" dirty="0"/>
              <a:t>En risk är en potentiell negativ framtida händelse som kan leda till skada, förlust eller annat negativt resultat.</a:t>
            </a:r>
          </a:p>
          <a:p>
            <a:pPr marL="342900" indent="-342900">
              <a:buFont typeface="Arial" panose="020B0604020202020204" pitchFamily="34" charset="0"/>
              <a:buChar char="•"/>
            </a:pPr>
            <a:r>
              <a:rPr lang="sv-SE" dirty="0"/>
              <a:t>Försök att i förväg föreställa dig vilka misslyckanden som kan tänkas uppkomma.</a:t>
            </a:r>
          </a:p>
          <a:p>
            <a:pPr marL="342900" indent="-342900">
              <a:buFont typeface="Arial" panose="020B0604020202020204" pitchFamily="34" charset="0"/>
              <a:buChar char="•"/>
            </a:pPr>
            <a:r>
              <a:rPr lang="sv-SE" dirty="0"/>
              <a:t>Byggherren tillsammans med projektörer, entreprenörer och kontrollansvarig identifierar de kritiska momenten i projektet som blir kontrollpunkter i kontrollplan PBL</a:t>
            </a:r>
          </a:p>
          <a:p>
            <a:endParaRPr lang="sv-SE" dirty="0"/>
          </a:p>
        </p:txBody>
      </p:sp>
    </p:spTree>
    <p:extLst>
      <p:ext uri="{BB962C8B-B14F-4D97-AF65-F5344CB8AC3E}">
        <p14:creationId xmlns:p14="http://schemas.microsoft.com/office/powerpoint/2010/main" val="2894112328"/>
      </p:ext>
    </p:extLst>
  </p:cSld>
  <p:clrMapOvr>
    <a:masterClrMapping/>
  </p:clrMapOvr>
</p:sld>
</file>

<file path=ppt/theme/theme1.xml><?xml version="1.0" encoding="utf-8"?>
<a:theme xmlns:a="http://schemas.openxmlformats.org/drawingml/2006/main" name="Boverket">
  <a:themeElements>
    <a:clrScheme name="Boverket">
      <a:dk1>
        <a:sysClr val="windowText" lastClr="000000"/>
      </a:dk1>
      <a:lt1>
        <a:sysClr val="window" lastClr="FFFFFF"/>
      </a:lt1>
      <a:dk2>
        <a:srgbClr val="6C5545"/>
      </a:dk2>
      <a:lt2>
        <a:srgbClr val="F6E9C7"/>
      </a:lt2>
      <a:accent1>
        <a:srgbClr val="C4122F"/>
      </a:accent1>
      <a:accent2>
        <a:srgbClr val="BCBEC0"/>
      </a:accent2>
      <a:accent3>
        <a:srgbClr val="E8C453"/>
      </a:accent3>
      <a:accent4>
        <a:srgbClr val="F79548"/>
      </a:accent4>
      <a:accent5>
        <a:srgbClr val="6C5545"/>
      </a:accent5>
      <a:accent6>
        <a:srgbClr val="F6E9C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overket grundmall 2015 - ny.potx" id="{1EE593AD-7A47-434F-93B6-D24B51616B4F}" vid="{B0131E19-2216-4475-9465-8AD7ACCABB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Boverket 16-9</Template>
  <TotalTime>116256</TotalTime>
  <Words>1581</Words>
  <Application>Microsoft Office PowerPoint</Application>
  <PresentationFormat>Bildspel på skärmen (16:9)</PresentationFormat>
  <Paragraphs>176</Paragraphs>
  <Slides>29</Slides>
  <Notes>23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29</vt:i4>
      </vt:variant>
    </vt:vector>
  </HeadingPairs>
  <TitlesOfParts>
    <vt:vector size="33" baseType="lpstr">
      <vt:lpstr>Arial</vt:lpstr>
      <vt:lpstr>Arial Black</vt:lpstr>
      <vt:lpstr>Calibri</vt:lpstr>
      <vt:lpstr>Boverket</vt:lpstr>
      <vt:lpstr>Kontrollplan PBL ska föregås  av en riskbedömning</vt:lpstr>
      <vt:lpstr>Konsekvenser av fel, brister och skador</vt:lpstr>
      <vt:lpstr>Konsekvenser av fel, brister och skador</vt:lpstr>
      <vt:lpstr>PowerPoint-presentation</vt:lpstr>
      <vt:lpstr>PowerPoint-presentation</vt:lpstr>
      <vt:lpstr>Vad säger förarbetet till lagen?</vt:lpstr>
      <vt:lpstr>Av förarbetet till lagen framgår</vt:lpstr>
      <vt:lpstr>Effekter av en korrekt tillämpning </vt:lpstr>
      <vt:lpstr>Vad är risker och hur identifieras de?</vt:lpstr>
      <vt:lpstr>Riskbedömning</vt:lpstr>
      <vt:lpstr>Moment</vt:lpstr>
      <vt:lpstr>Du gör riskbedömningar varje dag</vt:lpstr>
      <vt:lpstr>Gör kloka vägval!</vt:lpstr>
      <vt:lpstr>I byggnadsinspektörens vardag</vt:lpstr>
      <vt:lpstr>Att hantera en risk</vt:lpstr>
      <vt:lpstr>Vad har Boverket gjort?</vt:lpstr>
      <vt:lpstr>Pilotprojekt i tre kommuner</vt:lpstr>
      <vt:lpstr>Beteendeanalytisk organisationsutveckling bygger på ett antal centrala principer </vt:lpstr>
      <vt:lpstr>Pilotprojekt i tre kommuner</vt:lpstr>
      <vt:lpstr>Checklista för byggnadsinspektören</vt:lpstr>
      <vt:lpstr>Stöd för byggherren</vt:lpstr>
      <vt:lpstr>Filmer</vt:lpstr>
      <vt:lpstr>Mer film</vt:lpstr>
      <vt:lpstr>Ännu mer film</vt:lpstr>
      <vt:lpstr>Effekt från pilotprojekten</vt:lpstr>
      <vt:lpstr>Kunskapsplattform på boverket.se</vt:lpstr>
      <vt:lpstr>Risker – i byggandets alla skeden</vt:lpstr>
      <vt:lpstr>Boverket lanserar ytterligare ett stöd….</vt:lpstr>
      <vt:lpstr>Webbutbildning om riskbedömning</vt:lpstr>
    </vt:vector>
  </TitlesOfParts>
  <Company>Boverket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Projektgruppsmöte delprojektledarna Klimatdeklarationer</dc:title>
  <dc:creator>Einarsson, Kristina</dc:creator>
  <cp:lastModifiedBy>Sjökvist Mats</cp:lastModifiedBy>
  <cp:revision>221</cp:revision>
  <dcterms:created xsi:type="dcterms:W3CDTF">2020-04-29T06:24:34Z</dcterms:created>
  <dcterms:modified xsi:type="dcterms:W3CDTF">2023-05-23T12:27:43Z</dcterms:modified>
</cp:coreProperties>
</file>