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  <p:sldId id="257" r:id="rId8"/>
    <p:sldId id="260" r:id="rId9"/>
    <p:sldId id="261" r:id="rId10"/>
    <p:sldId id="268" r:id="rId11"/>
    <p:sldId id="269" r:id="rId12"/>
    <p:sldId id="262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994E18-B965-ED22-6711-B4A367CD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06199A8-AE81-2D54-6FF5-E7999EBAD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9EC786-776B-A5B4-B32B-C92DACDB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7DB4A8-4661-2A3B-C92A-C7FCA6F9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F648B-934F-50E9-517E-71324A5F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30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AD217B-482B-74C2-5BC9-C98FCDC7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897AB3F-C08E-1BD2-B518-3AC70E4D4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532299-715E-6220-863E-3D2F6621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06C78E-24FA-843D-45BB-ED08E7D2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54317F-7817-6D71-DA56-10386A4B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42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AEFA0B7-9930-8D71-BA71-E138D5AB3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3C51310-80C3-ACF9-5026-C81685B8E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A76051-DBAA-1371-EB16-E83D8864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C7F808-53F2-116C-F318-5D9A5E57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6753AC-4318-C561-DADE-B97EE2FC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08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D4FA2D-505C-7D6A-434B-25C3F4FE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D79BEA-8EFE-E201-B573-68DE7EE9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FB9E8F-4504-B9E2-9915-0FD5B681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6EAA08-2554-8445-7244-86383CE5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F9AEE9-C1EF-14A3-E39E-B3D81167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30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8A7E5E-C8FD-9A3A-51B2-CCC85CC6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B88984-B02A-01A5-3DBE-20DBA0D8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60D3D2-15AE-0D26-58BB-54458697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B4E67A-7BCB-2A59-756E-DCE0D39E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AE2FE5-A541-2084-7572-B5662437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24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3C50F1-2EE7-8C14-B518-B7F499D6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C5B066-638E-FC85-79E2-6A8E60DB5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4AAAE36-DAAB-87DC-B853-9EA325D92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3CFD17-740E-60D5-D191-3AA6B021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3EA0093-E981-6633-B89C-9A17B5DD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0F250F2-FA65-B9D9-FD4E-EC16C870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78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F90B54-772E-F071-686F-A69E80FA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917E8A-3A76-6053-E2C7-6FDF149F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0603E3-22F8-77F4-FE2D-1D73FCC00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C93049-1D82-0541-4E39-723156F12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FCC8ECB-9482-90E9-12CA-F89EB2CFC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80B4371-64FA-270F-F160-57D2E5C2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FF40FCD-292A-05D6-CD4E-8B1E50B2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1979348-427B-756F-3033-A3AEAC4C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3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A15FE3-F23A-E231-B4BB-A78CAA27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04E7C02-CFE5-8A22-4DD4-AE459EC8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5978DC6-750F-7064-C889-57AAB65B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F50D8D-A9D4-AB6C-2CB0-DB3D85E2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36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9D6E2D-FC25-0626-1C07-6788D007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9FA1F01-3BB4-C1ED-54FE-C31D6446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0DA7E5-9AD1-FDE2-5692-5A9399B3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20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37C3EA-FA99-786F-A9A5-2A96D69F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C485FE-673B-C07B-3F49-A1089EAB2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F03FA2-9062-DC4F-3338-AC6B40CBC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347FB3-8E69-B9D9-2DF4-2776E2A0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5CA609-F4F2-631D-DC24-54DF6F20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4F0A2E-7D21-8990-4870-98385912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3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88C1EE-B3E7-804C-5573-30115D3D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E3F67A8-CCB1-FBD6-1C3B-DED5DED0E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42425B-5AD9-AA02-A147-4AC9E1C2D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2A0FE8-8CA7-96EC-3B9E-3479C600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D55D3C5-155C-64C9-58AA-6FB67472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C5C19C-33FE-18C0-4E8D-7C4E2559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5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61BE760-B8B8-3014-02B0-C89336FC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31A688-2C1E-2BB2-CCDC-D9B20833B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E49A51-0990-94F0-3E64-12032F935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E752-4A8F-4AB5-A9BE-A88913074FF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96DAC1-F22A-7A01-E998-D6BE0046C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D8113A-689A-BFD4-D1F3-0C47808F9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7EDD-A9F6-4940-816B-408A33ECEB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62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12D73C5-9756-275A-46CB-2AE6BACB8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-1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3FFC27-5A46-4115-BE14-33A52E073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117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 dirty="0">
                <a:solidFill>
                  <a:srgbClr val="FFFFFF"/>
                </a:solidFill>
              </a:rPr>
              <a:t>Byggkontrollutredningen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BFB182-97B4-9F04-9D14-21D46235F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1503250"/>
            <a:ext cx="10058400" cy="518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Fi 2022:06</a:t>
            </a:r>
          </a:p>
        </p:txBody>
      </p:sp>
    </p:spTree>
    <p:extLst>
      <p:ext uri="{BB962C8B-B14F-4D97-AF65-F5344CB8AC3E}">
        <p14:creationId xmlns:p14="http://schemas.microsoft.com/office/powerpoint/2010/main" val="410624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9B11B61-7159-83CC-E05F-DF4E3373F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9" r="-1" b="-1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DFE6EBA1-A15F-0ECD-7CC1-F662783F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tx2"/>
                </a:solidFill>
              </a:rPr>
              <a:t>Vårt uppdrag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ED454C-45A6-67A1-0619-EC4BC581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Föreslå hur en förstärkt och tillförlitlig kontroll vid projektering och utförande kan införas, dvs. under byggprocessen. </a:t>
            </a:r>
          </a:p>
          <a:p>
            <a:r>
              <a:rPr lang="sv-SE" sz="1400">
                <a:solidFill>
                  <a:schemeClr val="tx2"/>
                </a:solidFill>
              </a:rPr>
              <a:t>Utreda behovet av och förutsättningarna för kontroll under förvaltningsskedet.</a:t>
            </a:r>
          </a:p>
          <a:p>
            <a:r>
              <a:rPr lang="sv-SE" sz="1400">
                <a:solidFill>
                  <a:schemeClr val="tx2"/>
                </a:solidFill>
              </a:rPr>
              <a:t>Utreda om det behövs ytterligare reglering av certifieringsorganens verksamhet. </a:t>
            </a:r>
          </a:p>
          <a:p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03FA42-AC80-498C-51AB-70480288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sv-SE" sz="3800" dirty="0"/>
              <a:t>Kontroll under byggprocessen och förvaltningsskedet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DB9633C-76B9-CCED-F6BD-5A625C018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211A7C-17CA-9C20-EE74-4E825A57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/>
              <a:t>Uppdraget gäller kontrollen av tre tekniska egenskaper hos byggnadsverk:</a:t>
            </a:r>
          </a:p>
          <a:p>
            <a:r>
              <a:rPr lang="sv-SE" sz="2200" dirty="0"/>
              <a:t>Bärförmåga, stadga och beständighet </a:t>
            </a:r>
          </a:p>
          <a:p>
            <a:r>
              <a:rPr lang="sv-SE" sz="2200" dirty="0"/>
              <a:t>Säkerhet i händelse av brand</a:t>
            </a:r>
          </a:p>
          <a:p>
            <a:r>
              <a:rPr lang="sv-SE" sz="2200" dirty="0"/>
              <a:t>Säkerhet vid användning</a:t>
            </a:r>
          </a:p>
          <a:p>
            <a:pPr marL="0" indent="0">
              <a:buNone/>
            </a:pPr>
            <a:r>
              <a:rPr lang="sv-SE" sz="2200" dirty="0"/>
              <a:t>Den som bygger eller äger ett byggnadsverk ansvarar för att kraven uppfylls.  </a:t>
            </a:r>
          </a:p>
          <a:p>
            <a:pPr marL="0" indent="0">
              <a:buNone/>
            </a:pPr>
            <a:endParaRPr lang="sv-SE" sz="2200" dirty="0"/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409200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6484F27-EBF2-9D76-0C75-B83E0E4E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/>
              <a:t>Frågor som vi funderar på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727B31-94A3-A6E5-8449-FA5EEE2C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1700" dirty="0"/>
              <a:t>Hur ska den förstärkta kontrollen utformas? </a:t>
            </a:r>
          </a:p>
          <a:p>
            <a:r>
              <a:rPr lang="sv-SE" sz="1700" dirty="0"/>
              <a:t>Vilka krav på kompetens ska vi ställa på den som kontrollerar?</a:t>
            </a:r>
          </a:p>
          <a:p>
            <a:r>
              <a:rPr lang="sv-SE" sz="1700" dirty="0"/>
              <a:t>Vilka byggnadsverk ska omfattas? </a:t>
            </a:r>
          </a:p>
          <a:p>
            <a:r>
              <a:rPr lang="sv-SE" sz="1700" dirty="0"/>
              <a:t>Ska rollen som sakkunnig förstärkas?</a:t>
            </a:r>
          </a:p>
          <a:p>
            <a:r>
              <a:rPr lang="sv-SE" sz="1700" dirty="0"/>
              <a:t>Behöver certifieringsorganens verksamhet regleras mer än i dag? </a:t>
            </a:r>
          </a:p>
          <a:p>
            <a:endParaRPr lang="sv-SE" sz="1700" dirty="0"/>
          </a:p>
          <a:p>
            <a:endParaRPr lang="sv-SE" sz="1700" dirty="0"/>
          </a:p>
          <a:p>
            <a:endParaRPr lang="sv-SE" sz="1700" dirty="0"/>
          </a:p>
          <a:p>
            <a:endParaRPr lang="sv-SE" sz="17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30CF5C-7505-C002-CC08-B08C79A19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889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98F6A1E-8408-5614-A582-BE670D5B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sv-SE" dirty="0"/>
              <a:t>Enkät till handläggare av start- och slutbesked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531F84EC-86D6-A23E-4367-C2ADEBD6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15" y="2345814"/>
            <a:ext cx="7816778" cy="3410712"/>
          </a:xfrm>
        </p:spPr>
        <p:txBody>
          <a:bodyPr anchor="t">
            <a:normAutofit/>
          </a:bodyPr>
          <a:lstStyle/>
          <a:p>
            <a:r>
              <a:rPr lang="sv-SE" sz="2200" dirty="0"/>
              <a:t>Oktober</a:t>
            </a:r>
          </a:p>
          <a:p>
            <a:r>
              <a:rPr lang="sv-SE" sz="2200" dirty="0"/>
              <a:t>Utskick via FSB/FSBS </a:t>
            </a:r>
          </a:p>
          <a:p>
            <a:r>
              <a:rPr lang="sv-SE" sz="2200" dirty="0"/>
              <a:t>124 svarande, med fördelning…</a:t>
            </a:r>
          </a:p>
          <a:p>
            <a:pPr marL="0" indent="0">
              <a:buNone/>
            </a:pPr>
            <a:r>
              <a:rPr lang="sv-SE" sz="2200" dirty="0"/>
              <a:t>  …kommunstorlek 	   1/2 	liten</a:t>
            </a:r>
            <a:br>
              <a:rPr lang="sv-SE" sz="2200" dirty="0"/>
            </a:br>
            <a:r>
              <a:rPr lang="sv-SE" sz="2200" dirty="0"/>
              <a:t>			   1/4	mellan</a:t>
            </a:r>
            <a:br>
              <a:rPr lang="sv-SE" sz="2200" dirty="0"/>
            </a:br>
            <a:r>
              <a:rPr lang="sv-SE" sz="2200" dirty="0"/>
              <a:t>			   1/4 	stor</a:t>
            </a:r>
          </a:p>
          <a:p>
            <a:pPr marL="0" indent="0">
              <a:buNone/>
            </a:pPr>
            <a:r>
              <a:rPr lang="sv-SE" sz="2200" dirty="0"/>
              <a:t>  …yrkeserfarenhet bygg	   1/3 	1-5 år</a:t>
            </a:r>
            <a:br>
              <a:rPr lang="sv-SE" sz="2200" dirty="0"/>
            </a:br>
            <a:r>
              <a:rPr lang="sv-SE" sz="2200" dirty="0"/>
              <a:t>			   1/3	6-10 år</a:t>
            </a:r>
            <a:br>
              <a:rPr lang="sv-SE" sz="2200" dirty="0"/>
            </a:br>
            <a:r>
              <a:rPr lang="sv-SE" sz="2200" dirty="0"/>
              <a:t>			   1/3	&gt;10 år</a:t>
            </a:r>
          </a:p>
          <a:p>
            <a:endParaRPr lang="sv-SE" sz="2200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94D7731-D24F-6096-6DC3-5E59CEA571FA}"/>
              </a:ext>
            </a:extLst>
          </p:cNvPr>
          <p:cNvSpPr txBox="1">
            <a:spLocks/>
          </p:cNvSpPr>
          <p:nvPr/>
        </p:nvSpPr>
        <p:spPr>
          <a:xfrm>
            <a:off x="6244317" y="2345814"/>
            <a:ext cx="5944635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200" dirty="0"/>
              <a:t>Ensam handläggning vanligt</a:t>
            </a:r>
          </a:p>
          <a:p>
            <a:r>
              <a:rPr lang="sv-SE" sz="2200" dirty="0"/>
              <a:t>Hur man beaktar byggherreorganisationens kompetens varierar betydligt</a:t>
            </a:r>
          </a:p>
          <a:p>
            <a:r>
              <a:rPr lang="sv-SE" sz="2200" dirty="0"/>
              <a:t>Detaljerat beslutsunderlag… </a:t>
            </a:r>
            <a:br>
              <a:rPr lang="sv-SE" sz="2200" dirty="0"/>
            </a:br>
            <a:br>
              <a:rPr lang="sv-SE" sz="800" dirty="0"/>
            </a:br>
            <a:r>
              <a:rPr lang="sv-SE" sz="2200" dirty="0"/>
              <a:t>	…vanligt </a:t>
            </a:r>
            <a:br>
              <a:rPr lang="sv-SE" sz="2200" dirty="0"/>
            </a:br>
            <a:r>
              <a:rPr lang="sv-SE" sz="2200" dirty="0"/>
              <a:t>	</a:t>
            </a:r>
            <a:r>
              <a:rPr lang="sv-SE" sz="2000" dirty="0"/>
              <a:t>   - Bärförmåga, stadga och beständighet</a:t>
            </a:r>
            <a:br>
              <a:rPr lang="sv-SE" sz="2000" dirty="0"/>
            </a:br>
            <a:r>
              <a:rPr lang="sv-SE" sz="2000" dirty="0"/>
              <a:t>	   - Säkerhet i händelse av brand</a:t>
            </a:r>
            <a:br>
              <a:rPr lang="sv-SE" sz="2200" dirty="0"/>
            </a:br>
            <a:br>
              <a:rPr lang="sv-SE" sz="800" dirty="0"/>
            </a:br>
            <a:r>
              <a:rPr lang="sv-SE" sz="2200" dirty="0"/>
              <a:t>	…ovanligt</a:t>
            </a:r>
            <a:br>
              <a:rPr lang="sv-SE" sz="2200" dirty="0"/>
            </a:br>
            <a:r>
              <a:rPr lang="sv-SE" sz="2200" dirty="0"/>
              <a:t>	</a:t>
            </a:r>
            <a:r>
              <a:rPr lang="sv-SE" sz="2000" dirty="0"/>
              <a:t>   - Säkerhet vid användning</a:t>
            </a:r>
          </a:p>
        </p:txBody>
      </p:sp>
    </p:spTree>
    <p:extLst>
      <p:ext uri="{BB962C8B-B14F-4D97-AF65-F5344CB8AC3E}">
        <p14:creationId xmlns:p14="http://schemas.microsoft.com/office/powerpoint/2010/main" val="18121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98F6A1E-8408-5614-A582-BE670D5B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sv-SE" dirty="0"/>
              <a:t>Enkät till handläggare av start- och slutbesked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C858566-1881-8CB7-F073-0419F226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26" y="3783190"/>
            <a:ext cx="11239500" cy="1543050"/>
          </a:xfrm>
          <a:prstGeom prst="rect">
            <a:avLst/>
          </a:prstGeom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4556B5EC-C62A-9F0C-5C8B-4F2023CE8470}"/>
              </a:ext>
            </a:extLst>
          </p:cNvPr>
          <p:cNvSpPr txBox="1">
            <a:spLocks/>
          </p:cNvSpPr>
          <p:nvPr/>
        </p:nvSpPr>
        <p:spPr>
          <a:xfrm>
            <a:off x="370877" y="3002936"/>
            <a:ext cx="10596855" cy="9345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200" dirty="0"/>
              <a:t>Egenskattning av tekniska egenskapsområden där man har tillräcklig kompetens:</a:t>
            </a:r>
          </a:p>
        </p:txBody>
      </p:sp>
    </p:spTree>
    <p:extLst>
      <p:ext uri="{BB962C8B-B14F-4D97-AF65-F5344CB8AC3E}">
        <p14:creationId xmlns:p14="http://schemas.microsoft.com/office/powerpoint/2010/main" val="407022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092C8AA-6C68-79F2-93D4-06C3AE4A9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3" r="3526"/>
          <a:stretch/>
        </p:blipFill>
        <p:spPr>
          <a:xfrm>
            <a:off x="-1" y="10"/>
            <a:ext cx="760881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7F3EA8F-6255-5787-960C-8202D0AA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815" y="365124"/>
            <a:ext cx="3984769" cy="1220395"/>
          </a:xfrm>
        </p:spPr>
        <p:txBody>
          <a:bodyPr>
            <a:normAutofit fontScale="90000"/>
          </a:bodyPr>
          <a:lstStyle/>
          <a:p>
            <a:r>
              <a:rPr lang="sv-SE" sz="4000" dirty="0"/>
              <a:t>Tack för uppmärksamheten!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301CF0-693F-B9F6-9C27-059ACCA6E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770" y="1585518"/>
            <a:ext cx="3748030" cy="2667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Den 29 september ska vi vara klara. </a:t>
            </a:r>
          </a:p>
          <a:p>
            <a:pPr marL="0" indent="0">
              <a:buNone/>
            </a:pPr>
            <a:r>
              <a:rPr lang="sv-SE" sz="2000" dirty="0"/>
              <a:t>Inspel kan lämnas till </a:t>
            </a:r>
          </a:p>
          <a:p>
            <a:pPr marL="0" indent="0">
              <a:buNone/>
            </a:pPr>
            <a:r>
              <a:rPr lang="sv-SE" sz="1400" dirty="0"/>
              <a:t>fi.byggkontrollutredningen@regeringskansliet.se.</a:t>
            </a:r>
          </a:p>
          <a:p>
            <a:pPr marL="0" indent="0">
              <a:buNone/>
            </a:pPr>
            <a:br>
              <a:rPr lang="sv-SE" sz="2000" dirty="0"/>
            </a:b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3439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07acfae-4dfa-4949-99a8-259efd31a6ae" ContentTypeId="0x010100BBA312BF02777149882D207184EC35C032" PreviousValue="false"/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625d36-bb37-4650-91b9-0c96159295ba"/>
    <edbe0b5c82304c8e847ab7b8c02a77c3 xmlns="cc625d36-bb37-4650-91b9-0c96159295ba">
      <Terms xmlns="http://schemas.microsoft.com/office/infopath/2007/PartnerControls"/>
    </edbe0b5c82304c8e847ab7b8c02a77c3>
    <DirtyMigration xmlns="4e9c2f0c-7bf8-49af-8356-cbf363fc78a7">false</DirtyMigration>
    <RecordNumber xmlns="4e9c2f0c-7bf8-49af-8356-cbf363fc78a7" xsi:nil="true"/>
    <RKNyckelord xmlns="18f3d968-6251-40b0-9f11-012b293496c2" xsi:nil="true"/>
    <k46d94c0acf84ab9a79866a9d8b1905f xmlns="cc625d36-bb37-4650-91b9-0c96159295ba">
      <Terms xmlns="http://schemas.microsoft.com/office/infopath/2007/PartnerControls"/>
    </k46d94c0acf84ab9a79866a9d8b1905f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RK Word" ma:contentTypeID="0x010100BBA312BF02777149882D207184EC35C032002413272E362EAA428CC5F8E363B33A4B" ma:contentTypeVersion="5" ma:contentTypeDescription="Skapa nytt dokument med möjlighet att välja RK-mall" ma:contentTypeScope="" ma:versionID="61dbb8da126a78675848e5efefb610b4">
  <xsd:schema xmlns:xsd="http://www.w3.org/2001/XMLSchema" xmlns:xs="http://www.w3.org/2001/XMLSchema" xmlns:p="http://schemas.microsoft.com/office/2006/metadata/properties" xmlns:ns2="4e9c2f0c-7bf8-49af-8356-cbf363fc78a7" xmlns:ns3="cc625d36-bb37-4650-91b9-0c96159295ba" xmlns:ns4="18f3d968-6251-40b0-9f11-012b293496c2" xmlns:ns5="79c5ed46-700c-45ec-94cb-f028b390304a" targetNamespace="http://schemas.microsoft.com/office/2006/metadata/properties" ma:root="true" ma:fieldsID="91edb92e8ede71f8099d764fd66325ff" ns2:_="" ns3:_="" ns4:_="" ns5:_="">
    <xsd:import namespace="4e9c2f0c-7bf8-49af-8356-cbf363fc78a7"/>
    <xsd:import namespace="cc625d36-bb37-4650-91b9-0c96159295ba"/>
    <xsd:import namespace="18f3d968-6251-40b0-9f11-012b293496c2"/>
    <xsd:import namespace="79c5ed46-700c-45ec-94cb-f028b390304a"/>
    <xsd:element name="properties">
      <xsd:complexType>
        <xsd:sequence>
          <xsd:element name="documentManagement">
            <xsd:complexType>
              <xsd:all>
                <xsd:element ref="ns2:RecordNumber" minOccurs="0"/>
                <xsd:element ref="ns2:DirtyMigration" minOccurs="0"/>
                <xsd:element ref="ns3:TaxCatchAllLabel" minOccurs="0"/>
                <xsd:element ref="ns3:k46d94c0acf84ab9a79866a9d8b1905f" minOccurs="0"/>
                <xsd:element ref="ns3:TaxCatchAll" minOccurs="0"/>
                <xsd:element ref="ns3:edbe0b5c82304c8e847ab7b8c02a77c3" minOccurs="0"/>
                <xsd:element ref="ns4:RKNyckelor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c2f0c-7bf8-49af-8356-cbf363fc78a7" elementFormDefault="qualified">
    <xsd:import namespace="http://schemas.microsoft.com/office/2006/documentManagement/types"/>
    <xsd:import namespace="http://schemas.microsoft.com/office/infopath/2007/PartnerControls"/>
    <xsd:element name="RecordNumber" ma:index="3" nillable="true" ma:displayName="Diarienummer" ma:internalName="RecordNumber">
      <xsd:simpleType>
        <xsd:restriction base="dms:Text">
          <xsd:maxLength value="255"/>
        </xsd:restriction>
      </xsd:simpleType>
    </xsd:element>
    <xsd:element name="DirtyMigration" ma:index="5" nillable="true" ma:displayName="Migrerad inte uppdaterad" ma:default="0" ma:internalName="DirtyMigra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25d36-bb37-4650-91b9-0c96159295ba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Taxonomy Catch All Column1" ma:hidden="true" ma:list="{81cc64d3-9303-4580-ba11-790de6c7c852}" ma:internalName="TaxCatchAllLabel" ma:readOnly="true" ma:showField="CatchAllDataLabel" ma:web="79c5ed46-700c-45ec-94cb-f028b39030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6d94c0acf84ab9a79866a9d8b1905f" ma:index="11" nillable="true" ma:taxonomy="true" ma:internalName="k46d94c0acf84ab9a79866a9d8b1905f" ma:taxonomyFieldName="Organisation" ma:displayName="Organisatorisk enhet" ma:fieldId="{446d94c0-acf8-4ab9-a798-66a9d8b1905f}" ma:sspId="d07acfae-4dfa-4949-99a8-259efd31a6ae" ma:termSetId="8c1436be-a8c9-4c8f-93bb-07dc2d5595b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81cc64d3-9303-4580-ba11-790de6c7c852}" ma:internalName="TaxCatchAll" ma:showField="CatchAllData" ma:web="79c5ed46-700c-45ec-94cb-f028b39030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be0b5c82304c8e847ab7b8c02a77c3" ma:index="14" nillable="true" ma:taxonomy="true" ma:internalName="edbe0b5c82304c8e847ab7b8c02a77c3" ma:taxonomyFieldName="ActivityCategory" ma:displayName="Aktivitetskategori" ma:default="" ma:fieldId="{edbe0b5c-8230-4c8e-847a-b7b8c02a77c3}" ma:sspId="d07acfae-4dfa-4949-99a8-259efd31a6ae" ma:termSetId="8bf97125-e7b6-456b-9da4-c0e62cf3e5a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3d968-6251-40b0-9f11-012b293496c2" elementFormDefault="qualified">
    <xsd:import namespace="http://schemas.microsoft.com/office/2006/documentManagement/types"/>
    <xsd:import namespace="http://schemas.microsoft.com/office/infopath/2007/PartnerControls"/>
    <xsd:element name="RKNyckelord" ma:index="16" nillable="true" ma:displayName="Nyckelord" ma:internalName="RKNyckelo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5ed46-700c-45ec-94cb-f028b390304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2D88FD-9484-404B-9C33-1EBBFF9DAD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C854D8-3D07-4608-9880-0683F197EA6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6223C6C-63E9-43F5-BAD1-7AF329CD69BB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1DB0DE7C-9249-41C2-B6A4-1510F96FEED9}">
  <ds:schemaRefs>
    <ds:schemaRef ds:uri="http://purl.org/dc/terms/"/>
    <ds:schemaRef ds:uri="http://schemas.openxmlformats.org/package/2006/metadata/core-properties"/>
    <ds:schemaRef ds:uri="http://purl.org/dc/dcmitype/"/>
    <ds:schemaRef ds:uri="79c5ed46-700c-45ec-94cb-f028b390304a"/>
    <ds:schemaRef ds:uri="http://schemas.microsoft.com/office/2006/documentManagement/types"/>
    <ds:schemaRef ds:uri="http://purl.org/dc/elements/1.1/"/>
    <ds:schemaRef ds:uri="http://schemas.microsoft.com/office/2006/metadata/properties"/>
    <ds:schemaRef ds:uri="18f3d968-6251-40b0-9f11-012b293496c2"/>
    <ds:schemaRef ds:uri="cc625d36-bb37-4650-91b9-0c96159295ba"/>
    <ds:schemaRef ds:uri="http://schemas.microsoft.com/office/infopath/2007/PartnerControls"/>
    <ds:schemaRef ds:uri="4e9c2f0c-7bf8-49af-8356-cbf363fc78a7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60351A01-E33F-4DF4-B817-EE16CE79F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c2f0c-7bf8-49af-8356-cbf363fc78a7"/>
    <ds:schemaRef ds:uri="cc625d36-bb37-4650-91b9-0c96159295ba"/>
    <ds:schemaRef ds:uri="18f3d968-6251-40b0-9f11-012b293496c2"/>
    <ds:schemaRef ds:uri="79c5ed46-700c-45ec-94cb-f028b39030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Bredbild</PresentationFormat>
  <Paragraphs>36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Byggkontrollutredningen</vt:lpstr>
      <vt:lpstr>Vårt uppdrag</vt:lpstr>
      <vt:lpstr>Kontroll under byggprocessen och förvaltningsskedet</vt:lpstr>
      <vt:lpstr>Frågor som vi funderar på</vt:lpstr>
      <vt:lpstr>Enkät till handläggare av start- och slutbesked</vt:lpstr>
      <vt:lpstr>Enkät till handläggare av start- och slutbesked</vt:lpstr>
      <vt:lpstr>Tack för uppmärksamheten!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Byggkontrollutredningen</dc:title>
  <dc:creator>Fredrik Nordenfelt</dc:creator>
  <cp:lastModifiedBy>Solmaz Fadai Vikström</cp:lastModifiedBy>
  <cp:revision>46</cp:revision>
  <dcterms:created xsi:type="dcterms:W3CDTF">2023-04-24T10:31:23Z</dcterms:created>
  <dcterms:modified xsi:type="dcterms:W3CDTF">2023-05-23T17:36:04Z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0x010100BBA312BF02777149882D207184EC35C032002413272E362EAA428CC5F8E363B33A4B</vt:lpwstr>
  </property>
  <property fmtid="{D5CDD505-2E9C-101B-9397-08002B2CF9AE}" pid="3" name="Organisation">
    <vt:lpwstr/>
  </property>
  <property fmtid="{D5CDD505-2E9C-101B-9397-08002B2CF9AE}" pid="4" name="ActivityCategory">
    <vt:lpwstr/>
  </property>
</Properties>
</file>