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8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9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1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2" r:id="rId3"/>
    <p:sldMasterId id="2147483686" r:id="rId4"/>
    <p:sldMasterId id="2147483695" r:id="rId5"/>
    <p:sldMasterId id="2147483705" r:id="rId6"/>
    <p:sldMasterId id="2147483718" r:id="rId7"/>
    <p:sldMasterId id="2147483724" r:id="rId8"/>
    <p:sldMasterId id="2147483734" r:id="rId9"/>
    <p:sldMasterId id="2147483743" r:id="rId10"/>
    <p:sldMasterId id="2147483758" r:id="rId11"/>
    <p:sldMasterId id="2147483768" r:id="rId12"/>
  </p:sldMasterIdLst>
  <p:notesMasterIdLst>
    <p:notesMasterId r:id="rId24"/>
  </p:notesMasterIdLst>
  <p:sldIdLst>
    <p:sldId id="3660" r:id="rId13"/>
    <p:sldId id="3521" r:id="rId14"/>
    <p:sldId id="3520" r:id="rId15"/>
    <p:sldId id="263" r:id="rId16"/>
    <p:sldId id="261" r:id="rId17"/>
    <p:sldId id="264" r:id="rId18"/>
    <p:sldId id="265" r:id="rId19"/>
    <p:sldId id="266" r:id="rId20"/>
    <p:sldId id="267" r:id="rId21"/>
    <p:sldId id="269" r:id="rId22"/>
    <p:sldId id="3661" r:id="rId2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81781" autoAdjust="0"/>
  </p:normalViewPr>
  <p:slideViewPr>
    <p:cSldViewPr snapToGrid="0">
      <p:cViewPr varScale="1">
        <p:scale>
          <a:sx n="106" d="100"/>
          <a:sy n="106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E7E56-0159-4CE1-985C-BEDDA45EDE2C}" type="datetimeFigureOut">
              <a:rPr lang="sv-SE" smtClean="0"/>
              <a:t>2023-05-23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034FA-73B0-4DDA-BC9D-B8EEF197DB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6862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Medlemmarnas förtroendevalda som sitter i styrelse och beredningar</a:t>
            </a:r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EA51E-AEB8-694B-8FB0-FDE54C1D1DD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483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EA51E-AEB8-694B-8FB0-FDE54C1D1DD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214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E8CE6-0E6F-4595-B5A7-7CA2D05C8263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4602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E8CE6-0E6F-4595-B5A7-7CA2D05C8263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5574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E8CE6-0E6F-4595-B5A7-7CA2D05C8263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7663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E8CE6-0E6F-4595-B5A7-7CA2D05C8263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226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E8CE6-0E6F-4595-B5A7-7CA2D05C8263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0762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E8CE6-0E6F-4595-B5A7-7CA2D05C8263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9773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5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255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54840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552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8961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2023-05-23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180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2416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2858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1928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7387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1000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887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22222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2023-05-23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DC4C474C-256C-4F69-82DB-E30D2C1C09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52" y="6211021"/>
            <a:ext cx="992904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7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6837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ö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:a16="http://schemas.microsoft.com/office/drawing/2014/main" id="{1ADA1F9B-CCF0-4D82-A120-69E88C4989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2023-05-23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9945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å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enhet&#10;&#10;Automatiskt genererad beskrivning">
            <a:extLst>
              <a:ext uri="{FF2B5EF4-FFF2-40B4-BE49-F238E27FC236}">
                <a16:creationId xmlns:a16="http://schemas.microsoft.com/office/drawing/2014/main" id="{F462BC7F-2338-4B3A-95AD-A880358D7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2023-05-23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4996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ul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F97776BC-9198-4B58-90BB-4964DF0EC1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22222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2023-05-23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1906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var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ritning&#10;&#10;Automatiskt genererad beskrivning">
            <a:extLst>
              <a:ext uri="{FF2B5EF4-FFF2-40B4-BE49-F238E27FC236}">
                <a16:creationId xmlns:a16="http://schemas.microsoft.com/office/drawing/2014/main" id="{1E92A6A6-8B0A-4DE1-8142-4259EB45C9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2023-05-23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2952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979703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7315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49396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2023-05-23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0595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07367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491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69153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1644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87544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24272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432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10937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2023-05-23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98865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13551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52759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3048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140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523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53895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22087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19464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2023-05-23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66630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66115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45914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86224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51889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96459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22222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2023-05-23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C4C474C-256C-4F69-82DB-E30D2C1C0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52" y="6211021"/>
            <a:ext cx="992904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1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4998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ö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1ADA1F9B-CCF0-4D82-A120-69E88C498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2023-05-23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95717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å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F462BC7F-2338-4B3A-95AD-A880358D7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2023-05-23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16825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ul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97776BC-9198-4B58-90BB-4964DF0EC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22222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2023-05-23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45546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var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1E92A6A6-8B0A-4DE1-8142-4259EB45C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2023-05-23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774343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88649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75448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3205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965240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03358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152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96531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79277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53466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92632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983460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01699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8952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14046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71008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06614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8969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89701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F02EFF30-342F-C16A-57B5-B93E1356F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501"/>
            <a:ext cx="11997267" cy="6729413"/>
          </a:xfrm>
          <a:prstGeom prst="rect">
            <a:avLst/>
          </a:prstGeom>
          <a:noFill/>
          <a:ln w="144018">
            <a:solidFill>
              <a:srgbClr val="E6E1D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sv-SE" altLang="sv-SE" sz="1800"/>
          </a:p>
        </p:txBody>
      </p:sp>
      <p:pic>
        <p:nvPicPr>
          <p:cNvPr id="5" name="Picture 5" descr="röd3">
            <a:extLst>
              <a:ext uri="{FF2B5EF4-FFF2-40B4-BE49-F238E27FC236}">
                <a16:creationId xmlns:a16="http://schemas.microsoft.com/office/drawing/2014/main" id="{1EA1F4A3-7EDA-9B70-2DAD-F1C076CF3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1"/>
          <a:stretch>
            <a:fillRect/>
          </a:stretch>
        </p:blipFill>
        <p:spPr bwMode="auto">
          <a:xfrm>
            <a:off x="143934" y="-4763"/>
            <a:ext cx="1246717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Lerumlogo-vektor-cmyk-pos">
            <a:extLst>
              <a:ext uri="{FF2B5EF4-FFF2-40B4-BE49-F238E27FC236}">
                <a16:creationId xmlns:a16="http://schemas.microsoft.com/office/drawing/2014/main" id="{5A30CD0B-A507-5269-5614-9C1078BEA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01" y="5876926"/>
            <a:ext cx="211243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83267" y="2266951"/>
            <a:ext cx="9596967" cy="3419475"/>
          </a:xfrm>
        </p:spPr>
        <p:txBody>
          <a:bodyPr/>
          <a:lstStyle>
            <a:lvl1pPr marL="0" indent="0">
              <a:buFontTx/>
              <a:buNone/>
              <a:defRPr sz="2600" b="1"/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9057617-14CB-8566-8994-14682216A3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0EED9E26-5E47-9E53-D88F-219D4FB460F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0570B-A462-4416-919D-8BC4F2198CE3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92242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AD9093-9DF7-80DB-1043-5EE90F6656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E0A897-231F-5B0C-C6E4-875E60E7721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A036A-1B57-401E-8A4C-11D75ABE9823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1808884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23E706-BFB1-DC64-290A-7837C3F645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221686-B4A1-0AFA-4B22-7479EC069F0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30241-7E0E-4C04-97AE-8887EE4272B1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0339480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775884" y="2276476"/>
            <a:ext cx="4696883" cy="3419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75967" y="2276476"/>
            <a:ext cx="4696884" cy="3419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61344A-101A-E803-BAAD-8306ECDB34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3F4BEB5-1A7D-D605-CA63-8E85C60AA93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33A4D-5220-4087-B19D-0B97578F7836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9359408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44B9E9A-C302-1DE2-315D-B48BD41511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3312B64-A718-5883-8BE8-41A95759333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F7DBD-3D85-41C3-9B50-066BF40025B4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2644273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E72112E-B357-D68C-1F4A-821F6C59AF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0946FC-C9FC-0AE7-A864-6BE815A7C24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C605F-AA72-4B43-9FF8-819AD3463D23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8627806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F99125F8-408A-0ADD-E312-F3B653AFCA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6359274-876B-2978-2233-D4564433B97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4BBA6-E6A8-4B32-BFD0-F22349EF8857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3264496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26EA6E1-E61B-0316-C752-4EEE6DCE9C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187203B-609C-65C3-7A50-FFA6C2F8B4B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AC0DF-0B8B-4C1A-893D-3F85F7C74438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4616762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15F0764-8DCA-8997-1137-30800F636D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D923EF1-F064-27CD-C82D-DF427ED3CD5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EF55C-4CB5-4D11-B976-1336954A7A85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468560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E55FD6-05F7-C989-9EA9-70C2CA0C6F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BA036E-8F9E-ED79-4113-D4C753FFA80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D0010-5334-48B0-B159-D60E25AC4419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5262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159471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925984" y="466726"/>
            <a:ext cx="2446867" cy="52292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583267" y="466726"/>
            <a:ext cx="7139517" cy="52292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A608AB-4465-17CD-7721-DDD00ABB8F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0FA9CA-18E2-1CA6-3B1F-B4311663D9F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5306C-0E62-40A9-B9EC-CC521D610AB3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8301098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>
          <a:xfrm>
            <a:off x="1583267" y="466726"/>
            <a:ext cx="9789584" cy="5229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07300BA-3177-6C52-451A-9921F0ACCC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0BCE92-61F7-4522-A5E8-9C9402EFE35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40FAF-C929-4EB1-819F-C625F086D6D6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5750310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Rubrik och 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sz="quarter"/>
          </p:nvPr>
        </p:nvSpPr>
        <p:spPr>
          <a:xfrm>
            <a:off x="1583267" y="466726"/>
            <a:ext cx="9596967" cy="14398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1775884" y="2276475"/>
            <a:ext cx="4696883" cy="1633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>
          <a:xfrm>
            <a:off x="6675967" y="2276475"/>
            <a:ext cx="4696884" cy="1633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3"/>
          </p:nvPr>
        </p:nvSpPr>
        <p:spPr>
          <a:xfrm>
            <a:off x="1775884" y="4062414"/>
            <a:ext cx="4696883" cy="16335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75967" y="4062414"/>
            <a:ext cx="4696884" cy="16335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E1E6A22-88B2-D9FE-1F53-5413CBE2F3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08818CCF-14EB-7FEC-5424-B98A50B7398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07552-39EC-4C21-BF5F-8A92D3013C05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476320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83267" y="466726"/>
            <a:ext cx="9596967" cy="14398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abell 2"/>
          <p:cNvSpPr>
            <a:spLocks noGrp="1"/>
          </p:cNvSpPr>
          <p:nvPr>
            <p:ph type="tbl" idx="1"/>
          </p:nvPr>
        </p:nvSpPr>
        <p:spPr>
          <a:xfrm>
            <a:off x="1775885" y="2276476"/>
            <a:ext cx="9596967" cy="3419475"/>
          </a:xfrm>
        </p:spPr>
        <p:txBody>
          <a:bodyPr/>
          <a:lstStyle/>
          <a:p>
            <a:pPr lvl="0"/>
            <a:endParaRPr lang="sv-SE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C0437E-A9A6-2BC7-2AAA-152E335B4A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3532DC-0F36-D1DA-9AF1-8E9C3BFAD92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200E0-2B30-43A4-B26D-929F05BA6074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5548309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6864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71093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87448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50298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929085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5397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11653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616673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771340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14906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73534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53060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F6B07FC5-EC85-B7B6-5E62-A7123BF77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319097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89752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759404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5719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9520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88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96.xml"/><Relationship Id="rId9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10" Type="http://schemas.openxmlformats.org/officeDocument/2006/relationships/image" Target="../media/image12.jpeg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7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5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714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1A961FA-1E61-4FAF-C0CD-6792FF46B9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83267" y="466726"/>
            <a:ext cx="959696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773CBD4-A431-ED7B-D40F-3D1CE360478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19251" y="6064250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777777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63BBE5F8-332C-8B31-6BBA-F9D91D6037E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2784" y="211138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fld id="{37D9E05D-A49B-4CBB-9EC6-A598D328280B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2198D4A-7B9D-CAD1-340D-98119F8A1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7" y="65088"/>
            <a:ext cx="11997267" cy="6729412"/>
          </a:xfrm>
          <a:prstGeom prst="rect">
            <a:avLst/>
          </a:prstGeom>
          <a:noFill/>
          <a:ln w="144018">
            <a:solidFill>
              <a:srgbClr val="E6E1D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sv-SE" altLang="sv-SE" sz="1800"/>
          </a:p>
        </p:txBody>
      </p:sp>
      <p:pic>
        <p:nvPicPr>
          <p:cNvPr id="1030" name="Picture 6" descr="röd3">
            <a:extLst>
              <a:ext uri="{FF2B5EF4-FFF2-40B4-BE49-F238E27FC236}">
                <a16:creationId xmlns:a16="http://schemas.microsoft.com/office/drawing/2014/main" id="{E0496F01-0DB2-FB57-C69C-70677ABBE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1"/>
          <a:stretch>
            <a:fillRect/>
          </a:stretch>
        </p:blipFill>
        <p:spPr bwMode="auto">
          <a:xfrm>
            <a:off x="143934" y="-4763"/>
            <a:ext cx="1246717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Lerumlogo-vektor-cmyk-pos">
            <a:extLst>
              <a:ext uri="{FF2B5EF4-FFF2-40B4-BE49-F238E27FC236}">
                <a16:creationId xmlns:a16="http://schemas.microsoft.com/office/drawing/2014/main" id="{35A1ED85-D54A-3799-5CB3-A1B012C75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01" y="5865814"/>
            <a:ext cx="211243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>
            <a:extLst>
              <a:ext uri="{FF2B5EF4-FFF2-40B4-BE49-F238E27FC236}">
                <a16:creationId xmlns:a16="http://schemas.microsoft.com/office/drawing/2014/main" id="{018A22CD-AC7C-241F-F67B-13C1F04BB1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75885" y="2276476"/>
            <a:ext cx="9596967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7153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031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773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88DC57B8-96C9-401F-BEB2-987CD6ADD88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80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2023-05-23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BCD0A87E-FE0C-48EC-96E1-F6EBC1D60EB4}"/>
              </a:ext>
            </a:extLst>
          </p:cNvPr>
          <p:cNvGrpSpPr/>
          <p:nvPr userDrawn="1"/>
        </p:nvGrpSpPr>
        <p:grpSpPr>
          <a:xfrm>
            <a:off x="9575321" y="4632388"/>
            <a:ext cx="2624600" cy="2234238"/>
            <a:chOff x="9575321" y="4632388"/>
            <a:chExt cx="2624600" cy="2234238"/>
          </a:xfrm>
        </p:grpSpPr>
        <p:grpSp>
          <p:nvGrpSpPr>
            <p:cNvPr id="11" name="Grupp 10">
              <a:extLst>
                <a:ext uri="{FF2B5EF4-FFF2-40B4-BE49-F238E27FC236}">
                  <a16:creationId xmlns:a16="http://schemas.microsoft.com/office/drawing/2014/main" id="{ACA10481-D63E-4AC3-9AE2-AFE237E53EE2}"/>
                </a:ext>
              </a:extLst>
            </p:cNvPr>
            <p:cNvGrpSpPr/>
            <p:nvPr userDrawn="1"/>
          </p:nvGrpSpPr>
          <p:grpSpPr>
            <a:xfrm>
              <a:off x="9575321" y="4632388"/>
              <a:ext cx="2624600" cy="2234238"/>
              <a:chOff x="9575321" y="4632388"/>
              <a:chExt cx="2624600" cy="2234238"/>
            </a:xfrm>
          </p:grpSpPr>
          <p:pic>
            <p:nvPicPr>
              <p:cNvPr id="9" name="Bildobjekt 8">
                <a:extLst>
                  <a:ext uri="{FF2B5EF4-FFF2-40B4-BE49-F238E27FC236}">
                    <a16:creationId xmlns:a16="http://schemas.microsoft.com/office/drawing/2014/main" id="{202610F5-2FAD-47F3-9DA3-0B09A2D86B1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9770502" y="4437207"/>
                <a:ext cx="2234238" cy="2624600"/>
              </a:xfrm>
              <a:prstGeom prst="rect">
                <a:avLst/>
              </a:prstGeom>
            </p:spPr>
          </p:pic>
          <p:sp>
            <p:nvSpPr>
              <p:cNvPr id="7" name="Rektangel 6">
                <a:extLst>
                  <a:ext uri="{FF2B5EF4-FFF2-40B4-BE49-F238E27FC236}">
                    <a16:creationId xmlns:a16="http://schemas.microsoft.com/office/drawing/2014/main" id="{62880465-B287-44D9-987F-54B252C2CEC4}"/>
                  </a:ext>
                </a:extLst>
              </p:cNvPr>
              <p:cNvSpPr/>
              <p:nvPr userDrawn="1"/>
            </p:nvSpPr>
            <p:spPr>
              <a:xfrm>
                <a:off x="11527768" y="5607170"/>
                <a:ext cx="428443" cy="9834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pic>
          <p:nvPicPr>
            <p:cNvPr id="8" name="Bildobjekt 7" descr="En bild som visar ritning&#10;&#10;Automatiskt genererad beskrivning">
              <a:extLst>
                <a:ext uri="{FF2B5EF4-FFF2-40B4-BE49-F238E27FC236}">
                  <a16:creationId xmlns:a16="http://schemas.microsoft.com/office/drawing/2014/main" id="{05E2CB7E-A3C4-4B87-A60A-A968FF73A4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0052" y="6211021"/>
              <a:ext cx="966160" cy="399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664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684" r:id="rId2"/>
    <p:sldLayoutId id="2147483685" r:id="rId3"/>
    <p:sldLayoutId id="2147483714" r:id="rId4"/>
    <p:sldLayoutId id="2147483715" r:id="rId5"/>
    <p:sldLayoutId id="2147483778" r:id="rId6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01E141CC-09B0-40DE-8689-3F3B027583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2023-05-23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101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22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2023-05-23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:a16="http://schemas.microsoft.com/office/drawing/2014/main" id="{3E467AC3-6FEB-43D1-B07B-53D7F2F674E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640" cy="40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:a16="http://schemas.microsoft.com/office/drawing/2014/main" id="{3AE7FF09-5CCC-4FAB-8408-8005BA4AAF1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483" cy="4032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2023-05-23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A52E8933-DCFE-49DC-8860-51A0F5BEB337}"/>
              </a:ext>
            </a:extLst>
          </p:cNvPr>
          <p:cNvCxnSpPr/>
          <p:nvPr userDrawn="1"/>
        </p:nvCxnSpPr>
        <p:spPr>
          <a:xfrm>
            <a:off x="0" y="6279521"/>
            <a:ext cx="1219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26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2023-05-23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BCD0A87E-FE0C-48EC-96E1-F6EBC1D60EB4}"/>
              </a:ext>
            </a:extLst>
          </p:cNvPr>
          <p:cNvGrpSpPr/>
          <p:nvPr userDrawn="1"/>
        </p:nvGrpSpPr>
        <p:grpSpPr>
          <a:xfrm>
            <a:off x="9575321" y="4632388"/>
            <a:ext cx="2624600" cy="2234238"/>
            <a:chOff x="9575321" y="4632388"/>
            <a:chExt cx="2624600" cy="2234238"/>
          </a:xfrm>
        </p:grpSpPr>
        <p:grpSp>
          <p:nvGrpSpPr>
            <p:cNvPr id="11" name="Grupp 10">
              <a:extLst>
                <a:ext uri="{FF2B5EF4-FFF2-40B4-BE49-F238E27FC236}">
                  <a16:creationId xmlns:a16="http://schemas.microsoft.com/office/drawing/2014/main" id="{ACA10481-D63E-4AC3-9AE2-AFE237E53EE2}"/>
                </a:ext>
              </a:extLst>
            </p:cNvPr>
            <p:cNvGrpSpPr/>
            <p:nvPr userDrawn="1"/>
          </p:nvGrpSpPr>
          <p:grpSpPr>
            <a:xfrm>
              <a:off x="9575321" y="4632388"/>
              <a:ext cx="2624600" cy="2234238"/>
              <a:chOff x="9575321" y="4632388"/>
              <a:chExt cx="2624600" cy="2234238"/>
            </a:xfrm>
          </p:grpSpPr>
          <p:pic>
            <p:nvPicPr>
              <p:cNvPr id="9" name="Bildobjekt 8">
                <a:extLst>
                  <a:ext uri="{FF2B5EF4-FFF2-40B4-BE49-F238E27FC236}">
                    <a16:creationId xmlns:a16="http://schemas.microsoft.com/office/drawing/2014/main" id="{202610F5-2FAD-47F3-9DA3-0B09A2D86B1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9770502" y="4437207"/>
                <a:ext cx="2234238" cy="2624600"/>
              </a:xfrm>
              <a:prstGeom prst="rect">
                <a:avLst/>
              </a:prstGeom>
            </p:spPr>
          </p:pic>
          <p:sp>
            <p:nvSpPr>
              <p:cNvPr id="7" name="Rektangel 6">
                <a:extLst>
                  <a:ext uri="{FF2B5EF4-FFF2-40B4-BE49-F238E27FC236}">
                    <a16:creationId xmlns:a16="http://schemas.microsoft.com/office/drawing/2014/main" id="{62880465-B287-44D9-987F-54B252C2CEC4}"/>
                  </a:ext>
                </a:extLst>
              </p:cNvPr>
              <p:cNvSpPr/>
              <p:nvPr userDrawn="1"/>
            </p:nvSpPr>
            <p:spPr>
              <a:xfrm>
                <a:off x="11527768" y="5607170"/>
                <a:ext cx="428443" cy="9834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pic>
          <p:nvPicPr>
            <p:cNvPr id="8" name="Bildobjekt 7" descr="En bild som visar ritning&#10;&#10;Automatiskt genererad beskrivning">
              <a:extLst>
                <a:ext uri="{FF2B5EF4-FFF2-40B4-BE49-F238E27FC236}">
                  <a16:creationId xmlns:a16="http://schemas.microsoft.com/office/drawing/2014/main" id="{05E2CB7E-A3C4-4B87-A60A-A968FF73A4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0052" y="6211021"/>
              <a:ext cx="966160" cy="399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59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3848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072F52CF-ACCF-4081-B692-24F867555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688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576C4CA-EE19-C98F-E6F5-DD631F6DE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Möjligheternas byggregler</a:t>
            </a:r>
            <a:br>
              <a:rPr lang="sv-SE" dirty="0"/>
            </a:br>
            <a:r>
              <a:rPr lang="sv-SE" sz="4000" dirty="0"/>
              <a:t>-</a:t>
            </a:r>
            <a:r>
              <a:rPr lang="sv-SE" sz="3600" dirty="0"/>
              <a:t>Sveriges kommuner och regioners perspektiv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6802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5276EA80-FDA3-3292-AA4E-3FC9BA8CE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Passa på att yttra er över remisserna, tillsammans är vi en stark röst</a:t>
            </a:r>
          </a:p>
          <a:p>
            <a:r>
              <a:rPr lang="sv-SE" dirty="0"/>
              <a:t>I höst börjar arbetet med att klara av denna utmaning</a:t>
            </a:r>
          </a:p>
          <a:p>
            <a:r>
              <a:rPr lang="sv-SE" dirty="0"/>
              <a:t>Håll koll på Boverkets vägledningar och utbildningar</a:t>
            </a:r>
          </a:p>
          <a:p>
            <a:r>
              <a:rPr lang="sv-SE" dirty="0"/>
              <a:t>Hör gärna av er till mig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33EDC70-1941-50CC-0C4B-8026CEF7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34" y="874602"/>
            <a:ext cx="9609824" cy="1231392"/>
          </a:xfrm>
        </p:spPr>
        <p:txBody>
          <a:bodyPr/>
          <a:lstStyle/>
          <a:p>
            <a:r>
              <a:rPr lang="sv-SE" dirty="0"/>
              <a:t>Så, vad gör vi nu?</a:t>
            </a:r>
          </a:p>
        </p:txBody>
      </p:sp>
    </p:spTree>
    <p:extLst>
      <p:ext uri="{BB962C8B-B14F-4D97-AF65-F5344CB8AC3E}">
        <p14:creationId xmlns:p14="http://schemas.microsoft.com/office/powerpoint/2010/main" val="1259601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BBCCFBE-45DD-DEFC-34A2-E5551632A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Tack!</a:t>
            </a:r>
            <a:br>
              <a:rPr lang="sv-SE" dirty="0"/>
            </a:br>
            <a:br>
              <a:rPr lang="sv-SE" dirty="0"/>
            </a:br>
            <a:r>
              <a:rPr lang="sv-SE" sz="4400" dirty="0">
                <a:solidFill>
                  <a:schemeClr val="bg1"/>
                </a:solidFill>
              </a:rPr>
              <a:t>johan.sjostrand@skr.se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321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objekt 22">
            <a:extLst>
              <a:ext uri="{FF2B5EF4-FFF2-40B4-BE49-F238E27FC236}">
                <a16:creationId xmlns:a16="http://schemas.microsoft.com/office/drawing/2014/main" id="{EC9A212E-C996-2006-DC6F-56323BD58F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275" y="1670180"/>
            <a:ext cx="1873284" cy="44438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03A52300-5C79-85F7-4446-0FB077602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Sveriges Kommuner och Regioner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E68CD69E-7C35-3402-8C43-D8F33D16CF2D}"/>
              </a:ext>
            </a:extLst>
          </p:cNvPr>
          <p:cNvSpPr txBox="1"/>
          <p:nvPr/>
        </p:nvSpPr>
        <p:spPr>
          <a:xfrm>
            <a:off x="664233" y="3429000"/>
            <a:ext cx="609755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8763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Politiskt styrd intresseorganisation</a:t>
            </a:r>
          </a:p>
          <a:p>
            <a:pPr marL="258763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Sveriges största arbetsgivarorganisation</a:t>
            </a:r>
          </a:p>
          <a:p>
            <a:pPr marL="258763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Värnar lokalt och regionalt självstyre</a:t>
            </a:r>
          </a:p>
          <a:p>
            <a:pPr marL="258763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Är inte en myndighet</a:t>
            </a:r>
          </a:p>
        </p:txBody>
      </p:sp>
    </p:spTree>
    <p:extLst>
      <p:ext uri="{BB962C8B-B14F-4D97-AF65-F5344CB8AC3E}">
        <p14:creationId xmlns:p14="http://schemas.microsoft.com/office/powerpoint/2010/main" val="1312331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1A514CE1-7530-B548-8EAB-6F02532D17B5}"/>
              </a:ext>
            </a:extLst>
          </p:cNvPr>
          <p:cNvSpPr>
            <a:spLocks/>
          </p:cNvSpPr>
          <p:nvPr/>
        </p:nvSpPr>
        <p:spPr>
          <a:xfrm>
            <a:off x="681054" y="2347104"/>
            <a:ext cx="3546270" cy="72780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Arbetsgivarorganisation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45CD442D-267A-754F-9E69-B511B109C52A}"/>
              </a:ext>
            </a:extLst>
          </p:cNvPr>
          <p:cNvSpPr>
            <a:spLocks noChangeAspect="1"/>
          </p:cNvSpPr>
          <p:nvPr/>
        </p:nvSpPr>
        <p:spPr>
          <a:xfrm>
            <a:off x="681053" y="4553530"/>
            <a:ext cx="3813775" cy="128414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Aktiv bevakare av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medlemmarnas intressen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6E56A7B8-0181-034B-8F9A-363C5ADC7817}"/>
              </a:ext>
            </a:extLst>
          </p:cNvPr>
          <p:cNvSpPr>
            <a:spLocks/>
          </p:cNvSpPr>
          <p:nvPr/>
        </p:nvSpPr>
        <p:spPr>
          <a:xfrm>
            <a:off x="8579122" y="4962273"/>
            <a:ext cx="2033052" cy="46665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Mötesplats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0E77895-1B8A-D142-A9CE-0AE96441F7DC}"/>
              </a:ext>
            </a:extLst>
          </p:cNvPr>
          <p:cNvSpPr>
            <a:spLocks/>
          </p:cNvSpPr>
          <p:nvPr/>
        </p:nvSpPr>
        <p:spPr>
          <a:xfrm>
            <a:off x="8438517" y="2385453"/>
            <a:ext cx="3349168" cy="109174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Välfärdens 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kunskapsorganisation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8BD277AF-1AA0-466F-2943-8A4C66158898}"/>
              </a:ext>
            </a:extLst>
          </p:cNvPr>
          <p:cNvGrpSpPr/>
          <p:nvPr/>
        </p:nvGrpSpPr>
        <p:grpSpPr>
          <a:xfrm>
            <a:off x="4361076" y="2179799"/>
            <a:ext cx="3943689" cy="3803599"/>
            <a:chOff x="5067292" y="2504278"/>
            <a:chExt cx="3646428" cy="3620135"/>
          </a:xfrm>
        </p:grpSpPr>
        <p:pic>
          <p:nvPicPr>
            <p:cNvPr id="12" name="Bildobjekt 20">
              <a:extLst>
                <a:ext uri="{FF2B5EF4-FFF2-40B4-BE49-F238E27FC236}">
                  <a16:creationId xmlns:a16="http://schemas.microsoft.com/office/drawing/2014/main" id="{BE331A52-FA4E-604B-8C6C-09E74CC89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64552" y="2504278"/>
              <a:ext cx="3349168" cy="3335178"/>
            </a:xfrm>
            <a:prstGeom prst="rect">
              <a:avLst/>
            </a:prstGeom>
          </p:spPr>
        </p:pic>
        <p:pic>
          <p:nvPicPr>
            <p:cNvPr id="15" name="Bildobjekt 2">
              <a:extLst>
                <a:ext uri="{FF2B5EF4-FFF2-40B4-BE49-F238E27FC236}">
                  <a16:creationId xmlns:a16="http://schemas.microsoft.com/office/drawing/2014/main" id="{CB733533-6D67-A040-948D-D761830A4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67292" y="2699133"/>
              <a:ext cx="1357000" cy="73243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Bildobjekt 10" descr="En bild som visar text&#10;&#10;Automatiskt genererad beskrivning">
              <a:extLst>
                <a:ext uri="{FF2B5EF4-FFF2-40B4-BE49-F238E27FC236}">
                  <a16:creationId xmlns:a16="http://schemas.microsoft.com/office/drawing/2014/main" id="{84ABFE42-ECA0-E14D-83A7-93A3ABEF2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687122">
              <a:off x="5146700" y="4085106"/>
              <a:ext cx="823924" cy="1786742"/>
            </a:xfrm>
            <a:prstGeom prst="rect">
              <a:avLst/>
            </a:prstGeom>
          </p:spPr>
        </p:pic>
        <p:pic>
          <p:nvPicPr>
            <p:cNvPr id="19" name="Bildobjekt 12">
              <a:extLst>
                <a:ext uri="{FF2B5EF4-FFF2-40B4-BE49-F238E27FC236}">
                  <a16:creationId xmlns:a16="http://schemas.microsoft.com/office/drawing/2014/main" id="{4D6854C1-21E9-9644-8AE2-0B7C3E064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06062" y="4954991"/>
              <a:ext cx="1203326" cy="1169422"/>
            </a:xfrm>
            <a:prstGeom prst="rect">
              <a:avLst/>
            </a:prstGeom>
          </p:spPr>
        </p:pic>
        <p:pic>
          <p:nvPicPr>
            <p:cNvPr id="21" name="Bildobjekt 3">
              <a:extLst>
                <a:ext uri="{FF2B5EF4-FFF2-40B4-BE49-F238E27FC236}">
                  <a16:creationId xmlns:a16="http://schemas.microsoft.com/office/drawing/2014/main" id="{9ACAC68A-CF07-984A-A42D-14A5262CD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48845" y="2565944"/>
              <a:ext cx="1061938" cy="149887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" name="Rubrik 3">
            <a:extLst>
              <a:ext uri="{FF2B5EF4-FFF2-40B4-BE49-F238E27FC236}">
                <a16:creationId xmlns:a16="http://schemas.microsoft.com/office/drawing/2014/main" id="{03A52300-5C79-85F7-4446-0FB077602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Vårt uppdrag</a:t>
            </a:r>
          </a:p>
        </p:txBody>
      </p:sp>
    </p:spTree>
    <p:extLst>
      <p:ext uri="{BB962C8B-B14F-4D97-AF65-F5344CB8AC3E}">
        <p14:creationId xmlns:p14="http://schemas.microsoft.com/office/powerpoint/2010/main" val="2911753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DDAC5EE1-CC86-4D47-4156-503D09062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32" y="2261419"/>
            <a:ext cx="9609825" cy="3972382"/>
          </a:xfrm>
        </p:spPr>
        <p:txBody>
          <a:bodyPr/>
          <a:lstStyle/>
          <a:p>
            <a:r>
              <a:rPr lang="sv-SE" dirty="0"/>
              <a:t>Intresseorganisation för kommuner och regioner inom många uppdrag</a:t>
            </a:r>
          </a:p>
          <a:p>
            <a:r>
              <a:rPr lang="sv-SE" dirty="0"/>
              <a:t>Byggnadsnämnd, tillsynsmyndighet, fastighetsägare, byggherre, samhällsutvecklare, verksamhetsutövare, arbetsgivare, politisk organisation m.m. </a:t>
            </a:r>
          </a:p>
          <a:p>
            <a:r>
              <a:rPr lang="sv-SE" dirty="0"/>
              <a:t>Ett regelverk behöver vara anpassat och ändamålsenligt för alla dessa uppdrag</a:t>
            </a:r>
          </a:p>
          <a:p>
            <a:r>
              <a:rPr lang="sv-SE" dirty="0"/>
              <a:t>Oavsett kravnivåer och flexibilitet behöver vi ett förutsägbart, lättolkat och begripligt regelverk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0A87DAB-2753-A86D-DE12-40814BBCA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SKRs utgångspunkt</a:t>
            </a:r>
          </a:p>
        </p:txBody>
      </p:sp>
    </p:spTree>
    <p:extLst>
      <p:ext uri="{BB962C8B-B14F-4D97-AF65-F5344CB8AC3E}">
        <p14:creationId xmlns:p14="http://schemas.microsoft.com/office/powerpoint/2010/main" val="3830865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875DB7-1514-4C4D-B931-224B80319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Förväntningar på översynen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51F1C3-7629-48F6-86E2-69DB5574D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32" y="2105993"/>
            <a:ext cx="11131528" cy="4127807"/>
          </a:xfrm>
        </p:spPr>
        <p:txBody>
          <a:bodyPr/>
          <a:lstStyle/>
          <a:p>
            <a:r>
              <a:rPr lang="sv-SE" b="1" dirty="0"/>
              <a:t>Utredningen Modernare byggregler - förutsägbart, flexibelt och förenklat </a:t>
            </a:r>
            <a:r>
              <a:rPr lang="sv-SE" dirty="0"/>
              <a:t>precisera vaga ord och formuleringar, definiera begrepp som har betydelse, föreskriva vilka verifieringsmetoder som ska användas, ta bort hänvisning till standarder och minska allmänna råd</a:t>
            </a:r>
          </a:p>
          <a:p>
            <a:pPr algn="l"/>
            <a:r>
              <a:rPr lang="sv-SE" i="1" dirty="0"/>
              <a:t>SKR anser att dagens byggregelverk blivit så pass omfattande, oöverskådligt och svårtolkat att det finns goda skäl till en grundlig översyn</a:t>
            </a:r>
          </a:p>
          <a:p>
            <a:pPr algn="l"/>
            <a:r>
              <a:rPr lang="sv-SE" i="1" dirty="0"/>
              <a:t>Det är av vikt för systemets fortsatta legitimitet att nya ändringar implementeras på ett ansvarsfullt sätt och i ett sammanhang så att det inte påverkar kommuners och byggaktörers behov av kontinuitet.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7878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karta&#10;&#10;Automatiskt genererad beskrivning">
            <a:extLst>
              <a:ext uri="{FF2B5EF4-FFF2-40B4-BE49-F238E27FC236}">
                <a16:creationId xmlns:a16="http://schemas.microsoft.com/office/drawing/2014/main" id="{A56F4F52-C3B2-3401-3D0F-8EA0DE6318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5" b="10542"/>
          <a:stretch/>
        </p:blipFill>
        <p:spPr>
          <a:xfrm>
            <a:off x="5986665" y="2494800"/>
            <a:ext cx="4716000" cy="3740400"/>
          </a:xfrm>
          <a:prstGeom prst="rect">
            <a:avLst/>
          </a:prstGeom>
          <a:noFill/>
        </p:spPr>
      </p:pic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0DEE4779-9DBD-25A8-B464-B651B878F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5999" y="2494800"/>
            <a:ext cx="5320665" cy="3740400"/>
          </a:xfrm>
        </p:spPr>
        <p:txBody>
          <a:bodyPr>
            <a:normAutofit/>
          </a:bodyPr>
          <a:lstStyle/>
          <a:p>
            <a:r>
              <a:rPr lang="sv-SE" dirty="0"/>
              <a:t>Nu lyfts det ur regelverket, men vad ska det ersättas av?</a:t>
            </a:r>
          </a:p>
          <a:p>
            <a:r>
              <a:rPr lang="sv-SE" dirty="0"/>
              <a:t>Har på många sätt varit det gemensamma språket mellan byggnadsnämnd och byggherre</a:t>
            </a:r>
          </a:p>
          <a:p>
            <a:r>
              <a:rPr lang="sv-SE" dirty="0"/>
              <a:t>Ansvar läggs på ”branschen” att ta fram standarder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C8A87FC-88AE-9498-2102-961B70C1C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</p:spPr>
        <p:txBody>
          <a:bodyPr anchor="t">
            <a:normAutofit/>
          </a:bodyPr>
          <a:lstStyle/>
          <a:p>
            <a:r>
              <a:rPr lang="sv-SE" sz="3700"/>
              <a:t>Hänvisning till standarder och allmänna råd</a:t>
            </a:r>
          </a:p>
        </p:txBody>
      </p:sp>
    </p:spTree>
    <p:extLst>
      <p:ext uri="{BB962C8B-B14F-4D97-AF65-F5344CB8AC3E}">
        <p14:creationId xmlns:p14="http://schemas.microsoft.com/office/powerpoint/2010/main" val="2526198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logotyp, text, grafisk design, Grafik&#10;&#10;Automatiskt genererad beskrivning">
            <a:extLst>
              <a:ext uri="{FF2B5EF4-FFF2-40B4-BE49-F238E27FC236}">
                <a16:creationId xmlns:a16="http://schemas.microsoft.com/office/drawing/2014/main" id="{B2FE7D40-D12B-1313-1FA4-A180ACC4F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525" y="2634165"/>
            <a:ext cx="4716000" cy="3601035"/>
          </a:xfrm>
          <a:prstGeom prst="rect">
            <a:avLst/>
          </a:prstGeom>
          <a:noFill/>
        </p:spPr>
      </p:pic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CF2767B2-D474-46FB-4B58-6A17DEFD55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5999" y="2494800"/>
            <a:ext cx="5343525" cy="3740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v-SE" dirty="0"/>
              <a:t>Vi får en komplex och krävande kommunikation mellan byggherre och byggnadsnämnd</a:t>
            </a:r>
          </a:p>
          <a:p>
            <a:pPr>
              <a:lnSpc>
                <a:spcPct val="90000"/>
              </a:lnSpc>
            </a:pPr>
            <a:r>
              <a:rPr lang="sv-SE" dirty="0"/>
              <a:t>Överskattas förtroendet och samsynen mellan byggherre och byggnadsnämnd?</a:t>
            </a:r>
          </a:p>
          <a:p>
            <a:pPr>
              <a:lnSpc>
                <a:spcPct val="90000"/>
              </a:lnSpc>
            </a:pPr>
            <a:r>
              <a:rPr lang="sv-SE" dirty="0"/>
              <a:t>Hur påverkar det ledtiderna i bygglovsprocessen? </a:t>
            </a:r>
          </a:p>
          <a:p>
            <a:pPr>
              <a:lnSpc>
                <a:spcPct val="90000"/>
              </a:lnSpc>
            </a:pP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F6D338E-CA5E-626C-CE8B-A32E8344B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</p:spPr>
        <p:txBody>
          <a:bodyPr anchor="t">
            <a:normAutofit/>
          </a:bodyPr>
          <a:lstStyle/>
          <a:p>
            <a:r>
              <a:rPr lang="sv-SE" sz="3700"/>
              <a:t>Hur kommer dialogen i kontrollprocessen se ut?</a:t>
            </a:r>
          </a:p>
        </p:txBody>
      </p:sp>
    </p:spTree>
    <p:extLst>
      <p:ext uri="{BB962C8B-B14F-4D97-AF65-F5344CB8AC3E}">
        <p14:creationId xmlns:p14="http://schemas.microsoft.com/office/powerpoint/2010/main" val="115447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gzoz dumanı Vector Art Stock Images - Page 3 | Depositphotos">
            <a:extLst>
              <a:ext uri="{FF2B5EF4-FFF2-40B4-BE49-F238E27FC236}">
                <a16:creationId xmlns:a16="http://schemas.microsoft.com/office/drawing/2014/main" id="{5EB19498-0C6B-EB21-BCD3-C2C694F76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1" y="3562712"/>
            <a:ext cx="1062990" cy="114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3CC292A3-B18C-2E4D-070D-BDBCE6540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Vilka krav på kompetens ställer denna förändring?</a:t>
            </a:r>
          </a:p>
          <a:p>
            <a:r>
              <a:rPr lang="sv-SE" dirty="0"/>
              <a:t>Får vi en huggsexa om kompetens och personal?  </a:t>
            </a:r>
          </a:p>
          <a:p>
            <a:r>
              <a:rPr lang="sv-SE" dirty="0"/>
              <a:t>Boverket behöver satsa rejält på information, vägledning och utbildning</a:t>
            </a:r>
          </a:p>
          <a:p>
            <a:r>
              <a:rPr lang="sv-SE" dirty="0"/>
              <a:t>Staten behöver ta fram en plan för att få fram kompetens via utbildningsväsendet </a:t>
            </a:r>
          </a:p>
          <a:p>
            <a:r>
              <a:rPr lang="sv-SE" dirty="0"/>
              <a:t>Hur ska detta finansieras?</a:t>
            </a:r>
          </a:p>
          <a:p>
            <a:r>
              <a:rPr lang="sv-SE" dirty="0"/>
              <a:t>Behöver vi en längre omställningsperiod?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09ADFE70-700E-CEAF-6FF3-64DCA90A9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Behov av kompetens- och informationssatsningar</a:t>
            </a:r>
          </a:p>
        </p:txBody>
      </p:sp>
      <p:pic>
        <p:nvPicPr>
          <p:cNvPr id="4" name="Bildobjekt 3" descr="En bild som visar clipart&#10;&#10;Automatiskt genererad beskrivning">
            <a:extLst>
              <a:ext uri="{FF2B5EF4-FFF2-40B4-BE49-F238E27FC236}">
                <a16:creationId xmlns:a16="http://schemas.microsoft.com/office/drawing/2014/main" id="{8D1F71FC-86B9-71FE-8D73-97464B4054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103" y="4455553"/>
            <a:ext cx="1505494" cy="1662217"/>
          </a:xfrm>
          <a:prstGeom prst="rect">
            <a:avLst/>
          </a:prstGeom>
        </p:spPr>
      </p:pic>
      <p:pic>
        <p:nvPicPr>
          <p:cNvPr id="6" name="Picture 6" descr="Plan- och bygglagen (2010:900) – Norstedts Juridik">
            <a:extLst>
              <a:ext uri="{FF2B5EF4-FFF2-40B4-BE49-F238E27FC236}">
                <a16:creationId xmlns:a16="http://schemas.microsoft.com/office/drawing/2014/main" id="{8ADA2DD0-901F-BE94-B6EB-9E08F1562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807" y="3834277"/>
            <a:ext cx="217922" cy="34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344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6562358-3DAE-1C8D-CC41-82130C88B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1665" y="2494800"/>
            <a:ext cx="3740400" cy="37404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9CBA4D1E-7D48-B345-C2A0-419A478459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5999" y="2494800"/>
            <a:ext cx="6265665" cy="3740400"/>
          </a:xfrm>
        </p:spPr>
        <p:txBody>
          <a:bodyPr>
            <a:normAutofit/>
          </a:bodyPr>
          <a:lstStyle/>
          <a:p>
            <a:r>
              <a:rPr lang="sv-SE" dirty="0"/>
              <a:t>Vad menas med att ”vid ändring av byggnad får erfarenheter från den befintliga byggnaden användas” </a:t>
            </a:r>
          </a:p>
          <a:p>
            <a:r>
              <a:rPr lang="sv-SE" dirty="0"/>
              <a:t>Väldigt mycket acceptabelt och oacceptabelt</a:t>
            </a:r>
          </a:p>
          <a:p>
            <a:r>
              <a:rPr lang="sv-SE" dirty="0"/>
              <a:t>Försumbart, uppenbart obehövligt, klarläggas, särskilda skäl osv </a:t>
            </a:r>
          </a:p>
          <a:p>
            <a:r>
              <a:rPr lang="sv-SE" dirty="0"/>
              <a:t>Behöver vi ens avvikelseparagrafen?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17F1448F-C225-EF77-20DA-A7D587726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</p:spPr>
        <p:txBody>
          <a:bodyPr anchor="t">
            <a:normAutofit/>
          </a:bodyPr>
          <a:lstStyle/>
          <a:p>
            <a:r>
              <a:rPr lang="sv-SE" sz="3700" dirty="0"/>
              <a:t>Vad hände med att precisera vaga ord och formuleringar?</a:t>
            </a:r>
          </a:p>
        </p:txBody>
      </p:sp>
    </p:spTree>
    <p:extLst>
      <p:ext uri="{BB962C8B-B14F-4D97-AF65-F5344CB8AC3E}">
        <p14:creationId xmlns:p14="http://schemas.microsoft.com/office/powerpoint/2010/main" val="687814841"/>
      </p:ext>
    </p:extLst>
  </p:cSld>
  <p:clrMapOvr>
    <a:masterClrMapping/>
  </p:clrMapOvr>
</p:sld>
</file>

<file path=ppt/theme/theme1.xml><?xml version="1.0" encoding="utf-8"?>
<a:theme xmlns:a="http://schemas.openxmlformats.org/drawingml/2006/main" name="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2CAF1EB7-961D-45FB-A7E7-5E325B50E9F9}"/>
    </a:ext>
  </a:extLst>
</a:theme>
</file>

<file path=ppt/theme/theme10.xml><?xml version="1.0" encoding="utf-8"?>
<a:theme xmlns:a="http://schemas.openxmlformats.org/drawingml/2006/main" name="Lerum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DC9B7"/>
      </a:accent1>
      <a:accent2>
        <a:srgbClr val="983222"/>
      </a:accent2>
      <a:accent3>
        <a:srgbClr val="FFFFFF"/>
      </a:accent3>
      <a:accent4>
        <a:srgbClr val="000000"/>
      </a:accent4>
      <a:accent5>
        <a:srgbClr val="F4E1D8"/>
      </a:accent5>
      <a:accent6>
        <a:srgbClr val="892C1E"/>
      </a:accent6>
      <a:hlink>
        <a:srgbClr val="DE9C82"/>
      </a:hlink>
      <a:folHlink>
        <a:srgbClr val="BE543E"/>
      </a:folHlink>
    </a:clrScheme>
    <a:fontScheme name="Lerum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ru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DD1CD"/>
        </a:accent1>
        <a:accent2>
          <a:srgbClr val="983222"/>
        </a:accent2>
        <a:accent3>
          <a:srgbClr val="FFFFFF"/>
        </a:accent3>
        <a:accent4>
          <a:srgbClr val="000000"/>
        </a:accent4>
        <a:accent5>
          <a:srgbClr val="F4E5E3"/>
        </a:accent5>
        <a:accent6>
          <a:srgbClr val="892C1E"/>
        </a:accent6>
        <a:hlink>
          <a:srgbClr val="DBA39B"/>
        </a:hlink>
        <a:folHlink>
          <a:srgbClr val="A5271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rum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E6CC"/>
        </a:accent1>
        <a:accent2>
          <a:srgbClr val="DF7A00"/>
        </a:accent2>
        <a:accent3>
          <a:srgbClr val="FFFFFF"/>
        </a:accent3>
        <a:accent4>
          <a:srgbClr val="000000"/>
        </a:accent4>
        <a:accent5>
          <a:srgbClr val="FDF0E2"/>
        </a:accent5>
        <a:accent6>
          <a:srgbClr val="CA6E00"/>
        </a:accent6>
        <a:hlink>
          <a:srgbClr val="F8CD99"/>
        </a:hlink>
        <a:folHlink>
          <a:srgbClr val="F19A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ru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7CC"/>
        </a:accent1>
        <a:accent2>
          <a:srgbClr val="FECB00"/>
        </a:accent2>
        <a:accent3>
          <a:srgbClr val="FFFFFF"/>
        </a:accent3>
        <a:accent4>
          <a:srgbClr val="000000"/>
        </a:accent4>
        <a:accent5>
          <a:srgbClr val="FFFAE2"/>
        </a:accent5>
        <a:accent6>
          <a:srgbClr val="E6B800"/>
        </a:accent6>
        <a:hlink>
          <a:srgbClr val="FFEE99"/>
        </a:hlink>
        <a:folHlink>
          <a:srgbClr val="FFDD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rum presentatio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9D4CF"/>
        </a:accent1>
        <a:accent2>
          <a:srgbClr val="584528"/>
        </a:accent2>
        <a:accent3>
          <a:srgbClr val="FFFFFF"/>
        </a:accent3>
        <a:accent4>
          <a:srgbClr val="000000"/>
        </a:accent4>
        <a:accent5>
          <a:srgbClr val="E9E6E4"/>
        </a:accent5>
        <a:accent6>
          <a:srgbClr val="4F3E23"/>
        </a:accent6>
        <a:hlink>
          <a:srgbClr val="B3A9A0"/>
        </a:hlink>
        <a:folHlink>
          <a:srgbClr val="6752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rum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D7D2"/>
        </a:accent1>
        <a:accent2>
          <a:srgbClr val="284E36"/>
        </a:accent2>
        <a:accent3>
          <a:srgbClr val="FFFFFF"/>
        </a:accent3>
        <a:accent4>
          <a:srgbClr val="000000"/>
        </a:accent4>
        <a:accent5>
          <a:srgbClr val="E2E8E5"/>
        </a:accent5>
        <a:accent6>
          <a:srgbClr val="234630"/>
        </a:accent6>
        <a:hlink>
          <a:srgbClr val="99AFA5"/>
        </a:hlink>
        <a:folHlink>
          <a:srgbClr val="33604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rum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D2D9"/>
        </a:accent1>
        <a:accent2>
          <a:srgbClr val="003359"/>
        </a:accent2>
        <a:accent3>
          <a:srgbClr val="FFFFFF"/>
        </a:accent3>
        <a:accent4>
          <a:srgbClr val="000000"/>
        </a:accent4>
        <a:accent5>
          <a:srgbClr val="E2E5E9"/>
        </a:accent5>
        <a:accent6>
          <a:srgbClr val="002D50"/>
        </a:accent6>
        <a:hlink>
          <a:srgbClr val="99A5B3"/>
        </a:hlink>
        <a:folHlink>
          <a:srgbClr val="334A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B89EF165-2CBC-45BD-AA2F-B5486EFAD403}" vid="{E76FACEB-778A-4764-84AB-7BD90D72BC90}"/>
    </a:ext>
  </a:extLst>
</a:theme>
</file>

<file path=ppt/theme/theme12.xml><?xml version="1.0" encoding="utf-8"?>
<a:theme xmlns:a="http://schemas.openxmlformats.org/drawingml/2006/main" name="3_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EC5BD669-B808-43D7-A840-7CCC150A1FAC}" vid="{01F93999-08CE-41FA-883E-1669D7EB9E7B}"/>
    </a:ext>
  </a:extLst>
</a:theme>
</file>

<file path=ppt/theme/theme1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KL PPT Röd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708A3794-37D9-4803-84A9-AB78FBB36BC4}"/>
    </a:ext>
  </a:extLst>
</a:theme>
</file>

<file path=ppt/theme/theme3.xml><?xml version="1.0" encoding="utf-8"?>
<a:theme xmlns:a="http://schemas.openxmlformats.org/drawingml/2006/main" name="Inledningsbilder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2E78E39C-B60B-491F-A96D-3FDDC16DF557}"/>
    </a:ext>
  </a:extLst>
</a:theme>
</file>

<file path=ppt/theme/theme4.xml><?xml version="1.0" encoding="utf-8"?>
<a:theme xmlns:a="http://schemas.openxmlformats.org/drawingml/2006/main" name="SKL PPT Mörk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095DED30-6B13-4BE2-BA4C-EA3394B95B7F}"/>
    </a:ext>
  </a:extLst>
</a:theme>
</file>

<file path=ppt/theme/theme5.xml><?xml version="1.0" encoding="utf-8"?>
<a:theme xmlns:a="http://schemas.openxmlformats.org/drawingml/2006/main" name="SKL PPT Svart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87141482-60FB-45BC-B401-1519BD2D21BE}"/>
    </a:ext>
  </a:extLst>
</a:theme>
</file>

<file path=ppt/theme/theme6.xml><?xml version="1.0" encoding="utf-8"?>
<a:theme xmlns:a="http://schemas.openxmlformats.org/drawingml/2006/main" name="SKL PPT Vit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AA2B0D8B-6B51-4AAB-ADE9-8F3C4DAB5BAA}"/>
    </a:ext>
  </a:extLst>
</a:theme>
</file>

<file path=ppt/theme/theme7.xml><?xml version="1.0" encoding="utf-8"?>
<a:theme xmlns:a="http://schemas.openxmlformats.org/drawingml/2006/main" name="1_Inledningsbilder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F12CA4A6-CA0C-4B22-9C63-F0644DB6170F}" vid="{FD1CEDE4-AA2E-46FB-B779-290BFBC30F20}"/>
    </a:ext>
  </a:extLst>
</a:theme>
</file>

<file path=ppt/theme/theme8.xml><?xml version="1.0" encoding="utf-8"?>
<a:theme xmlns:a="http://schemas.openxmlformats.org/drawingml/2006/main" name="1_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F12CA4A6-CA0C-4B22-9C63-F0644DB6170F}" vid="{2E8938F9-0327-447A-BF3F-FC61FA569C80}"/>
    </a:ext>
  </a:extLst>
</a:theme>
</file>

<file path=ppt/theme/theme9.xml><?xml version="1.0" encoding="utf-8"?>
<a:theme xmlns:a="http://schemas.openxmlformats.org/drawingml/2006/main" name="1_SKL PPT Röd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F12CA4A6-CA0C-4B22-9C63-F0644DB6170F}" vid="{F21737DD-E578-46C8-9886-86CEC654586F}"/>
    </a:ext>
  </a:extLst>
</a:theme>
</file>

<file path=ppt/theme/themeOverride1.xml><?xml version="1.0" encoding="utf-8"?>
<a:themeOverride xmlns:a="http://schemas.openxmlformats.org/drawingml/2006/main">
  <a:clrScheme name="Lerum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EDD1CD"/>
    </a:accent1>
    <a:accent2>
      <a:srgbClr val="983222"/>
    </a:accent2>
    <a:accent3>
      <a:srgbClr val="FFFFFF"/>
    </a:accent3>
    <a:accent4>
      <a:srgbClr val="000000"/>
    </a:accent4>
    <a:accent5>
      <a:srgbClr val="F4E5E3"/>
    </a:accent5>
    <a:accent6>
      <a:srgbClr val="892C1E"/>
    </a:accent6>
    <a:hlink>
      <a:srgbClr val="DBA39B"/>
    </a:hlink>
    <a:folHlink>
      <a:srgbClr val="A5271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SKR</Template>
  <TotalTime>15486</TotalTime>
  <Words>437</Words>
  <Application>Microsoft Office PowerPoint</Application>
  <PresentationFormat>Bredbild</PresentationFormat>
  <Paragraphs>57</Paragraphs>
  <Slides>11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12</vt:i4>
      </vt:variant>
      <vt:variant>
        <vt:lpstr>Bildrubriker</vt:lpstr>
      </vt:variant>
      <vt:variant>
        <vt:i4>11</vt:i4>
      </vt:variant>
    </vt:vector>
  </HeadingPairs>
  <TitlesOfParts>
    <vt:vector size="26" baseType="lpstr">
      <vt:lpstr>Arial</vt:lpstr>
      <vt:lpstr>Calibri</vt:lpstr>
      <vt:lpstr>Symbol</vt:lpstr>
      <vt:lpstr>SKL PPT Gul</vt:lpstr>
      <vt:lpstr>SKL PPT Röd</vt:lpstr>
      <vt:lpstr>Inledningsbilder</vt:lpstr>
      <vt:lpstr>SKL PPT Mörk</vt:lpstr>
      <vt:lpstr>SKL PPT Svart</vt:lpstr>
      <vt:lpstr>SKL PPT Vit</vt:lpstr>
      <vt:lpstr>1_Inledningsbilder</vt:lpstr>
      <vt:lpstr>1_SKL PPT Gul</vt:lpstr>
      <vt:lpstr>1_SKL PPT Röd</vt:lpstr>
      <vt:lpstr>Lerum presentation</vt:lpstr>
      <vt:lpstr>2_SKL PPT Gul</vt:lpstr>
      <vt:lpstr>3_SKL PPT Gul</vt:lpstr>
      <vt:lpstr>Möjligheternas byggregler -Sveriges kommuner och regioners perspektiv</vt:lpstr>
      <vt:lpstr>Sveriges Kommuner och Regioner</vt:lpstr>
      <vt:lpstr>Vårt uppdrag</vt:lpstr>
      <vt:lpstr>SKRs utgångspunkt</vt:lpstr>
      <vt:lpstr>Förväntningar på översynen</vt:lpstr>
      <vt:lpstr>Hänvisning till standarder och allmänna råd</vt:lpstr>
      <vt:lpstr>Hur kommer dialogen i kontrollprocessen se ut?</vt:lpstr>
      <vt:lpstr>Behov av kompetens- och informationssatsningar</vt:lpstr>
      <vt:lpstr>Vad hände med att precisera vaga ord och formuleringar?</vt:lpstr>
      <vt:lpstr>Så, vad gör vi nu?</vt:lpstr>
      <vt:lpstr>Tack!  johan.sjostrand@skr.se</vt:lpstr>
    </vt:vector>
  </TitlesOfParts>
  <Company>Sverige Kommuner och Landsting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Bygglovchefsnätverket 2020-09-01</dc:title>
  <dc:creator>Edenborg Love</dc:creator>
  <cp:lastModifiedBy>Sjöstrand Johan</cp:lastModifiedBy>
  <cp:revision>236</cp:revision>
  <dcterms:created xsi:type="dcterms:W3CDTF">2020-08-26T07:52:43Z</dcterms:created>
  <dcterms:modified xsi:type="dcterms:W3CDTF">2023-05-23T20:39:04Z</dcterms:modified>
</cp:coreProperties>
</file>