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6" r:id="rId3"/>
    <p:sldId id="278" r:id="rId4"/>
    <p:sldId id="272" r:id="rId5"/>
    <p:sldId id="280" r:id="rId6"/>
    <p:sldId id="263" r:id="rId7"/>
    <p:sldId id="261" r:id="rId8"/>
    <p:sldId id="260" r:id="rId9"/>
    <p:sldId id="262" r:id="rId10"/>
    <p:sldId id="257" r:id="rId11"/>
    <p:sldId id="259" r:id="rId12"/>
    <p:sldId id="269" r:id="rId13"/>
    <p:sldId id="281" r:id="rId14"/>
    <p:sldId id="282" r:id="rId15"/>
    <p:sldId id="279" r:id="rId16"/>
    <p:sldId id="275" r:id="rId17"/>
    <p:sldId id="267" r:id="rId18"/>
    <p:sldId id="271" r:id="rId19"/>
    <p:sldId id="276" r:id="rId20"/>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6310" autoAdjust="0"/>
  </p:normalViewPr>
  <p:slideViewPr>
    <p:cSldViewPr snapToGrid="0">
      <p:cViewPr varScale="1">
        <p:scale>
          <a:sx n="73" d="100"/>
          <a:sy n="73" d="100"/>
        </p:scale>
        <p:origin x="54" y="51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7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0027B52-FD20-4248-812D-BA80A4105658}" type="datetimeFigureOut">
              <a:rPr lang="sv-SE" smtClean="0"/>
              <a:t>2016-05-25</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55363E82-0CF0-4EA6-9F59-27BBDA575B67}" type="slidenum">
              <a:rPr lang="sv-SE" smtClean="0"/>
              <a:t>‹#›</a:t>
            </a:fld>
            <a:endParaRPr lang="sv-SE"/>
          </a:p>
        </p:txBody>
      </p:sp>
    </p:spTree>
    <p:extLst>
      <p:ext uri="{BB962C8B-B14F-4D97-AF65-F5344CB8AC3E}">
        <p14:creationId xmlns:p14="http://schemas.microsoft.com/office/powerpoint/2010/main" val="2085884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13175" y="9361488"/>
            <a:ext cx="2916238"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D22C632E-D0FC-4AF8-9E28-48B21C125E73}" type="slidenum">
              <a:rPr lang="sv-SE" altLang="sv-SE"/>
              <a:pPr algn="r" eaLnBrk="1" hangingPunct="1">
                <a:spcBef>
                  <a:spcPct val="0"/>
                </a:spcBef>
              </a:pPr>
              <a:t>15</a:t>
            </a:fld>
            <a:endParaRPr lang="sv-SE" altLang="sv-SE"/>
          </a:p>
        </p:txBody>
      </p:sp>
      <p:sp>
        <p:nvSpPr>
          <p:cNvPr id="24579" name="Rectangle 7"/>
          <p:cNvSpPr txBox="1">
            <a:spLocks noGrp="1" noChangeArrowheads="1"/>
          </p:cNvSpPr>
          <p:nvPr/>
        </p:nvSpPr>
        <p:spPr bwMode="auto">
          <a:xfrm>
            <a:off x="3813175" y="9361488"/>
            <a:ext cx="291623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5A143D4C-A2BB-4516-B8EC-E8F18BBD1FC5}" type="slidenum">
              <a:rPr lang="sv-SE" altLang="sv-SE"/>
              <a:pPr algn="r" eaLnBrk="1" hangingPunct="1">
                <a:spcBef>
                  <a:spcPct val="0"/>
                </a:spcBef>
              </a:pPr>
              <a:t>15</a:t>
            </a:fld>
            <a:endParaRPr lang="sv-SE" altLang="sv-SE"/>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p:spPr>
        <p:txBody>
          <a:bodyPr/>
          <a:lstStyle/>
          <a:p>
            <a:pPr eaLnBrk="1" hangingPunct="1"/>
            <a:endParaRPr lang="sv-SE" altLang="sv-SE" smtClean="0"/>
          </a:p>
        </p:txBody>
      </p:sp>
    </p:spTree>
    <p:extLst>
      <p:ext uri="{BB962C8B-B14F-4D97-AF65-F5344CB8AC3E}">
        <p14:creationId xmlns:p14="http://schemas.microsoft.com/office/powerpoint/2010/main" val="1100658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4B103B19-03AA-4BE7-9A4B-46F262BDC6F6}" type="datetimeFigureOut">
              <a:rPr lang="sv-SE" smtClean="0"/>
              <a:t>2016-05-25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ACAD022-779D-46FC-B6A8-80D229BD87DA}" type="slidenum">
              <a:rPr lang="sv-SE" smtClean="0"/>
              <a:t>‹#›</a:t>
            </a:fld>
            <a:endParaRPr lang="sv-SE"/>
          </a:p>
        </p:txBody>
      </p:sp>
    </p:spTree>
    <p:extLst>
      <p:ext uri="{BB962C8B-B14F-4D97-AF65-F5344CB8AC3E}">
        <p14:creationId xmlns:p14="http://schemas.microsoft.com/office/powerpoint/2010/main" val="369148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B103B19-03AA-4BE7-9A4B-46F262BDC6F6}" type="datetimeFigureOut">
              <a:rPr lang="sv-SE" smtClean="0"/>
              <a:t>2016-05-25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ACAD022-779D-46FC-B6A8-80D229BD87DA}" type="slidenum">
              <a:rPr lang="sv-SE" smtClean="0"/>
              <a:t>‹#›</a:t>
            </a:fld>
            <a:endParaRPr lang="sv-SE"/>
          </a:p>
        </p:txBody>
      </p:sp>
    </p:spTree>
    <p:extLst>
      <p:ext uri="{BB962C8B-B14F-4D97-AF65-F5344CB8AC3E}">
        <p14:creationId xmlns:p14="http://schemas.microsoft.com/office/powerpoint/2010/main" val="3874625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B103B19-03AA-4BE7-9A4B-46F262BDC6F6}" type="datetimeFigureOut">
              <a:rPr lang="sv-SE" smtClean="0"/>
              <a:t>2016-05-25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ACAD022-779D-46FC-B6A8-80D229BD87DA}" type="slidenum">
              <a:rPr lang="sv-SE" smtClean="0"/>
              <a:t>‹#›</a:t>
            </a:fld>
            <a:endParaRPr lang="sv-SE"/>
          </a:p>
        </p:txBody>
      </p:sp>
    </p:spTree>
    <p:extLst>
      <p:ext uri="{BB962C8B-B14F-4D97-AF65-F5344CB8AC3E}">
        <p14:creationId xmlns:p14="http://schemas.microsoft.com/office/powerpoint/2010/main" val="4147016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696000" y="1440000"/>
            <a:ext cx="10971464"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1315983244"/>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B103B19-03AA-4BE7-9A4B-46F262BDC6F6}" type="datetimeFigureOut">
              <a:rPr lang="sv-SE" smtClean="0"/>
              <a:t>2016-05-25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ACAD022-779D-46FC-B6A8-80D229BD87DA}" type="slidenum">
              <a:rPr lang="sv-SE" smtClean="0"/>
              <a:t>‹#›</a:t>
            </a:fld>
            <a:endParaRPr lang="sv-SE"/>
          </a:p>
        </p:txBody>
      </p:sp>
    </p:spTree>
    <p:extLst>
      <p:ext uri="{BB962C8B-B14F-4D97-AF65-F5344CB8AC3E}">
        <p14:creationId xmlns:p14="http://schemas.microsoft.com/office/powerpoint/2010/main" val="1386963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4B103B19-03AA-4BE7-9A4B-46F262BDC6F6}" type="datetimeFigureOut">
              <a:rPr lang="sv-SE" smtClean="0"/>
              <a:t>2016-05-25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ACAD022-779D-46FC-B6A8-80D229BD87DA}" type="slidenum">
              <a:rPr lang="sv-SE" smtClean="0"/>
              <a:t>‹#›</a:t>
            </a:fld>
            <a:endParaRPr lang="sv-SE"/>
          </a:p>
        </p:txBody>
      </p:sp>
    </p:spTree>
    <p:extLst>
      <p:ext uri="{BB962C8B-B14F-4D97-AF65-F5344CB8AC3E}">
        <p14:creationId xmlns:p14="http://schemas.microsoft.com/office/powerpoint/2010/main" val="3164012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4B103B19-03AA-4BE7-9A4B-46F262BDC6F6}" type="datetimeFigureOut">
              <a:rPr lang="sv-SE" smtClean="0"/>
              <a:t>2016-05-25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ACAD022-779D-46FC-B6A8-80D229BD87DA}" type="slidenum">
              <a:rPr lang="sv-SE" smtClean="0"/>
              <a:t>‹#›</a:t>
            </a:fld>
            <a:endParaRPr lang="sv-SE"/>
          </a:p>
        </p:txBody>
      </p:sp>
    </p:spTree>
    <p:extLst>
      <p:ext uri="{BB962C8B-B14F-4D97-AF65-F5344CB8AC3E}">
        <p14:creationId xmlns:p14="http://schemas.microsoft.com/office/powerpoint/2010/main" val="372280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4B103B19-03AA-4BE7-9A4B-46F262BDC6F6}" type="datetimeFigureOut">
              <a:rPr lang="sv-SE" smtClean="0"/>
              <a:t>2016-05-25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7ACAD022-779D-46FC-B6A8-80D229BD87DA}" type="slidenum">
              <a:rPr lang="sv-SE" smtClean="0"/>
              <a:t>‹#›</a:t>
            </a:fld>
            <a:endParaRPr lang="sv-SE"/>
          </a:p>
        </p:txBody>
      </p:sp>
    </p:spTree>
    <p:extLst>
      <p:ext uri="{BB962C8B-B14F-4D97-AF65-F5344CB8AC3E}">
        <p14:creationId xmlns:p14="http://schemas.microsoft.com/office/powerpoint/2010/main" val="3316482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4B103B19-03AA-4BE7-9A4B-46F262BDC6F6}" type="datetimeFigureOut">
              <a:rPr lang="sv-SE" smtClean="0"/>
              <a:t>2016-05-25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7ACAD022-779D-46FC-B6A8-80D229BD87DA}" type="slidenum">
              <a:rPr lang="sv-SE" smtClean="0"/>
              <a:t>‹#›</a:t>
            </a:fld>
            <a:endParaRPr lang="sv-SE"/>
          </a:p>
        </p:txBody>
      </p:sp>
    </p:spTree>
    <p:extLst>
      <p:ext uri="{BB962C8B-B14F-4D97-AF65-F5344CB8AC3E}">
        <p14:creationId xmlns:p14="http://schemas.microsoft.com/office/powerpoint/2010/main" val="468031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B103B19-03AA-4BE7-9A4B-46F262BDC6F6}" type="datetimeFigureOut">
              <a:rPr lang="sv-SE" smtClean="0"/>
              <a:t>2016-05-25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7ACAD022-779D-46FC-B6A8-80D229BD87DA}" type="slidenum">
              <a:rPr lang="sv-SE" smtClean="0"/>
              <a:t>‹#›</a:t>
            </a:fld>
            <a:endParaRPr lang="sv-SE"/>
          </a:p>
        </p:txBody>
      </p:sp>
    </p:spTree>
    <p:extLst>
      <p:ext uri="{BB962C8B-B14F-4D97-AF65-F5344CB8AC3E}">
        <p14:creationId xmlns:p14="http://schemas.microsoft.com/office/powerpoint/2010/main" val="1180820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B103B19-03AA-4BE7-9A4B-46F262BDC6F6}" type="datetimeFigureOut">
              <a:rPr lang="sv-SE" smtClean="0"/>
              <a:t>2016-05-25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ACAD022-779D-46FC-B6A8-80D229BD87DA}" type="slidenum">
              <a:rPr lang="sv-SE" smtClean="0"/>
              <a:t>‹#›</a:t>
            </a:fld>
            <a:endParaRPr lang="sv-SE"/>
          </a:p>
        </p:txBody>
      </p:sp>
    </p:spTree>
    <p:extLst>
      <p:ext uri="{BB962C8B-B14F-4D97-AF65-F5344CB8AC3E}">
        <p14:creationId xmlns:p14="http://schemas.microsoft.com/office/powerpoint/2010/main" val="62210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B103B19-03AA-4BE7-9A4B-46F262BDC6F6}" type="datetimeFigureOut">
              <a:rPr lang="sv-SE" smtClean="0"/>
              <a:t>2016-05-25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ACAD022-779D-46FC-B6A8-80D229BD87DA}" type="slidenum">
              <a:rPr lang="sv-SE" smtClean="0"/>
              <a:t>‹#›</a:t>
            </a:fld>
            <a:endParaRPr lang="sv-SE"/>
          </a:p>
        </p:txBody>
      </p:sp>
    </p:spTree>
    <p:extLst>
      <p:ext uri="{BB962C8B-B14F-4D97-AF65-F5344CB8AC3E}">
        <p14:creationId xmlns:p14="http://schemas.microsoft.com/office/powerpoint/2010/main" val="1430579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103B19-03AA-4BE7-9A4B-46F262BDC6F6}" type="datetimeFigureOut">
              <a:rPr lang="sv-SE" smtClean="0"/>
              <a:t>2016-05-25</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CAD022-779D-46FC-B6A8-80D229BD87DA}" type="slidenum">
              <a:rPr lang="sv-SE" smtClean="0"/>
              <a:t>‹#›</a:t>
            </a:fld>
            <a:endParaRPr lang="sv-SE"/>
          </a:p>
        </p:txBody>
      </p:sp>
    </p:spTree>
    <p:extLst>
      <p:ext uri="{BB962C8B-B14F-4D97-AF65-F5344CB8AC3E}">
        <p14:creationId xmlns:p14="http://schemas.microsoft.com/office/powerpoint/2010/main" val="1289094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nyttochviktigt.byggutbildarna.com/wp-content/uploads/2015/08/sommar-15-004.jpg" TargetMode="External"/><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2.wmf"/><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wmf"/><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wmf"/><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wmf"/><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textruta 4"/>
          <p:cNvSpPr txBox="1"/>
          <p:nvPr/>
        </p:nvSpPr>
        <p:spPr>
          <a:xfrm>
            <a:off x="1975945" y="1986456"/>
            <a:ext cx="8240110" cy="1015663"/>
          </a:xfrm>
          <a:prstGeom prst="rect">
            <a:avLst/>
          </a:prstGeom>
          <a:noFill/>
        </p:spPr>
        <p:txBody>
          <a:bodyPr wrap="square" rtlCol="0">
            <a:spAutoFit/>
          </a:bodyPr>
          <a:lstStyle/>
          <a:p>
            <a:r>
              <a:rPr lang="sv-SE" sz="6000" dirty="0" smtClean="0"/>
              <a:t>Några rättsfall sedan sist</a:t>
            </a:r>
            <a:endParaRPr lang="sv-SE" sz="6000" dirty="0"/>
          </a:p>
        </p:txBody>
      </p:sp>
      <p:sp>
        <p:nvSpPr>
          <p:cNvPr id="6" name="textruta 5"/>
          <p:cNvSpPr txBox="1"/>
          <p:nvPr/>
        </p:nvSpPr>
        <p:spPr>
          <a:xfrm>
            <a:off x="2638697" y="3762103"/>
            <a:ext cx="6701246" cy="1077218"/>
          </a:xfrm>
          <a:prstGeom prst="rect">
            <a:avLst/>
          </a:prstGeom>
          <a:noFill/>
        </p:spPr>
        <p:txBody>
          <a:bodyPr wrap="square" rtlCol="0">
            <a:spAutoFit/>
          </a:bodyPr>
          <a:lstStyle/>
          <a:p>
            <a:r>
              <a:rPr lang="sv-SE" sz="3200" dirty="0" smtClean="0"/>
              <a:t>Beatrice </a:t>
            </a:r>
            <a:r>
              <a:rPr lang="sv-SE" sz="3200" dirty="0" err="1" smtClean="0"/>
              <a:t>Udén</a:t>
            </a:r>
            <a:endParaRPr lang="sv-SE" sz="3200" dirty="0" smtClean="0"/>
          </a:p>
          <a:p>
            <a:r>
              <a:rPr lang="sv-SE" sz="3200" dirty="0" smtClean="0"/>
              <a:t>Rune Johansson</a:t>
            </a:r>
            <a:endParaRPr lang="sv-SE" sz="3200" dirty="0"/>
          </a:p>
        </p:txBody>
      </p:sp>
    </p:spTree>
    <p:extLst>
      <p:ext uri="{BB962C8B-B14F-4D97-AF65-F5344CB8AC3E}">
        <p14:creationId xmlns:p14="http://schemas.microsoft.com/office/powerpoint/2010/main" val="142903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Bildobjekt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2153" y="665164"/>
            <a:ext cx="3960812"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5"/>
          <p:cNvSpPr>
            <a:spLocks noChangeArrowheads="1"/>
          </p:cNvSpPr>
          <p:nvPr/>
        </p:nvSpPr>
        <p:spPr bwMode="auto">
          <a:xfrm>
            <a:off x="4896423" y="2883056"/>
            <a:ext cx="7042037" cy="3434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6348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800" dirty="0"/>
              <a:t>MÖD: Bedömningen av om en viss konstruktion ska anses vara bygglovspliktig </a:t>
            </a:r>
            <a:r>
              <a:rPr lang="sv-SE" altLang="sv-SE" sz="1800" dirty="0" smtClean="0"/>
              <a:t>ska hänsyn tas </a:t>
            </a:r>
            <a:r>
              <a:rPr lang="sv-SE" altLang="sv-SE" sz="1800" dirty="0"/>
              <a:t>till konstruktionens höjd, längd, </a:t>
            </a:r>
            <a:r>
              <a:rPr lang="sv-SE" altLang="sv-SE" sz="1800" dirty="0" smtClean="0"/>
              <a:t>ändamål, omgivningspåverkan, genomsiktlighet </a:t>
            </a:r>
            <a:r>
              <a:rPr lang="sv-SE" altLang="sv-SE" sz="1800" dirty="0"/>
              <a:t>och utformning i </a:t>
            </a:r>
            <a:r>
              <a:rPr lang="sv-SE" altLang="sv-SE" sz="1800" dirty="0" smtClean="0"/>
              <a:t>övrigt, konstruktionens </a:t>
            </a:r>
            <a:r>
              <a:rPr lang="sv-SE" altLang="sv-SE" sz="1800" dirty="0"/>
              <a:t>läge, utförande och beständighet.  </a:t>
            </a:r>
          </a:p>
          <a:p>
            <a:pPr>
              <a:spcBef>
                <a:spcPct val="0"/>
              </a:spcBef>
              <a:buFontTx/>
              <a:buNone/>
            </a:pPr>
            <a:endParaRPr lang="sv-SE" altLang="sv-SE" sz="1800" dirty="0" smtClean="0"/>
          </a:p>
          <a:p>
            <a:pPr>
              <a:spcBef>
                <a:spcPct val="0"/>
              </a:spcBef>
              <a:buFontTx/>
              <a:buNone/>
            </a:pPr>
            <a:r>
              <a:rPr lang="sv-SE" altLang="sv-SE" sz="1800" dirty="0" smtClean="0"/>
              <a:t>Konstruktionen</a:t>
            </a:r>
            <a:r>
              <a:rPr lang="sv-SE" altLang="sv-SE" sz="1800" dirty="0"/>
              <a:t> är uppmurad av tegelstenar vilket ger ett beständigt intryck och </a:t>
            </a:r>
            <a:r>
              <a:rPr lang="sv-SE" altLang="sv-SE" sz="1800" dirty="0" smtClean="0"/>
              <a:t>den </a:t>
            </a:r>
            <a:r>
              <a:rPr lang="sv-SE" altLang="sv-SE" sz="1800" dirty="0"/>
              <a:t>sidan som vetter mot tomtgränsen är helt massivt </a:t>
            </a:r>
            <a:r>
              <a:rPr lang="sv-SE" altLang="sv-SE" sz="1800" dirty="0" smtClean="0"/>
              <a:t>utformad.</a:t>
            </a:r>
            <a:r>
              <a:rPr lang="sv-SE" altLang="sv-SE" sz="1800" dirty="0" smtClean="0">
                <a:hlinkClick r:id="rId3"/>
              </a:rPr>
              <a:t> </a:t>
            </a:r>
            <a:endParaRPr lang="sv-SE" altLang="sv-SE" sz="1800" dirty="0">
              <a:hlinkClick r:id="rId3"/>
            </a:endParaRPr>
          </a:p>
          <a:p>
            <a:pPr>
              <a:spcBef>
                <a:spcPct val="0"/>
              </a:spcBef>
              <a:buFontTx/>
              <a:buNone/>
            </a:pPr>
            <a:endParaRPr lang="sv-SE" altLang="sv-SE" sz="1800" dirty="0"/>
          </a:p>
          <a:p>
            <a:pPr>
              <a:spcBef>
                <a:spcPct val="0"/>
              </a:spcBef>
              <a:buFontTx/>
              <a:buNone/>
            </a:pPr>
            <a:r>
              <a:rPr lang="sv-SE" altLang="sv-SE" sz="1800" dirty="0"/>
              <a:t>Mark- och miljööverdomstolen fann vid en sammantagen bedömning att </a:t>
            </a:r>
            <a:r>
              <a:rPr lang="sv-SE" altLang="sv-SE" sz="1800" dirty="0" smtClean="0"/>
              <a:t>konstruktionen </a:t>
            </a:r>
            <a:r>
              <a:rPr lang="sv-SE" altLang="sv-SE" sz="1800" dirty="0"/>
              <a:t>i detta fall skulle anses vara en bygglovspliktig mur </a:t>
            </a:r>
            <a:r>
              <a:rPr lang="sv-SE" altLang="sv-SE" sz="1800" dirty="0" smtClean="0"/>
              <a:t>enligt </a:t>
            </a:r>
            <a:r>
              <a:rPr lang="sv-SE" altLang="sv-SE" sz="1800" dirty="0"/>
              <a:t>6 kap. 1 § 7 PBF</a:t>
            </a:r>
          </a:p>
        </p:txBody>
      </p:sp>
      <p:pic>
        <p:nvPicPr>
          <p:cNvPr id="60420" name="Picture 6" descr="Det här är mitt eget svartbygge. Vilken tur att det är preskribera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812" y="4024314"/>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Text Box 3"/>
          <p:cNvSpPr txBox="1">
            <a:spLocks noChangeArrowheads="1"/>
          </p:cNvSpPr>
          <p:nvPr/>
        </p:nvSpPr>
        <p:spPr bwMode="auto">
          <a:xfrm>
            <a:off x="4183064" y="188914"/>
            <a:ext cx="44967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sv-SE" sz="2800" b="1" dirty="0" smtClean="0"/>
              <a:t>Kan en grill vara en mur?</a:t>
            </a:r>
            <a:endParaRPr lang="sv-SE" altLang="sv-SE" sz="2400" dirty="0"/>
          </a:p>
        </p:txBody>
      </p:sp>
      <p:pic>
        <p:nvPicPr>
          <p:cNvPr id="6042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9164" y="665164"/>
            <a:ext cx="252253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ruta 1"/>
          <p:cNvSpPr txBox="1"/>
          <p:nvPr/>
        </p:nvSpPr>
        <p:spPr>
          <a:xfrm>
            <a:off x="4856164" y="1146503"/>
            <a:ext cx="6968359" cy="923330"/>
          </a:xfrm>
          <a:prstGeom prst="rect">
            <a:avLst/>
          </a:prstGeom>
          <a:noFill/>
        </p:spPr>
        <p:txBody>
          <a:bodyPr wrap="square" rtlCol="0">
            <a:spAutoFit/>
          </a:bodyPr>
          <a:lstStyle/>
          <a:p>
            <a:r>
              <a:rPr lang="sv-SE" dirty="0"/>
              <a:t>K</a:t>
            </a:r>
            <a:r>
              <a:rPr lang="sv-SE" dirty="0" smtClean="0"/>
              <a:t>onstruktionen är 1,66 meter lång, till viss del 1,23 meter hög och avsedd att användas som grill. Den är placerad utefter tomtgränsen i direktanslutning till ett avskiljande plank mellan radhusens uteplatser.</a:t>
            </a:r>
            <a:endParaRPr lang="sv-SE" dirty="0"/>
          </a:p>
        </p:txBody>
      </p:sp>
      <p:sp>
        <p:nvSpPr>
          <p:cNvPr id="3" name="textruta 2"/>
          <p:cNvSpPr txBox="1"/>
          <p:nvPr/>
        </p:nvSpPr>
        <p:spPr>
          <a:xfrm>
            <a:off x="4856164" y="2259724"/>
            <a:ext cx="6968850" cy="369332"/>
          </a:xfrm>
          <a:prstGeom prst="rect">
            <a:avLst/>
          </a:prstGeom>
          <a:noFill/>
        </p:spPr>
        <p:txBody>
          <a:bodyPr wrap="square" rtlCol="0">
            <a:spAutoFit/>
          </a:bodyPr>
          <a:lstStyle/>
          <a:p>
            <a:r>
              <a:rPr lang="sv-SE" dirty="0" smtClean="0"/>
              <a:t>LST och MMD ansåg detta vara en mur</a:t>
            </a:r>
            <a:endParaRPr lang="sv-SE" dirty="0"/>
          </a:p>
        </p:txBody>
      </p:sp>
      <p:sp>
        <p:nvSpPr>
          <p:cNvPr id="4" name="textruta 3"/>
          <p:cNvSpPr txBox="1"/>
          <p:nvPr/>
        </p:nvSpPr>
        <p:spPr>
          <a:xfrm>
            <a:off x="10678510" y="6400800"/>
            <a:ext cx="1513490" cy="369332"/>
          </a:xfrm>
          <a:prstGeom prst="rect">
            <a:avLst/>
          </a:prstGeom>
          <a:noFill/>
        </p:spPr>
        <p:txBody>
          <a:bodyPr wrap="square" rtlCol="0">
            <a:spAutoFit/>
          </a:bodyPr>
          <a:lstStyle/>
          <a:p>
            <a:r>
              <a:rPr lang="sv-SE" dirty="0"/>
              <a:t>P 121-15</a:t>
            </a:r>
          </a:p>
        </p:txBody>
      </p:sp>
      <p:sp>
        <p:nvSpPr>
          <p:cNvPr id="5" name="textruta 4"/>
          <p:cNvSpPr txBox="1"/>
          <p:nvPr/>
        </p:nvSpPr>
        <p:spPr>
          <a:xfrm>
            <a:off x="287383" y="431074"/>
            <a:ext cx="587828" cy="369332"/>
          </a:xfrm>
          <a:prstGeom prst="rect">
            <a:avLst/>
          </a:prstGeom>
          <a:noFill/>
        </p:spPr>
        <p:txBody>
          <a:bodyPr wrap="square" rtlCol="0">
            <a:spAutoFit/>
          </a:bodyPr>
          <a:lstStyle/>
          <a:p>
            <a:r>
              <a:rPr lang="sv-SE" dirty="0" smtClean="0"/>
              <a:t>RJ</a:t>
            </a:r>
            <a:endParaRPr lang="sv-SE" dirty="0"/>
          </a:p>
        </p:txBody>
      </p:sp>
    </p:spTree>
    <p:extLst>
      <p:ext uri="{BB962C8B-B14F-4D97-AF65-F5344CB8AC3E}">
        <p14:creationId xmlns:p14="http://schemas.microsoft.com/office/powerpoint/2010/main" val="285880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4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Bildobjekt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0258" y="881064"/>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Bildobjekt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8101" y="3242921"/>
            <a:ext cx="4000500"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textruta 5"/>
          <p:cNvSpPr txBox="1">
            <a:spLocks noChangeArrowheads="1"/>
          </p:cNvSpPr>
          <p:nvPr/>
        </p:nvSpPr>
        <p:spPr bwMode="auto">
          <a:xfrm>
            <a:off x="861848" y="5013325"/>
            <a:ext cx="635875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v-SE" altLang="sv-SE" sz="1800" dirty="0"/>
              <a:t>”Mark- och miljööverdomstolen finner, i likhet med mark- och miljödomstolen, att altanen är att anse som en byggnad enligt 1 kap. 4 § PBL”.</a:t>
            </a:r>
          </a:p>
        </p:txBody>
      </p:sp>
      <p:sp>
        <p:nvSpPr>
          <p:cNvPr id="71687" name="Text Box 3"/>
          <p:cNvSpPr txBox="1">
            <a:spLocks noChangeArrowheads="1"/>
          </p:cNvSpPr>
          <p:nvPr/>
        </p:nvSpPr>
        <p:spPr bwMode="auto">
          <a:xfrm>
            <a:off x="4371976" y="404814"/>
            <a:ext cx="505779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sv-SE" sz="2800" b="1" dirty="0" smtClean="0"/>
              <a:t>Bygglov för friliggande altan</a:t>
            </a:r>
            <a:endParaRPr lang="sv-SE" altLang="sv-SE" sz="2400" dirty="0"/>
          </a:p>
        </p:txBody>
      </p:sp>
      <p:pic>
        <p:nvPicPr>
          <p:cNvPr id="7168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2039" y="881064"/>
            <a:ext cx="252253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ruta 1"/>
          <p:cNvSpPr txBox="1"/>
          <p:nvPr/>
        </p:nvSpPr>
        <p:spPr>
          <a:xfrm>
            <a:off x="3951890" y="1341439"/>
            <a:ext cx="7966841" cy="1754326"/>
          </a:xfrm>
          <a:prstGeom prst="rect">
            <a:avLst/>
          </a:prstGeom>
          <a:noFill/>
        </p:spPr>
        <p:txBody>
          <a:bodyPr wrap="square" rtlCol="0">
            <a:spAutoFit/>
          </a:bodyPr>
          <a:lstStyle/>
          <a:p>
            <a:r>
              <a:rPr lang="sv-SE" dirty="0" smtClean="0"/>
              <a:t>Byggnaden var en altan som låg fristående på tomten. Bakkanten vilade på berg. </a:t>
            </a:r>
            <a:r>
              <a:rPr lang="sv-SE" dirty="0"/>
              <a:t>A</a:t>
            </a:r>
            <a:r>
              <a:rPr lang="sv-SE" dirty="0" smtClean="0"/>
              <a:t>ltangolvet har en luftspalt mellan plankorna om 7 mm. </a:t>
            </a:r>
          </a:p>
          <a:p>
            <a:endParaRPr lang="sv-SE" dirty="0"/>
          </a:p>
          <a:p>
            <a:r>
              <a:rPr lang="sv-SE" dirty="0" smtClean="0"/>
              <a:t>Byggnadsnämnden: Fastigheten är belägen utanför planlagt område. Altanen är inte sammanbyggd med huvudbyggnaden. </a:t>
            </a:r>
            <a:r>
              <a:rPr lang="sv-SE" dirty="0" err="1" smtClean="0"/>
              <a:t>Marklov</a:t>
            </a:r>
            <a:r>
              <a:rPr lang="sv-SE" dirty="0" smtClean="0"/>
              <a:t> krävs inte utanför planlagt område. Altanen är så konstruerad att bygglov inte krävs.” </a:t>
            </a:r>
            <a:endParaRPr lang="sv-SE" dirty="0"/>
          </a:p>
        </p:txBody>
      </p:sp>
      <p:sp>
        <p:nvSpPr>
          <p:cNvPr id="3" name="textruta 2"/>
          <p:cNvSpPr txBox="1"/>
          <p:nvPr/>
        </p:nvSpPr>
        <p:spPr>
          <a:xfrm>
            <a:off x="7628101" y="6241709"/>
            <a:ext cx="2469931" cy="369332"/>
          </a:xfrm>
          <a:prstGeom prst="rect">
            <a:avLst/>
          </a:prstGeom>
          <a:noFill/>
        </p:spPr>
        <p:txBody>
          <a:bodyPr wrap="square" rtlCol="0">
            <a:spAutoFit/>
          </a:bodyPr>
          <a:lstStyle/>
          <a:p>
            <a:r>
              <a:rPr lang="sv-SE" dirty="0" smtClean="0"/>
              <a:t>3,30 x 2,30 m, h=1,6 m</a:t>
            </a:r>
            <a:endParaRPr lang="sv-SE" dirty="0"/>
          </a:p>
        </p:txBody>
      </p:sp>
      <p:sp>
        <p:nvSpPr>
          <p:cNvPr id="4" name="textruta 3"/>
          <p:cNvSpPr txBox="1"/>
          <p:nvPr/>
        </p:nvSpPr>
        <p:spPr>
          <a:xfrm>
            <a:off x="861848" y="3541986"/>
            <a:ext cx="6532728" cy="1200329"/>
          </a:xfrm>
          <a:prstGeom prst="rect">
            <a:avLst/>
          </a:prstGeom>
          <a:noFill/>
        </p:spPr>
        <p:txBody>
          <a:bodyPr wrap="square" rtlCol="0">
            <a:spAutoFit/>
          </a:bodyPr>
          <a:lstStyle/>
          <a:p>
            <a:r>
              <a:rPr lang="sv-SE" dirty="0" smtClean="0"/>
              <a:t>MMD: Mot bakgrund av att konstruktionen, genom sin storlek och form, ger samma visuella intryck som en byggnad samt att den är konstruerad på så sätt att människor kan uppehålla sig i den så är den att anse som en byggnad i PBL:s mening</a:t>
            </a:r>
            <a:endParaRPr lang="sv-SE" dirty="0"/>
          </a:p>
        </p:txBody>
      </p:sp>
      <p:sp>
        <p:nvSpPr>
          <p:cNvPr id="5" name="textruta 4"/>
          <p:cNvSpPr txBox="1"/>
          <p:nvPr/>
        </p:nvSpPr>
        <p:spPr>
          <a:xfrm>
            <a:off x="10741572" y="6388865"/>
            <a:ext cx="1450428" cy="369332"/>
          </a:xfrm>
          <a:prstGeom prst="rect">
            <a:avLst/>
          </a:prstGeom>
          <a:noFill/>
        </p:spPr>
        <p:txBody>
          <a:bodyPr wrap="square" rtlCol="0">
            <a:spAutoFit/>
          </a:bodyPr>
          <a:lstStyle/>
          <a:p>
            <a:r>
              <a:rPr lang="sv-SE" dirty="0" smtClean="0"/>
              <a:t>P 8356-14</a:t>
            </a:r>
            <a:endParaRPr lang="sv-SE" dirty="0"/>
          </a:p>
        </p:txBody>
      </p:sp>
      <p:sp>
        <p:nvSpPr>
          <p:cNvPr id="6" name="textruta 5"/>
          <p:cNvSpPr txBox="1"/>
          <p:nvPr/>
        </p:nvSpPr>
        <p:spPr>
          <a:xfrm>
            <a:off x="182880" y="104365"/>
            <a:ext cx="597378" cy="369332"/>
          </a:xfrm>
          <a:prstGeom prst="rect">
            <a:avLst/>
          </a:prstGeom>
          <a:noFill/>
        </p:spPr>
        <p:txBody>
          <a:bodyPr wrap="square" rtlCol="0">
            <a:spAutoFit/>
          </a:bodyPr>
          <a:lstStyle/>
          <a:p>
            <a:r>
              <a:rPr lang="sv-SE" dirty="0" smtClean="0"/>
              <a:t>BU</a:t>
            </a:r>
            <a:endParaRPr lang="sv-SE" dirty="0"/>
          </a:p>
        </p:txBody>
      </p:sp>
    </p:spTree>
    <p:extLst>
      <p:ext uri="{BB962C8B-B14F-4D97-AF65-F5344CB8AC3E}">
        <p14:creationId xmlns:p14="http://schemas.microsoft.com/office/powerpoint/2010/main" val="168955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68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521131" y="339634"/>
            <a:ext cx="7197804" cy="523220"/>
          </a:xfrm>
          <a:prstGeom prst="rect">
            <a:avLst/>
          </a:prstGeom>
          <a:noFill/>
        </p:spPr>
        <p:txBody>
          <a:bodyPr wrap="none" rtlCol="0">
            <a:spAutoFit/>
          </a:bodyPr>
          <a:lstStyle/>
          <a:p>
            <a:r>
              <a:rPr lang="sv-SE" sz="2800" b="1" dirty="0">
                <a:latin typeface="Arial" panose="020B0604020202020204" pitchFamily="34" charset="0"/>
                <a:cs typeface="Arial" panose="020B0604020202020204" pitchFamily="34" charset="0"/>
              </a:rPr>
              <a:t>Attefallsåtgärder möjliga även för radhus</a:t>
            </a:r>
            <a:endParaRPr lang="sv-SE" sz="2800" dirty="0">
              <a:latin typeface="Arial" panose="020B0604020202020204" pitchFamily="34" charset="0"/>
              <a:cs typeface="Arial" panose="020B0604020202020204" pitchFamily="34" charset="0"/>
            </a:endParaRPr>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212" y="930685"/>
            <a:ext cx="5384073" cy="2368992"/>
          </a:xfrm>
          <a:prstGeom prst="rect">
            <a:avLst/>
          </a:prstGeom>
        </p:spPr>
      </p:pic>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486" y="1161686"/>
            <a:ext cx="3810000" cy="2679700"/>
          </a:xfrm>
          <a:prstGeom prst="rect">
            <a:avLst/>
          </a:prstGeom>
        </p:spPr>
      </p:pic>
      <p:sp>
        <p:nvSpPr>
          <p:cNvPr id="6" name="Ellips 5"/>
          <p:cNvSpPr/>
          <p:nvPr/>
        </p:nvSpPr>
        <p:spPr>
          <a:xfrm>
            <a:off x="8373291" y="1489164"/>
            <a:ext cx="1476103" cy="130628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p:cNvSpPr/>
          <p:nvPr/>
        </p:nvSpPr>
        <p:spPr>
          <a:xfrm>
            <a:off x="2011680" y="2808514"/>
            <a:ext cx="2534194" cy="491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p:cNvSpPr txBox="1"/>
          <p:nvPr/>
        </p:nvSpPr>
        <p:spPr>
          <a:xfrm>
            <a:off x="230212" y="2897339"/>
            <a:ext cx="6466114" cy="1477328"/>
          </a:xfrm>
          <a:prstGeom prst="rect">
            <a:avLst/>
          </a:prstGeom>
          <a:noFill/>
        </p:spPr>
        <p:txBody>
          <a:bodyPr wrap="square" rtlCol="0">
            <a:spAutoFit/>
          </a:bodyPr>
          <a:lstStyle/>
          <a:p>
            <a:r>
              <a:rPr lang="sv-SE" dirty="0" smtClean="0"/>
              <a:t>Nämnden i Åre: NEJ. En </a:t>
            </a:r>
            <a:r>
              <a:rPr lang="sv-SE" dirty="0"/>
              <a:t>tillbyggnad om 15 </a:t>
            </a:r>
            <a:r>
              <a:rPr lang="sv-SE" dirty="0" smtClean="0"/>
              <a:t>kvm </a:t>
            </a:r>
            <a:r>
              <a:rPr lang="sv-SE" dirty="0"/>
              <a:t>på en byggnadsbredd om ca 6 meter torde innebära en stor ändring av bebyggelsens </a:t>
            </a:r>
            <a:r>
              <a:rPr lang="sv-SE" dirty="0" smtClean="0"/>
              <a:t>karaktär, från </a:t>
            </a:r>
            <a:r>
              <a:rPr lang="sv-SE" dirty="0"/>
              <a:t>radhus till tät och okontrollerad bebyggelse. </a:t>
            </a:r>
            <a:r>
              <a:rPr lang="sv-SE" dirty="0" smtClean="0"/>
              <a:t>Det kan </a:t>
            </a:r>
            <a:r>
              <a:rPr lang="sv-SE" dirty="0"/>
              <a:t>inte </a:t>
            </a:r>
            <a:r>
              <a:rPr lang="sv-SE" dirty="0" smtClean="0"/>
              <a:t>vara </a:t>
            </a:r>
            <a:r>
              <a:rPr lang="sv-SE" dirty="0"/>
              <a:t>lagstiftningens </a:t>
            </a:r>
            <a:r>
              <a:rPr lang="sv-SE" dirty="0" smtClean="0"/>
              <a:t>syfte </a:t>
            </a:r>
            <a:r>
              <a:rPr lang="sv-SE" dirty="0"/>
              <a:t>att </a:t>
            </a:r>
            <a:r>
              <a:rPr lang="sv-SE" dirty="0" smtClean="0"/>
              <a:t>2 </a:t>
            </a:r>
            <a:r>
              <a:rPr lang="sv-SE" dirty="0"/>
              <a:t>kapitlet i PBL inte </a:t>
            </a:r>
            <a:r>
              <a:rPr lang="sv-SE" dirty="0" smtClean="0"/>
              <a:t>ska tillämpas </a:t>
            </a:r>
            <a:r>
              <a:rPr lang="sv-SE" dirty="0"/>
              <a:t>och att tomtens storlek inte </a:t>
            </a:r>
            <a:r>
              <a:rPr lang="sv-SE" dirty="0" smtClean="0"/>
              <a:t>ska beaktas.</a:t>
            </a:r>
            <a:endParaRPr lang="sv-SE" dirty="0"/>
          </a:p>
        </p:txBody>
      </p:sp>
      <p:sp>
        <p:nvSpPr>
          <p:cNvPr id="10" name="textruta 9"/>
          <p:cNvSpPr txBox="1"/>
          <p:nvPr/>
        </p:nvSpPr>
        <p:spPr>
          <a:xfrm>
            <a:off x="230211" y="4702629"/>
            <a:ext cx="10455205" cy="1477328"/>
          </a:xfrm>
          <a:prstGeom prst="rect">
            <a:avLst/>
          </a:prstGeom>
          <a:noFill/>
        </p:spPr>
        <p:txBody>
          <a:bodyPr wrap="square" rtlCol="0">
            <a:spAutoFit/>
          </a:bodyPr>
          <a:lstStyle/>
          <a:p>
            <a:r>
              <a:rPr lang="sv-SE" dirty="0" smtClean="0"/>
              <a:t>Boverket: Radhus</a:t>
            </a:r>
            <a:r>
              <a:rPr lang="sv-SE" dirty="0"/>
              <a:t>, parhus och </a:t>
            </a:r>
            <a:r>
              <a:rPr lang="sv-SE" dirty="0" smtClean="0"/>
              <a:t>kedjehus omfattas av de </a:t>
            </a:r>
            <a:r>
              <a:rPr lang="sv-SE" dirty="0"/>
              <a:t>regler som ger rätt till bygglovsbefriade </a:t>
            </a:r>
            <a:r>
              <a:rPr lang="sv-SE" dirty="0" smtClean="0"/>
              <a:t>åtgärder. </a:t>
            </a:r>
            <a:r>
              <a:rPr lang="sv-SE" dirty="0"/>
              <a:t>Lägenheterna delar dessutom inga nödvändiga funktioner såsom tvättstuga, förråd </a:t>
            </a:r>
            <a:r>
              <a:rPr lang="sv-SE" dirty="0" smtClean="0"/>
              <a:t>eller dylikt.</a:t>
            </a:r>
          </a:p>
          <a:p>
            <a:r>
              <a:rPr lang="sv-SE" dirty="0" smtClean="0"/>
              <a:t>Utformningsmässigt </a:t>
            </a:r>
            <a:r>
              <a:rPr lang="sv-SE" dirty="0"/>
              <a:t>ges heller inte intrycket att det är ett flerbostadshus med detaljer eller funktioner som delas av de boende</a:t>
            </a:r>
            <a:r>
              <a:rPr lang="sv-SE" dirty="0" smtClean="0"/>
              <a:t>.</a:t>
            </a:r>
          </a:p>
          <a:p>
            <a:r>
              <a:rPr lang="sv-SE" dirty="0" smtClean="0"/>
              <a:t>-Två sammanbyggda parhus</a:t>
            </a:r>
            <a:endParaRPr lang="sv-SE" dirty="0"/>
          </a:p>
        </p:txBody>
      </p:sp>
      <p:sp>
        <p:nvSpPr>
          <p:cNvPr id="11" name="textruta 10"/>
          <p:cNvSpPr txBox="1"/>
          <p:nvPr/>
        </p:nvSpPr>
        <p:spPr>
          <a:xfrm>
            <a:off x="2495004" y="6230920"/>
            <a:ext cx="8190412" cy="369332"/>
          </a:xfrm>
          <a:prstGeom prst="rect">
            <a:avLst/>
          </a:prstGeom>
          <a:noFill/>
        </p:spPr>
        <p:txBody>
          <a:bodyPr wrap="square" rtlCol="0">
            <a:spAutoFit/>
          </a:bodyPr>
          <a:lstStyle/>
          <a:p>
            <a:r>
              <a:rPr lang="sv-SE" dirty="0" smtClean="0"/>
              <a:t>MÖD avslog nämndens överklagande</a:t>
            </a:r>
            <a:endParaRPr lang="sv-SE" dirty="0"/>
          </a:p>
        </p:txBody>
      </p:sp>
      <p:sp>
        <p:nvSpPr>
          <p:cNvPr id="4" name="textruta 3"/>
          <p:cNvSpPr txBox="1"/>
          <p:nvPr/>
        </p:nvSpPr>
        <p:spPr>
          <a:xfrm>
            <a:off x="230211" y="212706"/>
            <a:ext cx="522514" cy="369332"/>
          </a:xfrm>
          <a:prstGeom prst="rect">
            <a:avLst/>
          </a:prstGeom>
          <a:noFill/>
        </p:spPr>
        <p:txBody>
          <a:bodyPr wrap="square" rtlCol="0">
            <a:spAutoFit/>
          </a:bodyPr>
          <a:lstStyle/>
          <a:p>
            <a:r>
              <a:rPr lang="sv-SE" dirty="0" smtClean="0"/>
              <a:t>RJ</a:t>
            </a:r>
            <a:endParaRPr lang="sv-SE" dirty="0"/>
          </a:p>
        </p:txBody>
      </p:sp>
      <p:pic>
        <p:nvPicPr>
          <p:cNvPr id="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5039" y="809946"/>
            <a:ext cx="252253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272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EAUDE~1\AppData\Local\Temp\notesC4FF52\SnipImage.JPG"/>
          <p:cNvPicPr>
            <a:picLocks noChangeAspect="1" noChangeArrowheads="1"/>
          </p:cNvPicPr>
          <p:nvPr/>
        </p:nvPicPr>
        <p:blipFill>
          <a:blip r:embed="rId2" cstate="print"/>
          <a:srcRect/>
          <a:stretch>
            <a:fillRect/>
          </a:stretch>
        </p:blipFill>
        <p:spPr bwMode="auto">
          <a:xfrm>
            <a:off x="2076994" y="321589"/>
            <a:ext cx="7471955" cy="6467819"/>
          </a:xfrm>
          <a:prstGeom prst="rect">
            <a:avLst/>
          </a:prstGeom>
          <a:noFill/>
        </p:spPr>
      </p:pic>
    </p:spTree>
    <p:extLst>
      <p:ext uri="{BB962C8B-B14F-4D97-AF65-F5344CB8AC3E}">
        <p14:creationId xmlns:p14="http://schemas.microsoft.com/office/powerpoint/2010/main" val="2810890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766093" y="-154792"/>
            <a:ext cx="10515600" cy="1325563"/>
          </a:xfrm>
        </p:spPr>
        <p:txBody>
          <a:bodyPr>
            <a:normAutofit/>
          </a:bodyPr>
          <a:lstStyle/>
          <a:p>
            <a:r>
              <a:rPr lang="sv-SE" sz="2800" b="1" dirty="0" smtClean="0">
                <a:latin typeface="Arial" pitchFamily="34" charset="0"/>
                <a:cs typeface="Arial" pitchFamily="34" charset="0"/>
              </a:rPr>
              <a:t>Föreläggande avseende OVK protokoll</a:t>
            </a:r>
            <a:endParaRPr lang="sv-SE" sz="2800" b="1" dirty="0">
              <a:latin typeface="Arial" pitchFamily="34" charset="0"/>
              <a:cs typeface="Arial" pitchFamily="34" charset="0"/>
            </a:endParaRPr>
          </a:p>
        </p:txBody>
      </p:sp>
      <p:sp>
        <p:nvSpPr>
          <p:cNvPr id="3" name="Platshållare för bildnummer 2"/>
          <p:cNvSpPr>
            <a:spLocks noGrp="1"/>
          </p:cNvSpPr>
          <p:nvPr>
            <p:ph type="sldNum" sz="quarter" idx="14"/>
          </p:nvPr>
        </p:nvSpPr>
        <p:spPr/>
        <p:txBody>
          <a:bodyPr/>
          <a:lstStyle/>
          <a:p>
            <a:fld id="{CCB980A4-8073-2E47-BD49-CDC58DACAC28}" type="slidenum">
              <a:rPr lang="sv-SE" smtClean="0"/>
              <a:pPr/>
              <a:t>14</a:t>
            </a:fld>
            <a:endParaRPr lang="sv-SE" dirty="0"/>
          </a:p>
        </p:txBody>
      </p:sp>
      <p:sp>
        <p:nvSpPr>
          <p:cNvPr id="4" name="Platshållare för sidfot 3"/>
          <p:cNvSpPr>
            <a:spLocks noGrp="1"/>
          </p:cNvSpPr>
          <p:nvPr>
            <p:ph type="ftr" sz="quarter" idx="15"/>
          </p:nvPr>
        </p:nvSpPr>
        <p:spPr/>
        <p:txBody>
          <a:bodyPr/>
          <a:lstStyle/>
          <a:p>
            <a:endParaRPr lang="en-GB" dirty="0"/>
          </a:p>
        </p:txBody>
      </p:sp>
      <p:sp>
        <p:nvSpPr>
          <p:cNvPr id="5" name="Platshållare för text 4"/>
          <p:cNvSpPr>
            <a:spLocks noGrp="1"/>
          </p:cNvSpPr>
          <p:nvPr>
            <p:ph type="body" sz="quarter" idx="13"/>
          </p:nvPr>
        </p:nvSpPr>
        <p:spPr>
          <a:xfrm>
            <a:off x="749480" y="1334064"/>
            <a:ext cx="8107137" cy="4694400"/>
          </a:xfrm>
        </p:spPr>
        <p:txBody>
          <a:bodyPr>
            <a:normAutofit/>
          </a:bodyPr>
          <a:lstStyle/>
          <a:p>
            <a:pPr>
              <a:buNone/>
            </a:pPr>
            <a:r>
              <a:rPr lang="sv-SE" sz="2000" dirty="0" smtClean="0"/>
              <a:t>	Stadsbyggnadsnämnden i Malmö hade vid vite förelagt en </a:t>
            </a:r>
            <a:r>
              <a:rPr lang="sv-SE" sz="2000" dirty="0" err="1" smtClean="0"/>
              <a:t>brf</a:t>
            </a:r>
            <a:r>
              <a:rPr lang="sv-SE" sz="2000" dirty="0" smtClean="0"/>
              <a:t> att ge in ett protokoll avseende funktionskontroll av ventilationssystemet. </a:t>
            </a:r>
          </a:p>
          <a:p>
            <a:pPr>
              <a:buNone/>
            </a:pPr>
            <a:r>
              <a:rPr lang="sv-SE" sz="2000" dirty="0" smtClean="0"/>
              <a:t>	Nämnden ansökte om utdömande av vite i </a:t>
            </a:r>
            <a:r>
              <a:rPr lang="sv-SE" sz="2000" dirty="0" smtClean="0"/>
              <a:t>MMD </a:t>
            </a:r>
            <a:r>
              <a:rPr lang="sv-SE" sz="2000" dirty="0" smtClean="0"/>
              <a:t>som avslog ansökan då det inte åligger ägaren att ge in protokollet utan på funktionskontrollanten.  </a:t>
            </a:r>
          </a:p>
          <a:p>
            <a:pPr>
              <a:buNone/>
            </a:pPr>
            <a:r>
              <a:rPr lang="sv-SE" sz="2000" dirty="0" smtClean="0"/>
              <a:t>	Nämnden överklagade och MÖD fann att det inte finns någon lagstadgad skyldighet för byggnadens ägare, att komma in med protokoll över s.k. obligatorisk ventilationskontroll. Föreläggandet var inte lagligen grundat och vitet kunde inte dömas ut. </a:t>
            </a:r>
          </a:p>
          <a:p>
            <a:endParaRPr lang="sv-SE" sz="2400" dirty="0" smtClean="0"/>
          </a:p>
          <a:p>
            <a:pPr>
              <a:buNone/>
            </a:pPr>
            <a:r>
              <a:rPr lang="sv-SE" sz="2400" dirty="0" smtClean="0"/>
              <a:t>	</a:t>
            </a:r>
            <a:endParaRPr lang="sv-SE" sz="2400" dirty="0"/>
          </a:p>
        </p:txBody>
      </p:sp>
      <p:sp>
        <p:nvSpPr>
          <p:cNvPr id="6" name="Rektangel 5"/>
          <p:cNvSpPr/>
          <p:nvPr/>
        </p:nvSpPr>
        <p:spPr>
          <a:xfrm>
            <a:off x="297884" y="242516"/>
            <a:ext cx="457176" cy="369332"/>
          </a:xfrm>
          <a:prstGeom prst="rect">
            <a:avLst/>
          </a:prstGeom>
        </p:spPr>
        <p:txBody>
          <a:bodyPr wrap="none">
            <a:spAutoFit/>
          </a:bodyPr>
          <a:lstStyle/>
          <a:p>
            <a:r>
              <a:rPr lang="sv-SE" dirty="0" smtClean="0"/>
              <a:t>BU</a:t>
            </a:r>
            <a:endParaRPr lang="sv-SE" dirty="0"/>
          </a:p>
        </p:txBody>
      </p:sp>
      <p:sp>
        <p:nvSpPr>
          <p:cNvPr id="7" name="Rektangel 6"/>
          <p:cNvSpPr/>
          <p:nvPr/>
        </p:nvSpPr>
        <p:spPr>
          <a:xfrm>
            <a:off x="1025235" y="4719521"/>
            <a:ext cx="10695709" cy="17641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sv-SE" sz="2400" dirty="0" smtClean="0"/>
              <a:t>Byggnadens ägare ska se till att </a:t>
            </a:r>
            <a:r>
              <a:rPr lang="sv-SE" sz="2400" dirty="0" err="1" smtClean="0"/>
              <a:t>OVK-kontrollen</a:t>
            </a:r>
            <a:r>
              <a:rPr lang="sv-SE" sz="2400" dirty="0" smtClean="0"/>
              <a:t> görs av en sakkunnig funktionskontrollant som är certifierad. Funktionskontrollantens ska föra protokoll vid varje besiktning och lämna ett exemplar till ägaren och ge in ett exemplar till byggnadsnämnden (5 kap 1, 4-5 §§ PBF)</a:t>
            </a:r>
            <a:endParaRPr lang="sv-SE" sz="2400" dirty="0"/>
          </a:p>
        </p:txBody>
      </p:sp>
      <p:pic>
        <p:nvPicPr>
          <p:cNvPr id="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5039" y="809946"/>
            <a:ext cx="252253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7000" y="1326580"/>
            <a:ext cx="3175000" cy="2540000"/>
          </a:xfrm>
          <a:prstGeom prst="rect">
            <a:avLst/>
          </a:prstGeom>
        </p:spPr>
      </p:pic>
    </p:spTree>
    <p:extLst>
      <p:ext uri="{BB962C8B-B14F-4D97-AF65-F5344CB8AC3E}">
        <p14:creationId xmlns:p14="http://schemas.microsoft.com/office/powerpoint/2010/main" val="5864894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3863975" y="333376"/>
            <a:ext cx="37147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sv-SE" altLang="sv-SE" sz="4000"/>
              <a:t>Vindsutrymmen</a:t>
            </a:r>
          </a:p>
        </p:txBody>
      </p:sp>
      <p:pic>
        <p:nvPicPr>
          <p:cNvPr id="23555" name="Picture 6" descr="brand0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564" y="1389063"/>
            <a:ext cx="5394325" cy="347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7"/>
          <p:cNvSpPr>
            <a:spLocks noChangeArrowheads="1"/>
          </p:cNvSpPr>
          <p:nvPr/>
        </p:nvSpPr>
        <p:spPr bwMode="auto">
          <a:xfrm>
            <a:off x="4511675" y="4724401"/>
            <a:ext cx="2952750" cy="288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sv-SE" altLang="sv-SE" sz="1800"/>
          </a:p>
        </p:txBody>
      </p:sp>
      <p:sp>
        <p:nvSpPr>
          <p:cNvPr id="23557" name="Rectangle 8"/>
          <p:cNvSpPr>
            <a:spLocks noChangeArrowheads="1"/>
          </p:cNvSpPr>
          <p:nvPr/>
        </p:nvSpPr>
        <p:spPr bwMode="auto">
          <a:xfrm>
            <a:off x="2070101" y="3571875"/>
            <a:ext cx="576263" cy="649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sv-SE" altLang="sv-SE" sz="2400">
                <a:solidFill>
                  <a:srgbClr val="CC3300"/>
                </a:solidFill>
              </a:rPr>
              <a:t>EI 60</a:t>
            </a:r>
          </a:p>
        </p:txBody>
      </p:sp>
      <p:sp>
        <p:nvSpPr>
          <p:cNvPr id="23558" name="Text Box 11"/>
          <p:cNvSpPr txBox="1">
            <a:spLocks noChangeArrowheads="1"/>
          </p:cNvSpPr>
          <p:nvPr/>
        </p:nvSpPr>
        <p:spPr bwMode="auto">
          <a:xfrm>
            <a:off x="5375275" y="4437063"/>
            <a:ext cx="21859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sv-SE" altLang="sv-SE" sz="1800"/>
              <a:t>EI 30 varje 400m</a:t>
            </a:r>
            <a:r>
              <a:rPr lang="sv-SE" altLang="sv-SE" sz="1800" baseline="30000"/>
              <a:t>2</a:t>
            </a:r>
          </a:p>
          <a:p>
            <a:pPr eaLnBrk="1" hangingPunct="1">
              <a:spcBef>
                <a:spcPct val="0"/>
              </a:spcBef>
              <a:buFontTx/>
              <a:buNone/>
            </a:pPr>
            <a:r>
              <a:rPr lang="sv-SE" altLang="sv-SE" sz="1800"/>
              <a:t>EI 60 varje 1200 m</a:t>
            </a:r>
            <a:r>
              <a:rPr lang="sv-SE" altLang="sv-SE" sz="1800" baseline="30000"/>
              <a:t>2</a:t>
            </a:r>
          </a:p>
        </p:txBody>
      </p:sp>
      <p:pic>
        <p:nvPicPr>
          <p:cNvPr id="62477" name="Picture 13" descr="henriksdalsrin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8526" y="981075"/>
            <a:ext cx="303212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4625" y="1052514"/>
            <a:ext cx="2522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Rectangle 15"/>
          <p:cNvSpPr>
            <a:spLocks noChangeArrowheads="1"/>
          </p:cNvSpPr>
          <p:nvPr/>
        </p:nvSpPr>
        <p:spPr bwMode="auto">
          <a:xfrm>
            <a:off x="2928938" y="1341438"/>
            <a:ext cx="1079500"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sv-SE" altLang="sv-SE" sz="1800"/>
          </a:p>
        </p:txBody>
      </p:sp>
      <p:sp>
        <p:nvSpPr>
          <p:cNvPr id="23562" name="Line 10"/>
          <p:cNvSpPr>
            <a:spLocks noChangeShapeType="1"/>
          </p:cNvSpPr>
          <p:nvPr/>
        </p:nvSpPr>
        <p:spPr bwMode="auto">
          <a:xfrm flipV="1">
            <a:off x="3648076" y="3429001"/>
            <a:ext cx="1368425" cy="18716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23563" name="Text Box 11"/>
          <p:cNvSpPr txBox="1">
            <a:spLocks noChangeArrowheads="1"/>
          </p:cNvSpPr>
          <p:nvPr/>
        </p:nvSpPr>
        <p:spPr bwMode="auto">
          <a:xfrm>
            <a:off x="2547938" y="5321300"/>
            <a:ext cx="7359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sv-SE" altLang="sv-SE" sz="1800"/>
              <a:t>Risken för brandspridning från fönster till vind via takfot bör begränsas</a:t>
            </a:r>
          </a:p>
          <a:p>
            <a:pPr eaLnBrk="1" hangingPunct="1">
              <a:spcBef>
                <a:spcPct val="0"/>
              </a:spcBef>
              <a:buFontTx/>
              <a:buNone/>
            </a:pPr>
            <a:r>
              <a:rPr lang="sv-SE" altLang="sv-SE" sz="1800"/>
              <a:t>- takfoten utförs med avskiljande förmåga motsvarande cellgränskravet</a:t>
            </a:r>
          </a:p>
        </p:txBody>
      </p:sp>
      <p:sp>
        <p:nvSpPr>
          <p:cNvPr id="23564" name="Text Box 12"/>
          <p:cNvSpPr txBox="1">
            <a:spLocks noChangeArrowheads="1"/>
          </p:cNvSpPr>
          <p:nvPr/>
        </p:nvSpPr>
        <p:spPr bwMode="auto">
          <a:xfrm>
            <a:off x="8956675" y="207963"/>
            <a:ext cx="831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sv-SE" altLang="sv-SE" sz="1800"/>
              <a:t> </a:t>
            </a:r>
            <a:r>
              <a:rPr lang="sv-SE" altLang="sv-SE" sz="1800" b="1"/>
              <a:t>5:535</a:t>
            </a:r>
          </a:p>
        </p:txBody>
      </p:sp>
      <p:sp>
        <p:nvSpPr>
          <p:cNvPr id="23565" name="textruta 12"/>
          <p:cNvSpPr txBox="1">
            <a:spLocks noChangeArrowheads="1"/>
          </p:cNvSpPr>
          <p:nvPr/>
        </p:nvSpPr>
        <p:spPr bwMode="auto">
          <a:xfrm>
            <a:off x="7500939" y="4716463"/>
            <a:ext cx="2016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sv-SE" altLang="sv-SE" sz="1800">
                <a:solidFill>
                  <a:srgbClr val="C00000"/>
                </a:solidFill>
                <a:latin typeface="Calibri" pitchFamily="34" charset="0"/>
              </a:rPr>
              <a:t>(Br 1-byggnader)</a:t>
            </a:r>
          </a:p>
        </p:txBody>
      </p:sp>
      <p:sp>
        <p:nvSpPr>
          <p:cNvPr id="23566" name="Text Box 15"/>
          <p:cNvSpPr txBox="1">
            <a:spLocks noChangeArrowheads="1"/>
          </p:cNvSpPr>
          <p:nvPr/>
        </p:nvSpPr>
        <p:spPr bwMode="auto">
          <a:xfrm>
            <a:off x="7500938" y="4460875"/>
            <a:ext cx="2482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sv-SE" altLang="sv-SE" sz="1600">
                <a:solidFill>
                  <a:srgbClr val="A50021"/>
                </a:solidFill>
                <a:latin typeface="Calibri" pitchFamily="34" charset="0"/>
                <a:cs typeface="Arial" charset="0"/>
              </a:rPr>
              <a:t>(När vind är egen brandcell)</a:t>
            </a:r>
          </a:p>
        </p:txBody>
      </p:sp>
    </p:spTree>
    <p:extLst>
      <p:ext uri="{BB962C8B-B14F-4D97-AF65-F5344CB8AC3E}">
        <p14:creationId xmlns:p14="http://schemas.microsoft.com/office/powerpoint/2010/main" val="2194245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4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4552405" y="287383"/>
            <a:ext cx="5447212" cy="523220"/>
          </a:xfrm>
          <a:prstGeom prst="rect">
            <a:avLst/>
          </a:prstGeom>
          <a:noFill/>
        </p:spPr>
        <p:txBody>
          <a:bodyPr wrap="square" rtlCol="0">
            <a:spAutoFit/>
          </a:bodyPr>
          <a:lstStyle/>
          <a:p>
            <a:r>
              <a:rPr lang="sv-SE" sz="2800" b="1" dirty="0" smtClean="0">
                <a:latin typeface="Arial" panose="020B0604020202020204" pitchFamily="34" charset="0"/>
                <a:cs typeface="Arial" panose="020B0604020202020204" pitchFamily="34" charset="0"/>
              </a:rPr>
              <a:t>Brandspridning på vinden</a:t>
            </a:r>
            <a:endParaRPr lang="sv-SE" sz="2800" b="1" dirty="0">
              <a:latin typeface="Arial" panose="020B0604020202020204" pitchFamily="34" charset="0"/>
              <a:cs typeface="Arial" panose="020B0604020202020204" pitchFamily="34" charset="0"/>
            </a:endParaRPr>
          </a:p>
        </p:txBody>
      </p:sp>
      <p:sp>
        <p:nvSpPr>
          <p:cNvPr id="3" name="textruta 2"/>
          <p:cNvSpPr txBox="1"/>
          <p:nvPr/>
        </p:nvSpPr>
        <p:spPr>
          <a:xfrm>
            <a:off x="300445" y="121338"/>
            <a:ext cx="731520" cy="369332"/>
          </a:xfrm>
          <a:prstGeom prst="rect">
            <a:avLst/>
          </a:prstGeom>
          <a:noFill/>
        </p:spPr>
        <p:txBody>
          <a:bodyPr wrap="square" rtlCol="0">
            <a:spAutoFit/>
          </a:bodyPr>
          <a:lstStyle/>
          <a:p>
            <a:r>
              <a:rPr lang="sv-SE" dirty="0" smtClean="0"/>
              <a:t>RJ</a:t>
            </a:r>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817" y="472049"/>
            <a:ext cx="3880499" cy="2574064"/>
          </a:xfrm>
          <a:prstGeom prst="rect">
            <a:avLst/>
          </a:prstGeom>
        </p:spPr>
      </p:pic>
      <p:sp>
        <p:nvSpPr>
          <p:cNvPr id="5" name="textruta 4"/>
          <p:cNvSpPr txBox="1"/>
          <p:nvPr/>
        </p:nvSpPr>
        <p:spPr>
          <a:xfrm>
            <a:off x="4467497" y="1043909"/>
            <a:ext cx="7093131" cy="2308324"/>
          </a:xfrm>
          <a:prstGeom prst="rect">
            <a:avLst/>
          </a:prstGeom>
          <a:noFill/>
        </p:spPr>
        <p:txBody>
          <a:bodyPr wrap="square" rtlCol="0">
            <a:spAutoFit/>
          </a:bodyPr>
          <a:lstStyle/>
          <a:p>
            <a:r>
              <a:rPr lang="sv-SE" dirty="0" smtClean="0"/>
              <a:t>Räddningsnämnden i Uppsala </a:t>
            </a:r>
            <a:r>
              <a:rPr lang="sv-SE" dirty="0"/>
              <a:t>riktade ett föreläggande till en radhusägare att förbättra brandskyddet på </a:t>
            </a:r>
            <a:r>
              <a:rPr lang="sv-SE" dirty="0" smtClean="0"/>
              <a:t>vinden</a:t>
            </a:r>
            <a:r>
              <a:rPr lang="sv-SE" dirty="0"/>
              <a:t>:</a:t>
            </a:r>
            <a:br>
              <a:rPr lang="sv-SE" dirty="0"/>
            </a:br>
            <a:r>
              <a:rPr lang="sv-SE" dirty="0" smtClean="0">
                <a:solidFill>
                  <a:srgbClr val="C00000"/>
                </a:solidFill>
              </a:rPr>
              <a:t>- Täta </a:t>
            </a:r>
            <a:r>
              <a:rPr lang="sv-SE" dirty="0">
                <a:solidFill>
                  <a:srgbClr val="C00000"/>
                </a:solidFill>
              </a:rPr>
              <a:t>otäta takfötter på var sin sida om avskiljningen mellan </a:t>
            </a:r>
            <a:r>
              <a:rPr lang="sv-SE" dirty="0" smtClean="0">
                <a:solidFill>
                  <a:srgbClr val="C00000"/>
                </a:solidFill>
              </a:rPr>
              <a:t>fastigheterna.</a:t>
            </a:r>
            <a:r>
              <a:rPr lang="sv-SE" dirty="0">
                <a:solidFill>
                  <a:srgbClr val="C00000"/>
                </a:solidFill>
              </a:rPr>
              <a:t/>
            </a:r>
            <a:br>
              <a:rPr lang="sv-SE" dirty="0">
                <a:solidFill>
                  <a:srgbClr val="C00000"/>
                </a:solidFill>
              </a:rPr>
            </a:br>
            <a:r>
              <a:rPr lang="sv-SE" dirty="0">
                <a:solidFill>
                  <a:srgbClr val="C00000"/>
                </a:solidFill>
              </a:rPr>
              <a:t>- </a:t>
            </a:r>
            <a:r>
              <a:rPr lang="sv-SE" dirty="0" smtClean="0">
                <a:solidFill>
                  <a:srgbClr val="C00000"/>
                </a:solidFill>
              </a:rPr>
              <a:t>Säkerställa </a:t>
            </a:r>
            <a:r>
              <a:rPr lang="sv-SE" dirty="0">
                <a:solidFill>
                  <a:srgbClr val="C00000"/>
                </a:solidFill>
              </a:rPr>
              <a:t>att den vertikala avskiljningen på vinden mellan fastigheterna </a:t>
            </a:r>
            <a:r>
              <a:rPr lang="sv-SE" dirty="0" smtClean="0">
                <a:solidFill>
                  <a:srgbClr val="C00000"/>
                </a:solidFill>
              </a:rPr>
              <a:t>har </a:t>
            </a:r>
            <a:r>
              <a:rPr lang="sv-SE" dirty="0">
                <a:solidFill>
                  <a:srgbClr val="C00000"/>
                </a:solidFill>
              </a:rPr>
              <a:t>minst 30 minuters avskiljande förmåga och att avskiljningen </a:t>
            </a:r>
            <a:r>
              <a:rPr lang="sv-SE" dirty="0" smtClean="0">
                <a:solidFill>
                  <a:srgbClr val="C00000"/>
                </a:solidFill>
              </a:rPr>
              <a:t>sluter </a:t>
            </a:r>
            <a:r>
              <a:rPr lang="sv-SE" dirty="0">
                <a:solidFill>
                  <a:srgbClr val="C00000"/>
                </a:solidFill>
              </a:rPr>
              <a:t>tätt mot yttertaket och</a:t>
            </a:r>
            <a:br>
              <a:rPr lang="sv-SE" dirty="0">
                <a:solidFill>
                  <a:srgbClr val="C00000"/>
                </a:solidFill>
              </a:rPr>
            </a:br>
            <a:r>
              <a:rPr lang="sv-SE" dirty="0">
                <a:solidFill>
                  <a:srgbClr val="C00000"/>
                </a:solidFill>
              </a:rPr>
              <a:t>- Genomföringar mellan fastigheterna </a:t>
            </a:r>
            <a:r>
              <a:rPr lang="sv-SE" dirty="0" smtClean="0">
                <a:solidFill>
                  <a:srgbClr val="C00000"/>
                </a:solidFill>
              </a:rPr>
              <a:t>ska tätas </a:t>
            </a:r>
            <a:r>
              <a:rPr lang="sv-SE" dirty="0">
                <a:solidFill>
                  <a:srgbClr val="C00000"/>
                </a:solidFill>
              </a:rPr>
              <a:t>på ett brandtekniskt godkänt sätt. </a:t>
            </a:r>
            <a:endParaRPr lang="sv-SE" dirty="0" smtClean="0">
              <a:solidFill>
                <a:srgbClr val="C00000"/>
              </a:solidFill>
            </a:endParaRPr>
          </a:p>
        </p:txBody>
      </p:sp>
      <p:sp>
        <p:nvSpPr>
          <p:cNvPr id="6" name="textruta 5"/>
          <p:cNvSpPr txBox="1"/>
          <p:nvPr/>
        </p:nvSpPr>
        <p:spPr>
          <a:xfrm>
            <a:off x="169817" y="3378204"/>
            <a:ext cx="11534503" cy="3416320"/>
          </a:xfrm>
          <a:prstGeom prst="rect">
            <a:avLst/>
          </a:prstGeom>
          <a:noFill/>
        </p:spPr>
        <p:txBody>
          <a:bodyPr wrap="square" rtlCol="0">
            <a:spAutoFit/>
          </a:bodyPr>
          <a:lstStyle/>
          <a:p>
            <a:r>
              <a:rPr lang="sv-SE" dirty="0"/>
              <a:t>Föreläggandet </a:t>
            </a:r>
            <a:r>
              <a:rPr lang="sv-SE" dirty="0" smtClean="0"/>
              <a:t>överklagades. De </a:t>
            </a:r>
            <a:r>
              <a:rPr lang="sv-SE" dirty="0"/>
              <a:t>bor ca 800 meter från brandstationen. </a:t>
            </a:r>
            <a:r>
              <a:rPr lang="sv-SE" dirty="0" smtClean="0"/>
              <a:t>Kostnaderna beräknas till </a:t>
            </a:r>
            <a:r>
              <a:rPr lang="sv-SE" dirty="0"/>
              <a:t>25 - 30 000 kronor. </a:t>
            </a:r>
            <a:r>
              <a:rPr lang="sv-SE" dirty="0" smtClean="0"/>
              <a:t>Detta är </a:t>
            </a:r>
            <a:r>
              <a:rPr lang="sv-SE" dirty="0"/>
              <a:t>inte </a:t>
            </a:r>
            <a:r>
              <a:rPr lang="sv-SE" dirty="0" smtClean="0"/>
              <a:t>skäliga </a:t>
            </a:r>
            <a:r>
              <a:rPr lang="sv-SE" dirty="0"/>
              <a:t>åtgärder </a:t>
            </a:r>
            <a:r>
              <a:rPr lang="sv-SE" dirty="0" smtClean="0"/>
              <a:t>enligt 2 </a:t>
            </a:r>
            <a:r>
              <a:rPr lang="sv-SE" dirty="0"/>
              <a:t>kap. 2 § </a:t>
            </a:r>
            <a:r>
              <a:rPr lang="sv-SE" dirty="0" smtClean="0"/>
              <a:t>LSO . </a:t>
            </a:r>
            <a:r>
              <a:rPr lang="sv-SE" dirty="0"/>
              <a:t>När fastigheten byggdes för drygt 20 år sedan uppfördes den enligt då gällande byggnormer, med giltigt bygglov och utan anmärkningar i brandskyddshänseende</a:t>
            </a:r>
            <a:r>
              <a:rPr lang="sv-SE" dirty="0" smtClean="0"/>
              <a:t>.</a:t>
            </a:r>
          </a:p>
          <a:p>
            <a:endParaRPr lang="sv-SE" dirty="0"/>
          </a:p>
          <a:p>
            <a:r>
              <a:rPr lang="sv-SE" dirty="0" smtClean="0"/>
              <a:t>Länsstyrelsen och förvaltningsrätten höll med Räddningsnämnden</a:t>
            </a:r>
          </a:p>
          <a:p>
            <a:endParaRPr lang="sv-SE" dirty="0"/>
          </a:p>
          <a:p>
            <a:r>
              <a:rPr lang="sv-SE" dirty="0" smtClean="0"/>
              <a:t>Kammarrätten: Utredningen </a:t>
            </a:r>
            <a:r>
              <a:rPr lang="sv-SE" dirty="0"/>
              <a:t>i målet gav stöd för nämndens uppfattning att det aktuella radhusets konstruktion var bristfällig ur brandskyddssynpunkt och att de förelagda åtgärderna var nödvändiga för att uppnå en acceptabel skyddsnivå för att hindra eller begränsa skador till följd av brand. </a:t>
            </a:r>
            <a:endParaRPr lang="sv-SE" dirty="0" smtClean="0"/>
          </a:p>
          <a:p>
            <a:endParaRPr lang="sv-SE" dirty="0"/>
          </a:p>
          <a:p>
            <a:r>
              <a:rPr lang="sv-SE" dirty="0" smtClean="0"/>
              <a:t>Att </a:t>
            </a:r>
            <a:r>
              <a:rPr lang="sv-SE" dirty="0"/>
              <a:t>radhusets beskaffenhet i brandskyddshänseende behandlats och godkänts vid bygglovsprövningen innan byggnaden uppfördes utgjorde inte hinder för föreläggandet.</a:t>
            </a: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5039" y="679316"/>
            <a:ext cx="252253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445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7462" y="1708532"/>
            <a:ext cx="4938877" cy="3292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ruta 4"/>
          <p:cNvSpPr txBox="1">
            <a:spLocks noChangeArrowheads="1"/>
          </p:cNvSpPr>
          <p:nvPr/>
        </p:nvSpPr>
        <p:spPr bwMode="auto">
          <a:xfrm>
            <a:off x="1145628" y="5596784"/>
            <a:ext cx="775663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v-SE" altLang="sv-SE" sz="1800" dirty="0"/>
              <a:t>Mark- och miljööverdomstolen instämmer i mark- och miljödomstolens bedömning att de i målet aktuella byggbodarna utgör sådana bygglovspliktiga byggnader som avses i PBL.</a:t>
            </a:r>
          </a:p>
        </p:txBody>
      </p:sp>
      <p:sp>
        <p:nvSpPr>
          <p:cNvPr id="5" name="textruta 4"/>
          <p:cNvSpPr txBox="1"/>
          <p:nvPr/>
        </p:nvSpPr>
        <p:spPr>
          <a:xfrm>
            <a:off x="6421821" y="1360214"/>
            <a:ext cx="5339255" cy="3416320"/>
          </a:xfrm>
          <a:prstGeom prst="rect">
            <a:avLst/>
          </a:prstGeom>
          <a:noFill/>
        </p:spPr>
        <p:txBody>
          <a:bodyPr wrap="square" rtlCol="0">
            <a:spAutoFit/>
          </a:bodyPr>
          <a:lstStyle/>
          <a:p>
            <a:r>
              <a:rPr lang="sv-SE" dirty="0" smtClean="0"/>
              <a:t>Grannarna hävdade att bodarna saknade bygglov och anmälde därför saken till kommunen. Byggnadsnämnden gick inte vidare med anmälan, eftersom man ansåg att byggbodar inte är bygglovspliktiga</a:t>
            </a:r>
          </a:p>
          <a:p>
            <a:endParaRPr lang="sv-SE" dirty="0" smtClean="0"/>
          </a:p>
          <a:p>
            <a:r>
              <a:rPr lang="sv-SE" dirty="0" err="1" smtClean="0"/>
              <a:t>Lst</a:t>
            </a:r>
            <a:r>
              <a:rPr lang="sv-SE" dirty="0" smtClean="0"/>
              <a:t> höll med</a:t>
            </a:r>
          </a:p>
          <a:p>
            <a:endParaRPr lang="sv-SE" dirty="0"/>
          </a:p>
          <a:p>
            <a:r>
              <a:rPr lang="sv-SE" dirty="0" smtClean="0"/>
              <a:t>MMD: På grund av tiden för byggbodarnas placering, upp till drygt ett och ett halvt år, och användningssätt på fastigheten anser mark- och miljödomstolen att bodarna utgör bygglovspliktiga byggnader. </a:t>
            </a:r>
            <a:endParaRPr lang="sv-SE" dirty="0"/>
          </a:p>
        </p:txBody>
      </p:sp>
      <p:sp>
        <p:nvSpPr>
          <p:cNvPr id="6" name="textruta 5"/>
          <p:cNvSpPr txBox="1"/>
          <p:nvPr/>
        </p:nvSpPr>
        <p:spPr>
          <a:xfrm>
            <a:off x="2788745" y="114327"/>
            <a:ext cx="8135007" cy="584775"/>
          </a:xfrm>
          <a:prstGeom prst="rect">
            <a:avLst/>
          </a:prstGeom>
          <a:noFill/>
        </p:spPr>
        <p:txBody>
          <a:bodyPr wrap="square" rtlCol="0">
            <a:spAutoFit/>
          </a:bodyPr>
          <a:lstStyle/>
          <a:p>
            <a:r>
              <a:rPr lang="sv-SE" sz="3200" b="1" dirty="0" smtClean="0"/>
              <a:t>Är byggbodar bygglovspliktiga?</a:t>
            </a:r>
            <a:endParaRPr lang="sv-SE" sz="3200" dirty="0"/>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5164" y="665164"/>
            <a:ext cx="252253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ruta 2"/>
          <p:cNvSpPr txBox="1"/>
          <p:nvPr/>
        </p:nvSpPr>
        <p:spPr>
          <a:xfrm>
            <a:off x="169817" y="261257"/>
            <a:ext cx="548640" cy="369332"/>
          </a:xfrm>
          <a:prstGeom prst="rect">
            <a:avLst/>
          </a:prstGeom>
          <a:noFill/>
        </p:spPr>
        <p:txBody>
          <a:bodyPr wrap="square" rtlCol="0">
            <a:spAutoFit/>
          </a:bodyPr>
          <a:lstStyle/>
          <a:p>
            <a:r>
              <a:rPr lang="sv-SE" dirty="0" smtClean="0"/>
              <a:t>BU</a:t>
            </a:r>
            <a:endParaRPr lang="sv-SE" dirty="0"/>
          </a:p>
        </p:txBody>
      </p:sp>
    </p:spTree>
    <p:extLst>
      <p:ext uri="{BB962C8B-B14F-4D97-AF65-F5344CB8AC3E}">
        <p14:creationId xmlns:p14="http://schemas.microsoft.com/office/powerpoint/2010/main" val="204826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326571" y="470263"/>
            <a:ext cx="653143" cy="369332"/>
          </a:xfrm>
          <a:prstGeom prst="rect">
            <a:avLst/>
          </a:prstGeom>
          <a:noFill/>
        </p:spPr>
        <p:txBody>
          <a:bodyPr wrap="square" rtlCol="0">
            <a:spAutoFit/>
          </a:bodyPr>
          <a:lstStyle/>
          <a:p>
            <a:r>
              <a:rPr lang="sv-SE" dirty="0" smtClean="0"/>
              <a:t>RJ</a:t>
            </a:r>
            <a:endParaRPr lang="sv-SE" dirty="0"/>
          </a:p>
        </p:txBody>
      </p:sp>
      <p:pic>
        <p:nvPicPr>
          <p:cNvPr id="1026" name="Picture 2" descr="Luleå färdig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8306"/>
            <a:ext cx="6486525" cy="3390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uleå -färd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6372" y="1001289"/>
            <a:ext cx="2857500" cy="2047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uleå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6407" y="3066237"/>
            <a:ext cx="4516861" cy="3466250"/>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p:cNvSpPr txBox="1"/>
          <p:nvPr/>
        </p:nvSpPr>
        <p:spPr>
          <a:xfrm>
            <a:off x="163286" y="4306282"/>
            <a:ext cx="6786154" cy="2308324"/>
          </a:xfrm>
          <a:prstGeom prst="rect">
            <a:avLst/>
          </a:prstGeom>
          <a:noFill/>
        </p:spPr>
        <p:txBody>
          <a:bodyPr wrap="square" rtlCol="0">
            <a:spAutoFit/>
          </a:bodyPr>
          <a:lstStyle/>
          <a:p>
            <a:r>
              <a:rPr lang="sv-SE" dirty="0" smtClean="0"/>
              <a:t>MMD: Med </a:t>
            </a:r>
            <a:r>
              <a:rPr lang="sv-SE" dirty="0"/>
              <a:t>beaktande av principen om gynnande förvaltningsbesluts negativa rättskraft torde det inte vara möjligt att med hänvisning endast till samma detaljplanebestämmelser, avslå ett lika planstridigt bygglov i efterhand på samma plats, på grund av samma avvikelser</a:t>
            </a:r>
            <a:r>
              <a:rPr lang="sv-SE" dirty="0" smtClean="0"/>
              <a:t>.</a:t>
            </a:r>
          </a:p>
          <a:p>
            <a:endParaRPr lang="sv-SE" dirty="0"/>
          </a:p>
          <a:p>
            <a:r>
              <a:rPr lang="sv-SE" dirty="0" smtClean="0"/>
              <a:t>MÖD: </a:t>
            </a:r>
            <a:r>
              <a:rPr lang="sv-SE" dirty="0"/>
              <a:t>tillbyggnaden avviker från detaljplanen och att avvikelserna gällande byggnadshöjd och våningsantal inte kan bedömas som mindre avvikelser.</a:t>
            </a:r>
          </a:p>
        </p:txBody>
      </p:sp>
      <p:sp>
        <p:nvSpPr>
          <p:cNvPr id="9" name="Rektangel 8"/>
          <p:cNvSpPr/>
          <p:nvPr/>
        </p:nvSpPr>
        <p:spPr>
          <a:xfrm>
            <a:off x="3295268" y="344380"/>
            <a:ext cx="5198859" cy="523220"/>
          </a:xfrm>
          <a:prstGeom prst="rect">
            <a:avLst/>
          </a:prstGeom>
        </p:spPr>
        <p:txBody>
          <a:bodyPr wrap="none">
            <a:spAutoFit/>
          </a:bodyPr>
          <a:lstStyle/>
          <a:p>
            <a:r>
              <a:rPr lang="sv-SE" sz="2800" b="1" dirty="0">
                <a:solidFill>
                  <a:srgbClr val="333333"/>
                </a:solidFill>
                <a:latin typeface="Arial" panose="020B0604020202020204" pitchFamily="34" charset="0"/>
                <a:ea typeface="Calibri" panose="020F0502020204030204" pitchFamily="34" charset="0"/>
                <a:cs typeface="Arial" panose="020B0604020202020204" pitchFamily="34" charset="0"/>
              </a:rPr>
              <a:t>Juridiken möter verkligheten </a:t>
            </a:r>
            <a:endParaRPr lang="sv-SE" sz="2800" dirty="0">
              <a:latin typeface="Arial" panose="020B0604020202020204" pitchFamily="34" charset="0"/>
              <a:cs typeface="Arial" panose="020B0604020202020204" pitchFamily="34" charset="0"/>
            </a:endParaRPr>
          </a:p>
        </p:txBody>
      </p:sp>
      <p:pic>
        <p:nvPicPr>
          <p:cNvPr id="1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3428" y="867600"/>
            <a:ext cx="252253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608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405" y="143691"/>
            <a:ext cx="4558205" cy="6433581"/>
          </a:xfrm>
          <a:prstGeom prst="rect">
            <a:avLst/>
          </a:prstGeom>
        </p:spPr>
      </p:pic>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93" y="1240971"/>
            <a:ext cx="4325163" cy="4984750"/>
          </a:xfrm>
          <a:prstGeom prst="rect">
            <a:avLst/>
          </a:prstGeom>
        </p:spPr>
      </p:pic>
    </p:spTree>
    <p:extLst>
      <p:ext uri="{BB962C8B-B14F-4D97-AF65-F5344CB8AC3E}">
        <p14:creationId xmlns:p14="http://schemas.microsoft.com/office/powerpoint/2010/main" val="1188323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627585" y="176786"/>
            <a:ext cx="7935311" cy="523220"/>
          </a:xfrm>
          <a:prstGeom prst="rect">
            <a:avLst/>
          </a:prstGeom>
          <a:noFill/>
        </p:spPr>
        <p:txBody>
          <a:bodyPr wrap="square" rtlCol="0">
            <a:spAutoFit/>
          </a:bodyPr>
          <a:lstStyle/>
          <a:p>
            <a:r>
              <a:rPr lang="sv-SE" sz="2800" b="1" dirty="0" smtClean="0">
                <a:latin typeface="Arial" panose="020B0604020202020204" pitchFamily="34" charset="0"/>
                <a:cs typeface="Arial" panose="020B0604020202020204" pitchFamily="34" charset="0"/>
              </a:rPr>
              <a:t>Myresjöhus förlorade i Högsta domstolen</a:t>
            </a:r>
            <a:endParaRPr lang="sv-SE" sz="2800" dirty="0">
              <a:latin typeface="Arial" panose="020B0604020202020204" pitchFamily="34" charset="0"/>
              <a:cs typeface="Arial" panose="020B0604020202020204" pitchFamily="34" charset="0"/>
            </a:endParaRPr>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278" y="1022624"/>
            <a:ext cx="2857500" cy="2143125"/>
          </a:xfrm>
          <a:prstGeom prst="rect">
            <a:avLst/>
          </a:prstGeom>
        </p:spPr>
      </p:pic>
      <p:sp>
        <p:nvSpPr>
          <p:cNvPr id="5" name="textruta 4"/>
          <p:cNvSpPr txBox="1"/>
          <p:nvPr/>
        </p:nvSpPr>
        <p:spPr>
          <a:xfrm>
            <a:off x="4010147" y="2565584"/>
            <a:ext cx="7546428" cy="1200329"/>
          </a:xfrm>
          <a:prstGeom prst="rect">
            <a:avLst/>
          </a:prstGeom>
          <a:noFill/>
        </p:spPr>
        <p:txBody>
          <a:bodyPr wrap="square" rtlCol="0">
            <a:spAutoFit/>
          </a:bodyPr>
          <a:lstStyle/>
          <a:p>
            <a:r>
              <a:rPr lang="sv-SE" dirty="0" smtClean="0"/>
              <a:t>Eftersom resultatet av entreprenörens arbete inte svarar mot vad beställaren med fog har kunnat förutsätta, föreligger det </a:t>
            </a:r>
            <a:r>
              <a:rPr lang="sv-SE" b="1" u="sng" dirty="0" smtClean="0"/>
              <a:t>fel</a:t>
            </a:r>
            <a:r>
              <a:rPr lang="sv-SE" dirty="0" smtClean="0"/>
              <a:t> i entreprenaden.</a:t>
            </a:r>
          </a:p>
          <a:p>
            <a:endParaRPr lang="sv-SE" dirty="0"/>
          </a:p>
          <a:p>
            <a:endParaRPr lang="sv-SE" dirty="0"/>
          </a:p>
        </p:txBody>
      </p:sp>
      <p:sp>
        <p:nvSpPr>
          <p:cNvPr id="6" name="textruta 5"/>
          <p:cNvSpPr txBox="1"/>
          <p:nvPr/>
        </p:nvSpPr>
        <p:spPr>
          <a:xfrm>
            <a:off x="714703" y="3358931"/>
            <a:ext cx="10941269" cy="2862322"/>
          </a:xfrm>
          <a:prstGeom prst="rect">
            <a:avLst/>
          </a:prstGeom>
          <a:noFill/>
        </p:spPr>
        <p:txBody>
          <a:bodyPr wrap="square" rtlCol="0">
            <a:spAutoFit/>
          </a:bodyPr>
          <a:lstStyle/>
          <a:p>
            <a:r>
              <a:rPr lang="sv-SE" dirty="0" smtClean="0"/>
              <a:t>Att förlita sig på vad andra gjorde kan inte anses vara tillräckligt, och det saknar därför för vårdslöshetsfrågan betydelse att den använda konstruktionen under den aktuella tiden var allmänt förekommande i branschen</a:t>
            </a:r>
          </a:p>
          <a:p>
            <a:endParaRPr lang="sv-SE" dirty="0" smtClean="0"/>
          </a:p>
          <a:p>
            <a:r>
              <a:rPr lang="sv-SE" dirty="0" smtClean="0"/>
              <a:t>Den angivna osäkerheten ska gå ut över bolaget och inte husköparna. Det leder till att bolaget ska anses ha handlat </a:t>
            </a:r>
            <a:r>
              <a:rPr lang="sv-SE" b="1" u="sng" dirty="0" smtClean="0"/>
              <a:t>vårdslöst</a:t>
            </a:r>
            <a:r>
              <a:rPr lang="sv-SE" dirty="0" smtClean="0"/>
              <a:t> i den mening som avses i ABS 95 kap. 5 § 7.</a:t>
            </a:r>
          </a:p>
          <a:p>
            <a:endParaRPr lang="sv-SE" dirty="0" smtClean="0"/>
          </a:p>
          <a:p>
            <a:r>
              <a:rPr lang="sv-SE" dirty="0" smtClean="0"/>
              <a:t>Hovrättens dom ska undanröjas och målet återförvisas dit för fortsatt handläggning. </a:t>
            </a:r>
          </a:p>
          <a:p>
            <a:endParaRPr lang="sv-SE" dirty="0"/>
          </a:p>
          <a:p>
            <a:r>
              <a:rPr lang="sv-SE" dirty="0" smtClean="0"/>
              <a:t>Två av de fem ledamöterna i domstolen hade dock en skiljaktig mening.</a:t>
            </a:r>
          </a:p>
          <a:p>
            <a:endParaRPr lang="sv-SE" dirty="0"/>
          </a:p>
        </p:txBody>
      </p:sp>
      <p:sp>
        <p:nvSpPr>
          <p:cNvPr id="7" name="textruta 6"/>
          <p:cNvSpPr txBox="1"/>
          <p:nvPr/>
        </p:nvSpPr>
        <p:spPr>
          <a:xfrm>
            <a:off x="11077903" y="6423716"/>
            <a:ext cx="1313794" cy="369332"/>
          </a:xfrm>
          <a:prstGeom prst="rect">
            <a:avLst/>
          </a:prstGeom>
          <a:noFill/>
        </p:spPr>
        <p:txBody>
          <a:bodyPr wrap="square" rtlCol="0">
            <a:spAutoFit/>
          </a:bodyPr>
          <a:lstStyle/>
          <a:p>
            <a:r>
              <a:rPr lang="sv-SE" dirty="0"/>
              <a:t>T 916-13</a:t>
            </a: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5039" y="627064"/>
            <a:ext cx="252253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ruta 2"/>
          <p:cNvSpPr txBox="1"/>
          <p:nvPr/>
        </p:nvSpPr>
        <p:spPr>
          <a:xfrm>
            <a:off x="4010297" y="1297142"/>
            <a:ext cx="7645675" cy="923330"/>
          </a:xfrm>
          <a:prstGeom prst="rect">
            <a:avLst/>
          </a:prstGeom>
          <a:noFill/>
        </p:spPr>
        <p:txBody>
          <a:bodyPr wrap="square" rtlCol="0">
            <a:spAutoFit/>
          </a:bodyPr>
          <a:lstStyle/>
          <a:p>
            <a:r>
              <a:rPr lang="sv-SE" dirty="0"/>
              <a:t>ABS 95 kap. 5 § 7. Enligt denna bestämmelse ansvarar entreprenören efter garantitidens utgång endast för </a:t>
            </a:r>
            <a:r>
              <a:rPr lang="sv-SE" u="sng" dirty="0"/>
              <a:t>väsentligt fel </a:t>
            </a:r>
            <a:r>
              <a:rPr lang="sv-SE" dirty="0"/>
              <a:t>som har sin grund i entreprenörens </a:t>
            </a:r>
            <a:r>
              <a:rPr lang="sv-SE" u="sng" dirty="0"/>
              <a:t>vårdslöshet</a:t>
            </a:r>
            <a:r>
              <a:rPr lang="sv-SE" dirty="0" smtClean="0"/>
              <a:t>. (ABS 09: </a:t>
            </a:r>
            <a:r>
              <a:rPr lang="sv-SE" dirty="0"/>
              <a:t>F</a:t>
            </a:r>
            <a:r>
              <a:rPr lang="sv-SE" dirty="0" smtClean="0"/>
              <a:t>el eller skada)</a:t>
            </a:r>
            <a:endParaRPr lang="sv-SE" dirty="0"/>
          </a:p>
        </p:txBody>
      </p:sp>
      <p:sp>
        <p:nvSpPr>
          <p:cNvPr id="10" name="Rektangel 9"/>
          <p:cNvSpPr/>
          <p:nvPr/>
        </p:nvSpPr>
        <p:spPr>
          <a:xfrm>
            <a:off x="3905794" y="1201907"/>
            <a:ext cx="7419703" cy="11363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p:cNvSpPr txBox="1"/>
          <p:nvPr/>
        </p:nvSpPr>
        <p:spPr>
          <a:xfrm>
            <a:off x="182880" y="176786"/>
            <a:ext cx="383438" cy="369332"/>
          </a:xfrm>
          <a:prstGeom prst="rect">
            <a:avLst/>
          </a:prstGeom>
          <a:noFill/>
        </p:spPr>
        <p:txBody>
          <a:bodyPr wrap="none" rtlCol="0">
            <a:spAutoFit/>
          </a:bodyPr>
          <a:lstStyle/>
          <a:p>
            <a:r>
              <a:rPr lang="sv-SE" dirty="0" smtClean="0"/>
              <a:t>RJ</a:t>
            </a:r>
            <a:endParaRPr lang="sv-SE" dirty="0"/>
          </a:p>
        </p:txBody>
      </p:sp>
    </p:spTree>
    <p:extLst>
      <p:ext uri="{BB962C8B-B14F-4D97-AF65-F5344CB8AC3E}">
        <p14:creationId xmlns:p14="http://schemas.microsoft.com/office/powerpoint/2010/main" val="81544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1907177" y="313509"/>
            <a:ext cx="8791303" cy="523220"/>
          </a:xfrm>
          <a:prstGeom prst="rect">
            <a:avLst/>
          </a:prstGeom>
          <a:noFill/>
        </p:spPr>
        <p:txBody>
          <a:bodyPr wrap="square" rtlCol="0">
            <a:spAutoFit/>
          </a:bodyPr>
          <a:lstStyle/>
          <a:p>
            <a:r>
              <a:rPr lang="sv-SE" sz="2800" dirty="0" smtClean="0">
                <a:latin typeface="Arial" panose="020B0604020202020204" pitchFamily="34" charset="0"/>
                <a:cs typeface="Arial" panose="020B0604020202020204" pitchFamily="34" charset="0"/>
              </a:rPr>
              <a:t>Bostadsgarantis ansvar för de felaktiga fasaderna</a:t>
            </a:r>
            <a:endParaRPr lang="sv-SE" sz="2800"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394" y="1425942"/>
            <a:ext cx="4179139" cy="285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ruta 5"/>
          <p:cNvSpPr txBox="1"/>
          <p:nvPr/>
        </p:nvSpPr>
        <p:spPr>
          <a:xfrm>
            <a:off x="5695406" y="1515291"/>
            <a:ext cx="5499463" cy="1200329"/>
          </a:xfrm>
          <a:prstGeom prst="rect">
            <a:avLst/>
          </a:prstGeom>
          <a:noFill/>
        </p:spPr>
        <p:txBody>
          <a:bodyPr wrap="square" rtlCol="0">
            <a:spAutoFit/>
          </a:bodyPr>
          <a:lstStyle/>
          <a:p>
            <a:r>
              <a:rPr lang="sv-SE" dirty="0" smtClean="0"/>
              <a:t>116 </a:t>
            </a:r>
            <a:r>
              <a:rPr lang="sv-SE" dirty="0" smtClean="0"/>
              <a:t>fastighetsägare mot </a:t>
            </a:r>
            <a:r>
              <a:rPr lang="sv-SE" dirty="0" smtClean="0"/>
              <a:t>Bostadsgaranti AB</a:t>
            </a:r>
          </a:p>
          <a:p>
            <a:pPr marL="285750" indent="-285750">
              <a:buFontTx/>
              <a:buChar char="-"/>
            </a:pPr>
            <a:r>
              <a:rPr lang="sv-SE" dirty="0" smtClean="0"/>
              <a:t>Omfattande skador</a:t>
            </a:r>
          </a:p>
          <a:p>
            <a:pPr marL="285750" indent="-285750">
              <a:buFontTx/>
              <a:buChar char="-"/>
            </a:pPr>
            <a:r>
              <a:rPr lang="sv-SE" dirty="0" smtClean="0"/>
              <a:t>Ej fackmässigt av PEAB</a:t>
            </a:r>
          </a:p>
          <a:p>
            <a:pPr marL="285750" indent="-285750">
              <a:buFontTx/>
              <a:buChar char="-"/>
            </a:pPr>
            <a:r>
              <a:rPr lang="sv-SE" dirty="0" smtClean="0"/>
              <a:t>Ska täckas av försäkringsavtal</a:t>
            </a:r>
            <a:endParaRPr lang="sv-SE" dirty="0"/>
          </a:p>
        </p:txBody>
      </p:sp>
      <p:sp>
        <p:nvSpPr>
          <p:cNvPr id="7" name="textruta 6"/>
          <p:cNvSpPr txBox="1"/>
          <p:nvPr/>
        </p:nvSpPr>
        <p:spPr>
          <a:xfrm>
            <a:off x="5695406" y="2851322"/>
            <a:ext cx="5630091" cy="923330"/>
          </a:xfrm>
          <a:prstGeom prst="rect">
            <a:avLst/>
          </a:prstGeom>
          <a:noFill/>
        </p:spPr>
        <p:txBody>
          <a:bodyPr wrap="square" rtlCol="0">
            <a:spAutoFit/>
          </a:bodyPr>
          <a:lstStyle/>
          <a:p>
            <a:r>
              <a:rPr lang="sv-SE" dirty="0" smtClean="0"/>
              <a:t>Bostadsgaranti: </a:t>
            </a:r>
          </a:p>
          <a:p>
            <a:pPr marL="285750" indent="-285750">
              <a:buFontTx/>
              <a:buChar char="-"/>
            </a:pPr>
            <a:r>
              <a:rPr lang="sv-SE" dirty="0" smtClean="0"/>
              <a:t>PEAB inte visats vårdslösa</a:t>
            </a:r>
          </a:p>
          <a:p>
            <a:pPr marL="285750" indent="-285750">
              <a:buFontTx/>
              <a:buChar char="-"/>
            </a:pPr>
            <a:r>
              <a:rPr lang="sv-SE" dirty="0" smtClean="0"/>
              <a:t>HD-domen gällt entreprenör, ej försäkringsgivare</a:t>
            </a:r>
            <a:endParaRPr lang="sv-SE" dirty="0"/>
          </a:p>
        </p:txBody>
      </p:sp>
      <p:sp>
        <p:nvSpPr>
          <p:cNvPr id="8" name="textruta 7"/>
          <p:cNvSpPr txBox="1"/>
          <p:nvPr/>
        </p:nvSpPr>
        <p:spPr>
          <a:xfrm>
            <a:off x="705394" y="4728754"/>
            <a:ext cx="9993086" cy="1477328"/>
          </a:xfrm>
          <a:prstGeom prst="rect">
            <a:avLst/>
          </a:prstGeom>
          <a:noFill/>
        </p:spPr>
        <p:txBody>
          <a:bodyPr wrap="square" rtlCol="0">
            <a:spAutoFit/>
          </a:bodyPr>
          <a:lstStyle/>
          <a:p>
            <a:r>
              <a:rPr lang="sv-SE" dirty="0" smtClean="0"/>
              <a:t>Svea hovrätt:</a:t>
            </a:r>
          </a:p>
          <a:p>
            <a:r>
              <a:rPr lang="sv-SE" dirty="0" smtClean="0"/>
              <a:t>- Myresjömålet tillämpligt</a:t>
            </a:r>
          </a:p>
          <a:p>
            <a:r>
              <a:rPr lang="sv-SE" dirty="0" smtClean="0"/>
              <a:t>- Dolt fel</a:t>
            </a:r>
          </a:p>
          <a:p>
            <a:r>
              <a:rPr lang="sv-SE" dirty="0" smtClean="0"/>
              <a:t>- Försäkringsbolaget kn </a:t>
            </a:r>
            <a:r>
              <a:rPr lang="sv-SE" dirty="0" err="1" smtClean="0"/>
              <a:t>regressa</a:t>
            </a:r>
            <a:endParaRPr lang="sv-SE" dirty="0" smtClean="0"/>
          </a:p>
          <a:p>
            <a:r>
              <a:rPr lang="sv-SE" dirty="0" smtClean="0"/>
              <a:t>- </a:t>
            </a:r>
            <a:r>
              <a:rPr lang="sv-SE" b="1" dirty="0" smtClean="0"/>
              <a:t>Fastighetsägarnas talan bifölls</a:t>
            </a:r>
            <a:endParaRPr lang="sv-SE" b="1" dirty="0"/>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5039" y="823009"/>
            <a:ext cx="252253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007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796834" y="287383"/>
            <a:ext cx="11220994" cy="523220"/>
          </a:xfrm>
          <a:prstGeom prst="rect">
            <a:avLst/>
          </a:prstGeom>
          <a:noFill/>
        </p:spPr>
        <p:txBody>
          <a:bodyPr wrap="square" rtlCol="0">
            <a:spAutoFit/>
          </a:bodyPr>
          <a:lstStyle/>
          <a:p>
            <a:r>
              <a:rPr lang="sv-SE" sz="2800" b="1" dirty="0">
                <a:latin typeface="Arial" panose="020B0604020202020204" pitchFamily="34" charset="0"/>
                <a:cs typeface="Arial" panose="020B0604020202020204" pitchFamily="34" charset="0"/>
              </a:rPr>
              <a:t>Ny köpare av hus med enstegstätad fasad fick "skylla sig </a:t>
            </a:r>
            <a:r>
              <a:rPr lang="sv-SE" sz="2800" b="1" dirty="0" smtClean="0">
                <a:latin typeface="Arial" panose="020B0604020202020204" pitchFamily="34" charset="0"/>
                <a:cs typeface="Arial" panose="020B0604020202020204" pitchFamily="34" charset="0"/>
              </a:rPr>
              <a:t>själv”</a:t>
            </a:r>
            <a:endParaRPr lang="sv-SE" sz="2800" b="1" dirty="0">
              <a:latin typeface="Arial" panose="020B0604020202020204" pitchFamily="34" charset="0"/>
              <a:cs typeface="Arial" panose="020B0604020202020204" pitchFamily="34" charset="0"/>
            </a:endParaRPr>
          </a:p>
        </p:txBody>
      </p:sp>
      <p:sp>
        <p:nvSpPr>
          <p:cNvPr id="3" name="textruta 2"/>
          <p:cNvSpPr txBox="1"/>
          <p:nvPr/>
        </p:nvSpPr>
        <p:spPr>
          <a:xfrm>
            <a:off x="3827418" y="1044508"/>
            <a:ext cx="7824652" cy="1200329"/>
          </a:xfrm>
          <a:prstGeom prst="rect">
            <a:avLst/>
          </a:prstGeom>
          <a:noFill/>
        </p:spPr>
        <p:txBody>
          <a:bodyPr wrap="square" rtlCol="0">
            <a:spAutoFit/>
          </a:bodyPr>
          <a:lstStyle/>
          <a:p>
            <a:r>
              <a:rPr lang="sv-SE" dirty="0"/>
              <a:t>K</a:t>
            </a:r>
            <a:r>
              <a:rPr lang="sv-SE" dirty="0" smtClean="0"/>
              <a:t>öpte </a:t>
            </a:r>
            <a:r>
              <a:rPr lang="sv-SE" dirty="0"/>
              <a:t>år 2004 ett </a:t>
            </a:r>
            <a:r>
              <a:rPr lang="sv-SE" dirty="0" smtClean="0"/>
              <a:t>kedjehus </a:t>
            </a:r>
            <a:r>
              <a:rPr lang="sv-SE" dirty="0"/>
              <a:t>i två </a:t>
            </a:r>
            <a:r>
              <a:rPr lang="sv-SE" dirty="0" smtClean="0"/>
              <a:t>plan </a:t>
            </a:r>
            <a:r>
              <a:rPr lang="sv-SE" dirty="0"/>
              <a:t>från år </a:t>
            </a:r>
            <a:r>
              <a:rPr lang="sv-SE" dirty="0" smtClean="0"/>
              <a:t>1989. </a:t>
            </a:r>
            <a:r>
              <a:rPr lang="sv-SE" dirty="0"/>
              <a:t>Huset hade en putsad enstegstätad fasad med bakomliggande träregelstomme. När </a:t>
            </a:r>
            <a:r>
              <a:rPr lang="sv-SE" dirty="0" smtClean="0"/>
              <a:t>de</a:t>
            </a:r>
            <a:r>
              <a:rPr lang="sv-SE" dirty="0"/>
              <a:t> skulle sälja fastigheten år 2011 visade det sig att fasaden hade omfattande fuktskador. Makarna ville då få tillbaka pengar från </a:t>
            </a:r>
            <a:r>
              <a:rPr lang="sv-SE" dirty="0" smtClean="0"/>
              <a:t>köpeskillingen. </a:t>
            </a:r>
            <a:endParaRPr lang="sv-SE" dirty="0"/>
          </a:p>
        </p:txBody>
      </p:sp>
      <p:sp>
        <p:nvSpPr>
          <p:cNvPr id="4" name="textruta 3"/>
          <p:cNvSpPr txBox="1"/>
          <p:nvPr/>
        </p:nvSpPr>
        <p:spPr>
          <a:xfrm>
            <a:off x="3827418" y="2427716"/>
            <a:ext cx="7550332" cy="1200329"/>
          </a:xfrm>
          <a:prstGeom prst="rect">
            <a:avLst/>
          </a:prstGeom>
          <a:noFill/>
        </p:spPr>
        <p:txBody>
          <a:bodyPr wrap="square" rtlCol="0">
            <a:spAutoFit/>
          </a:bodyPr>
          <a:lstStyle/>
          <a:p>
            <a:r>
              <a:rPr lang="sv-SE" dirty="0" smtClean="0"/>
              <a:t>Tingsrätten: fasadkonstruktionen </a:t>
            </a:r>
            <a:r>
              <a:rPr lang="sv-SE" dirty="0"/>
              <a:t>var utförd i enlighet med </a:t>
            </a:r>
            <a:r>
              <a:rPr lang="sv-SE" dirty="0" smtClean="0"/>
              <a:t>SBN 80 och </a:t>
            </a:r>
            <a:r>
              <a:rPr lang="sv-SE" dirty="0"/>
              <a:t>på ett sätt som då var allmänt vedertaget. </a:t>
            </a:r>
            <a:r>
              <a:rPr lang="sv-SE" dirty="0" smtClean="0"/>
              <a:t>Det </a:t>
            </a:r>
            <a:r>
              <a:rPr lang="sv-SE" dirty="0"/>
              <a:t>var inte visat att konstruktionen </a:t>
            </a:r>
            <a:r>
              <a:rPr lang="sv-SE" dirty="0" smtClean="0"/>
              <a:t>hade </a:t>
            </a:r>
            <a:r>
              <a:rPr lang="sv-SE" dirty="0"/>
              <a:t>avvikit från vad de haft befogad anledning att förutsätta vid köpet. </a:t>
            </a:r>
            <a:endParaRPr lang="sv-SE" dirty="0" smtClean="0"/>
          </a:p>
          <a:p>
            <a:r>
              <a:rPr lang="sv-SE" dirty="0" smtClean="0"/>
              <a:t>Tingsrätten </a:t>
            </a:r>
            <a:r>
              <a:rPr lang="sv-SE" dirty="0"/>
              <a:t>ogillade därför deras talan.</a:t>
            </a:r>
          </a:p>
        </p:txBody>
      </p:sp>
      <p:sp>
        <p:nvSpPr>
          <p:cNvPr id="5" name="textruta 4"/>
          <p:cNvSpPr txBox="1"/>
          <p:nvPr/>
        </p:nvSpPr>
        <p:spPr>
          <a:xfrm>
            <a:off x="3827419" y="3803969"/>
            <a:ext cx="7550332" cy="923330"/>
          </a:xfrm>
          <a:prstGeom prst="rect">
            <a:avLst/>
          </a:prstGeom>
          <a:noFill/>
        </p:spPr>
        <p:txBody>
          <a:bodyPr wrap="square" rtlCol="0">
            <a:spAutoFit/>
          </a:bodyPr>
          <a:lstStyle/>
          <a:p>
            <a:r>
              <a:rPr lang="sv-SE" dirty="0" smtClean="0"/>
              <a:t>Hovrätten: Fastigheten hade </a:t>
            </a:r>
            <a:r>
              <a:rPr lang="sv-SE" dirty="0"/>
              <a:t>avvikit från vad makarna med fog kunnat förutsätta vid köpet, och det förelåg alltså ett fel i jordabalkens mening. </a:t>
            </a:r>
            <a:endParaRPr lang="sv-SE" dirty="0" smtClean="0"/>
          </a:p>
          <a:p>
            <a:r>
              <a:rPr lang="sv-SE" dirty="0" smtClean="0"/>
              <a:t>Hovrätten </a:t>
            </a:r>
            <a:r>
              <a:rPr lang="sv-SE" dirty="0"/>
              <a:t>satte ned köpeskillingen med ca 450 000 kr</a:t>
            </a:r>
          </a:p>
        </p:txBody>
      </p:sp>
      <p:sp>
        <p:nvSpPr>
          <p:cNvPr id="6" name="textruta 5"/>
          <p:cNvSpPr txBox="1"/>
          <p:nvPr/>
        </p:nvSpPr>
        <p:spPr>
          <a:xfrm>
            <a:off x="378824" y="4811782"/>
            <a:ext cx="11639004" cy="2308324"/>
          </a:xfrm>
          <a:prstGeom prst="rect">
            <a:avLst/>
          </a:prstGeom>
          <a:noFill/>
        </p:spPr>
        <p:txBody>
          <a:bodyPr wrap="square" rtlCol="0">
            <a:spAutoFit/>
          </a:bodyPr>
          <a:lstStyle/>
          <a:p>
            <a:r>
              <a:rPr lang="sv-SE" dirty="0" smtClean="0"/>
              <a:t>HD: Något </a:t>
            </a:r>
            <a:r>
              <a:rPr lang="sv-SE" dirty="0"/>
              <a:t>som är ett fel i en entreprenad </a:t>
            </a:r>
            <a:r>
              <a:rPr lang="sv-SE" dirty="0" smtClean="0"/>
              <a:t>behöver inte </a:t>
            </a:r>
            <a:r>
              <a:rPr lang="sv-SE" dirty="0"/>
              <a:t>innebära att fastigheten vid en senare försäljning avviker från vad köparen med fog kunnat förutsätta vid </a:t>
            </a:r>
            <a:r>
              <a:rPr lang="sv-SE" dirty="0" smtClean="0"/>
              <a:t>köpet.</a:t>
            </a:r>
            <a:br>
              <a:rPr lang="sv-SE" dirty="0" smtClean="0"/>
            </a:br>
            <a:r>
              <a:rPr lang="sv-SE" dirty="0" smtClean="0"/>
              <a:t/>
            </a:r>
            <a:br>
              <a:rPr lang="sv-SE" dirty="0" smtClean="0"/>
            </a:br>
            <a:r>
              <a:rPr lang="sv-SE" dirty="0" smtClean="0"/>
              <a:t>Konstruktionen </a:t>
            </a:r>
            <a:r>
              <a:rPr lang="sv-SE" dirty="0"/>
              <a:t>med enstegstätade fasader var allmänt godtagen när huset byggdes år 1989 och stämde med gängse tolkning av den gällande byggnormen. </a:t>
            </a:r>
            <a:endParaRPr lang="sv-SE" dirty="0" smtClean="0"/>
          </a:p>
          <a:p>
            <a:endParaRPr lang="sv-SE" dirty="0" smtClean="0"/>
          </a:p>
          <a:p>
            <a:r>
              <a:rPr lang="sv-SE" dirty="0" smtClean="0"/>
              <a:t>Fastigheten </a:t>
            </a:r>
            <a:r>
              <a:rPr lang="sv-SE" dirty="0"/>
              <a:t>har alltså inte avvikit från vad makarna med fog kunde förutsätta vid </a:t>
            </a:r>
            <a:r>
              <a:rPr lang="sv-SE" dirty="0" smtClean="0"/>
              <a:t>köpet.</a:t>
            </a:r>
            <a:endParaRPr lang="sv-SE" dirty="0"/>
          </a:p>
          <a:p>
            <a:endParaRPr lang="sv-SE" dirty="0"/>
          </a:p>
        </p:txBody>
      </p:sp>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526" y="1448768"/>
            <a:ext cx="3006445" cy="3006445"/>
          </a:xfrm>
          <a:prstGeom prst="rect">
            <a:avLst/>
          </a:prstGeom>
        </p:spPr>
      </p:pic>
      <p:sp>
        <p:nvSpPr>
          <p:cNvPr id="8" name="textruta 7"/>
          <p:cNvSpPr txBox="1"/>
          <p:nvPr/>
        </p:nvSpPr>
        <p:spPr>
          <a:xfrm>
            <a:off x="143691" y="156753"/>
            <a:ext cx="383438" cy="369332"/>
          </a:xfrm>
          <a:prstGeom prst="rect">
            <a:avLst/>
          </a:prstGeom>
          <a:noFill/>
        </p:spPr>
        <p:txBody>
          <a:bodyPr wrap="none" rtlCol="0">
            <a:spAutoFit/>
          </a:bodyPr>
          <a:lstStyle/>
          <a:p>
            <a:r>
              <a:rPr lang="sv-SE" dirty="0" smtClean="0"/>
              <a:t>RJ</a:t>
            </a:r>
            <a:endParaRPr lang="sv-SE" dirty="0"/>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621" y="770757"/>
            <a:ext cx="252253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68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612571" y="317145"/>
            <a:ext cx="10476411" cy="469809"/>
          </a:xfrm>
          <a:prstGeom prst="rect">
            <a:avLst/>
          </a:prstGeom>
        </p:spPr>
        <p:txBody>
          <a:bodyPr wrap="square">
            <a:spAutoFit/>
          </a:bodyPr>
          <a:lstStyle/>
          <a:p>
            <a:pPr>
              <a:lnSpc>
                <a:spcPct val="107000"/>
              </a:lnSpc>
              <a:spcAft>
                <a:spcPts val="1950"/>
              </a:spcAft>
            </a:pPr>
            <a:r>
              <a:rPr lang="sv-SE" sz="2400" b="1" dirty="0">
                <a:latin typeface="Arial Black" panose="020B0A04020102020204" pitchFamily="34" charset="0"/>
                <a:ea typeface="Calibri" panose="020F0502020204030204" pitchFamily="34" charset="0"/>
                <a:cs typeface="Arial" panose="020B0604020202020204" pitchFamily="34" charset="0"/>
              </a:rPr>
              <a:t> </a:t>
            </a:r>
            <a:r>
              <a:rPr lang="sv-SE" sz="2400" b="1" dirty="0" smtClean="0">
                <a:latin typeface="Arial Black" panose="020B0A04020102020204" pitchFamily="34" charset="0"/>
                <a:ea typeface="Calibri" panose="020F0502020204030204" pitchFamily="34" charset="0"/>
                <a:cs typeface="Arial" panose="020B0604020202020204" pitchFamily="34" charset="0"/>
              </a:rPr>
              <a:t>MÖD körde </a:t>
            </a:r>
            <a:r>
              <a:rPr lang="sv-SE" sz="2400" b="1" dirty="0">
                <a:latin typeface="Arial Black" panose="020B0A04020102020204" pitchFamily="34" charset="0"/>
                <a:ea typeface="Calibri" panose="020F0502020204030204" pitchFamily="34" charset="0"/>
                <a:cs typeface="Arial" panose="020B0604020202020204" pitchFamily="34" charset="0"/>
              </a:rPr>
              <a:t>över regering och </a:t>
            </a:r>
            <a:r>
              <a:rPr lang="sv-SE" sz="2400" b="1" dirty="0" smtClean="0">
                <a:latin typeface="Arial Black" panose="020B0A04020102020204" pitchFamily="34" charset="0"/>
                <a:ea typeface="Calibri" panose="020F0502020204030204" pitchFamily="34" charset="0"/>
                <a:cs typeface="Arial" panose="020B0604020202020204" pitchFamily="34" charset="0"/>
              </a:rPr>
              <a:t>riksdag</a:t>
            </a:r>
          </a:p>
        </p:txBody>
      </p:sp>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337" y="2392297"/>
            <a:ext cx="5084197" cy="2455813"/>
          </a:xfrm>
          <a:prstGeom prst="rect">
            <a:avLst/>
          </a:prstGeom>
          <a:scene3d>
            <a:camera prst="isometricOffAxis1Top"/>
            <a:lightRig rig="threePt" dir="t"/>
          </a:scene3d>
        </p:spPr>
      </p:pic>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81016">
            <a:off x="644013" y="1039055"/>
            <a:ext cx="4356847" cy="2192067"/>
          </a:xfrm>
          <a:prstGeom prst="rect">
            <a:avLst/>
          </a:prstGeom>
        </p:spPr>
      </p:pic>
      <p:sp>
        <p:nvSpPr>
          <p:cNvPr id="7" name="textruta 6"/>
          <p:cNvSpPr txBox="1"/>
          <p:nvPr/>
        </p:nvSpPr>
        <p:spPr>
          <a:xfrm>
            <a:off x="6364169" y="1258749"/>
            <a:ext cx="5640597" cy="646331"/>
          </a:xfrm>
          <a:prstGeom prst="rect">
            <a:avLst/>
          </a:prstGeom>
          <a:noFill/>
        </p:spPr>
        <p:txBody>
          <a:bodyPr wrap="square" rtlCol="0">
            <a:spAutoFit/>
          </a:bodyPr>
          <a:lstStyle/>
          <a:p>
            <a:r>
              <a:rPr lang="sv-SE" dirty="0"/>
              <a:t>13 kap 15 § </a:t>
            </a:r>
            <a:r>
              <a:rPr lang="sv-SE" dirty="0" smtClean="0"/>
              <a:t>PBL 2011: </a:t>
            </a:r>
            <a:r>
              <a:rPr lang="sv-SE" dirty="0"/>
              <a:t>Ett beslut om startbesked får överklagas endast av sökanden i bygglovsärendet.</a:t>
            </a:r>
          </a:p>
        </p:txBody>
      </p:sp>
      <p:sp>
        <p:nvSpPr>
          <p:cNvPr id="8" name="textruta 7"/>
          <p:cNvSpPr txBox="1"/>
          <p:nvPr/>
        </p:nvSpPr>
        <p:spPr>
          <a:xfrm>
            <a:off x="6364169" y="2135089"/>
            <a:ext cx="5692848" cy="646331"/>
          </a:xfrm>
          <a:prstGeom prst="rect">
            <a:avLst/>
          </a:prstGeom>
          <a:noFill/>
        </p:spPr>
        <p:txBody>
          <a:bodyPr wrap="square" rtlCol="0">
            <a:spAutoFit/>
          </a:bodyPr>
          <a:lstStyle/>
          <a:p>
            <a:r>
              <a:rPr lang="sv-SE" dirty="0"/>
              <a:t>13 kap 15 § PBL </a:t>
            </a:r>
            <a:r>
              <a:rPr lang="sv-SE" dirty="0" smtClean="0"/>
              <a:t>2016: Ett </a:t>
            </a:r>
            <a:r>
              <a:rPr lang="sv-SE" dirty="0"/>
              <a:t>beslut om startbesked får överklagas endast av sökanden </a:t>
            </a:r>
            <a:r>
              <a:rPr lang="sv-SE" i="1" dirty="0"/>
              <a:t>eller anmälaren </a:t>
            </a:r>
            <a:r>
              <a:rPr lang="sv-SE" dirty="0"/>
              <a:t>i ärendet</a:t>
            </a:r>
          </a:p>
        </p:txBody>
      </p:sp>
      <p:sp>
        <p:nvSpPr>
          <p:cNvPr id="9" name="textruta 8"/>
          <p:cNvSpPr txBox="1"/>
          <p:nvPr/>
        </p:nvSpPr>
        <p:spPr>
          <a:xfrm>
            <a:off x="6766560" y="4495721"/>
            <a:ext cx="5640597" cy="923330"/>
          </a:xfrm>
          <a:prstGeom prst="rect">
            <a:avLst/>
          </a:prstGeom>
          <a:noFill/>
        </p:spPr>
        <p:txBody>
          <a:bodyPr wrap="square" rtlCol="0">
            <a:spAutoFit/>
          </a:bodyPr>
          <a:lstStyle/>
          <a:p>
            <a:r>
              <a:rPr lang="sv-SE" dirty="0"/>
              <a:t>Ett läkarföretag, Medikus, gjorde en anmälan till byggnadsnämnden i Göteborg om att få uppföra </a:t>
            </a:r>
            <a:r>
              <a:rPr lang="sv-SE" dirty="0" smtClean="0"/>
              <a:t> ett Attefallshus. </a:t>
            </a:r>
            <a:r>
              <a:rPr lang="sv-SE" dirty="0"/>
              <a:t>Nämnden meddelade startbesked.</a:t>
            </a:r>
          </a:p>
        </p:txBody>
      </p:sp>
      <p:sp>
        <p:nvSpPr>
          <p:cNvPr id="10" name="textruta 9"/>
          <p:cNvSpPr txBox="1"/>
          <p:nvPr/>
        </p:nvSpPr>
        <p:spPr>
          <a:xfrm>
            <a:off x="6766560" y="3905794"/>
            <a:ext cx="184731" cy="369332"/>
          </a:xfrm>
          <a:prstGeom prst="rect">
            <a:avLst/>
          </a:prstGeom>
          <a:noFill/>
        </p:spPr>
        <p:txBody>
          <a:bodyPr wrap="none" rtlCol="0">
            <a:spAutoFit/>
          </a:bodyPr>
          <a:lstStyle/>
          <a:p>
            <a:endParaRPr lang="sv-SE" dirty="0"/>
          </a:p>
        </p:txBody>
      </p:sp>
      <p:sp>
        <p:nvSpPr>
          <p:cNvPr id="11" name="textruta 10"/>
          <p:cNvSpPr txBox="1"/>
          <p:nvPr/>
        </p:nvSpPr>
        <p:spPr>
          <a:xfrm>
            <a:off x="6749169" y="5566857"/>
            <a:ext cx="4870595" cy="923330"/>
          </a:xfrm>
          <a:prstGeom prst="rect">
            <a:avLst/>
          </a:prstGeom>
          <a:noFill/>
        </p:spPr>
        <p:txBody>
          <a:bodyPr wrap="square" rtlCol="0">
            <a:spAutoFit/>
          </a:bodyPr>
          <a:lstStyle/>
          <a:p>
            <a:r>
              <a:rPr lang="sv-SE" dirty="0"/>
              <a:t>Grannarna anmälde till </a:t>
            </a:r>
            <a:r>
              <a:rPr lang="sv-SE" dirty="0" smtClean="0"/>
              <a:t>BN</a:t>
            </a:r>
            <a:r>
              <a:rPr lang="sv-SE" dirty="0"/>
              <a:t> att byggnaden låg för nära deras tomtgräns, att utsikten </a:t>
            </a:r>
            <a:r>
              <a:rPr lang="sv-SE" dirty="0" smtClean="0"/>
              <a:t>påverkades och </a:t>
            </a:r>
            <a:r>
              <a:rPr lang="sv-SE" dirty="0"/>
              <a:t>att trafiken i området </a:t>
            </a:r>
            <a:r>
              <a:rPr lang="sv-SE" dirty="0" smtClean="0"/>
              <a:t>ökade</a:t>
            </a:r>
            <a:endParaRPr lang="sv-SE" dirty="0"/>
          </a:p>
        </p:txBody>
      </p:sp>
      <p:sp>
        <p:nvSpPr>
          <p:cNvPr id="12" name="textruta 11"/>
          <p:cNvSpPr txBox="1"/>
          <p:nvPr/>
        </p:nvSpPr>
        <p:spPr>
          <a:xfrm>
            <a:off x="6456983" y="3020040"/>
            <a:ext cx="5312651" cy="1200329"/>
          </a:xfrm>
          <a:prstGeom prst="rect">
            <a:avLst/>
          </a:prstGeom>
          <a:noFill/>
        </p:spPr>
        <p:txBody>
          <a:bodyPr wrap="square" rtlCol="0">
            <a:spAutoFit/>
          </a:bodyPr>
          <a:lstStyle/>
          <a:p>
            <a:r>
              <a:rPr lang="sv-SE" dirty="0"/>
              <a:t>Regeringen ansåg </a:t>
            </a:r>
            <a:r>
              <a:rPr lang="sv-SE" dirty="0" smtClean="0"/>
              <a:t>att </a:t>
            </a:r>
            <a:r>
              <a:rPr lang="sv-SE" dirty="0"/>
              <a:t>reglerna var förenliga med Sveriges åtaganden enligt Europakonventionen, eftersom PBL tillhandahåller en möjlighet att initiera ett tillsynsärende.</a:t>
            </a:r>
          </a:p>
        </p:txBody>
      </p:sp>
      <p:sp>
        <p:nvSpPr>
          <p:cNvPr id="13" name="textruta 12"/>
          <p:cNvSpPr txBox="1"/>
          <p:nvPr/>
        </p:nvSpPr>
        <p:spPr>
          <a:xfrm>
            <a:off x="176166" y="4239428"/>
            <a:ext cx="6188003" cy="2585323"/>
          </a:xfrm>
          <a:prstGeom prst="rect">
            <a:avLst/>
          </a:prstGeom>
          <a:noFill/>
        </p:spPr>
        <p:txBody>
          <a:bodyPr wrap="square" rtlCol="0">
            <a:spAutoFit/>
          </a:bodyPr>
          <a:lstStyle/>
          <a:p>
            <a:r>
              <a:rPr lang="sv-SE" dirty="0" smtClean="0"/>
              <a:t>MÖD: </a:t>
            </a:r>
            <a:r>
              <a:rPr lang="sv-SE" dirty="0"/>
              <a:t>Den enskildes rätt att få använda sin fastighet utgör en del av äganderätten varför eventuella begränsningar i en sådan rätt rör den enskildes civila rättigheter i den mening som avses i artikel 6.1 i Europakonventionen. </a:t>
            </a:r>
            <a:endParaRPr lang="sv-SE" dirty="0" smtClean="0"/>
          </a:p>
          <a:p>
            <a:endParaRPr lang="sv-SE" dirty="0"/>
          </a:p>
          <a:p>
            <a:r>
              <a:rPr lang="sv-SE" dirty="0" smtClean="0"/>
              <a:t>Grannarnas</a:t>
            </a:r>
            <a:r>
              <a:rPr lang="sv-SE" dirty="0"/>
              <a:t> rätt att använda sin fastighet utan att drabbas av betydande olägenheter </a:t>
            </a:r>
            <a:r>
              <a:rPr lang="sv-SE" dirty="0" smtClean="0"/>
              <a:t>….är </a:t>
            </a:r>
            <a:r>
              <a:rPr lang="sv-SE" dirty="0"/>
              <a:t>vidare en rättighet som föreskrivs i nationell rätt, i detta fall 2 kap. 9 § PBL</a:t>
            </a:r>
            <a:r>
              <a:rPr lang="sv-SE" dirty="0" smtClean="0"/>
              <a:t>.</a:t>
            </a:r>
          </a:p>
          <a:p>
            <a:r>
              <a:rPr lang="sv-SE" dirty="0" smtClean="0"/>
              <a:t>Ventil till Högsta domstolen.</a:t>
            </a:r>
            <a:endParaRPr lang="sv-SE" dirty="0"/>
          </a:p>
        </p:txBody>
      </p:sp>
      <p:sp>
        <p:nvSpPr>
          <p:cNvPr id="14" name="Rektangel 13"/>
          <p:cNvSpPr/>
          <p:nvPr/>
        </p:nvSpPr>
        <p:spPr>
          <a:xfrm>
            <a:off x="6364169" y="1136469"/>
            <a:ext cx="5496905" cy="17504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p:cNvSpPr txBox="1"/>
          <p:nvPr/>
        </p:nvSpPr>
        <p:spPr>
          <a:xfrm>
            <a:off x="176166" y="317145"/>
            <a:ext cx="457176" cy="369332"/>
          </a:xfrm>
          <a:prstGeom prst="rect">
            <a:avLst/>
          </a:prstGeom>
          <a:noFill/>
        </p:spPr>
        <p:txBody>
          <a:bodyPr wrap="none" rtlCol="0">
            <a:spAutoFit/>
          </a:bodyPr>
          <a:lstStyle/>
          <a:p>
            <a:r>
              <a:rPr lang="sv-SE" dirty="0" smtClean="0"/>
              <a:t>BU</a:t>
            </a:r>
            <a:endParaRPr lang="sv-SE" dirty="0"/>
          </a:p>
        </p:txBody>
      </p:sp>
    </p:spTree>
    <p:extLst>
      <p:ext uri="{BB962C8B-B14F-4D97-AF65-F5344CB8AC3E}">
        <p14:creationId xmlns:p14="http://schemas.microsoft.com/office/powerpoint/2010/main" val="37082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textruta 2"/>
          <p:cNvSpPr txBox="1">
            <a:spLocks noChangeArrowheads="1"/>
          </p:cNvSpPr>
          <p:nvPr/>
        </p:nvSpPr>
        <p:spPr bwMode="auto">
          <a:xfrm>
            <a:off x="6133307" y="4417763"/>
            <a:ext cx="5053603" cy="239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v-SE" altLang="sv-SE" sz="2800" baseline="30000" dirty="0"/>
              <a:t>HD:</a:t>
            </a:r>
            <a:r>
              <a:rPr lang="sv-SE" altLang="sv-SE" sz="2800" dirty="0"/>
              <a:t> </a:t>
            </a:r>
            <a:r>
              <a:rPr lang="sv-SE" altLang="sv-SE" sz="2800" baseline="30000" dirty="0"/>
              <a:t>”Av det föregående har framgått att den som i ett granneyttrande har godkänt en lovpliktig </a:t>
            </a:r>
            <a:r>
              <a:rPr lang="sv-SE" altLang="sv-SE" sz="2800" baseline="30000" dirty="0" smtClean="0"/>
              <a:t>åtgärd, </a:t>
            </a:r>
            <a:r>
              <a:rPr lang="sv-SE" altLang="sv-SE" sz="2800" baseline="30000" dirty="0"/>
              <a:t>dels inte på grund av godkännandet har förlorat sin klagorätt, dels är obunden av godkännandet under handläggningen i mark- och miljödomstolen</a:t>
            </a:r>
            <a:r>
              <a:rPr lang="sv-SE" altLang="sv-SE" sz="2800" baseline="30000" dirty="0" smtClean="0"/>
              <a:t>.</a:t>
            </a:r>
          </a:p>
          <a:p>
            <a:pPr eaLnBrk="1" hangingPunct="1">
              <a:spcBef>
                <a:spcPct val="0"/>
              </a:spcBef>
              <a:buFontTx/>
              <a:buNone/>
            </a:pPr>
            <a:r>
              <a:rPr lang="sv-SE" altLang="sv-SE" sz="2800" baseline="30000" dirty="0" smtClean="0"/>
              <a:t>-</a:t>
            </a:r>
            <a:r>
              <a:rPr lang="sv-SE" altLang="sv-SE" sz="2800" dirty="0" smtClean="0"/>
              <a:t> </a:t>
            </a:r>
            <a:r>
              <a:rPr lang="sv-SE" altLang="sv-SE" sz="1800" dirty="0" smtClean="0"/>
              <a:t>Kritiserar MMD för att ej pröva saken</a:t>
            </a:r>
            <a:endParaRPr lang="sv-SE" altLang="sv-SE" sz="1800" baseline="30000" dirty="0" smtClean="0"/>
          </a:p>
        </p:txBody>
      </p:sp>
      <p:sp>
        <p:nvSpPr>
          <p:cNvPr id="118788" name="textruta 3"/>
          <p:cNvSpPr txBox="1">
            <a:spLocks noChangeArrowheads="1"/>
          </p:cNvSpPr>
          <p:nvPr/>
        </p:nvSpPr>
        <p:spPr bwMode="auto">
          <a:xfrm>
            <a:off x="6133307" y="3186657"/>
            <a:ext cx="5839097" cy="151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v-SE" altLang="sv-SE" sz="2800" baseline="30000" dirty="0"/>
              <a:t>MÖD: En granne som sagt ja till sin grannes bygglovsansökan, </a:t>
            </a:r>
            <a:r>
              <a:rPr lang="sv-SE" altLang="sv-SE" sz="2800" baseline="30000" dirty="0" smtClean="0"/>
              <a:t>kan sedan inte ångra </a:t>
            </a:r>
            <a:r>
              <a:rPr lang="sv-SE" altLang="sv-SE" sz="2800" baseline="30000" dirty="0"/>
              <a:t>sig och överklaga bygglovet</a:t>
            </a:r>
            <a:r>
              <a:rPr lang="sv-SE" altLang="sv-SE" sz="2800" baseline="30000" dirty="0" smtClean="0"/>
              <a:t>.</a:t>
            </a:r>
          </a:p>
          <a:p>
            <a:pPr eaLnBrk="1" hangingPunct="1">
              <a:spcBef>
                <a:spcPct val="0"/>
              </a:spcBef>
              <a:buFontTx/>
              <a:buNone/>
            </a:pPr>
            <a:r>
              <a:rPr lang="sv-SE" altLang="sv-SE" sz="2800" baseline="30000" dirty="0" smtClean="0"/>
              <a:t>- oenig </a:t>
            </a:r>
            <a:endParaRPr lang="sv-SE" altLang="sv-SE" sz="2800" baseline="30000" dirty="0"/>
          </a:p>
          <a:p>
            <a:pPr eaLnBrk="1" hangingPunct="1">
              <a:spcBef>
                <a:spcPct val="0"/>
              </a:spcBef>
              <a:buFontTx/>
              <a:buNone/>
            </a:pPr>
            <a:endParaRPr lang="sv-SE" altLang="sv-SE" sz="1800" dirty="0"/>
          </a:p>
        </p:txBody>
      </p:sp>
      <p:sp>
        <p:nvSpPr>
          <p:cNvPr id="118789" name="Text Box 2"/>
          <p:cNvSpPr txBox="1">
            <a:spLocks noChangeArrowheads="1"/>
          </p:cNvSpPr>
          <p:nvPr/>
        </p:nvSpPr>
        <p:spPr bwMode="auto">
          <a:xfrm>
            <a:off x="1714501" y="188914"/>
            <a:ext cx="69365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sv-SE" sz="2800" b="1" dirty="0" smtClean="0"/>
              <a:t>HD körde över MÖD om granneyttrande</a:t>
            </a:r>
            <a:endParaRPr lang="sv-SE" altLang="sv-SE" sz="2400" dirty="0"/>
          </a:p>
        </p:txBody>
      </p:sp>
      <p:pic>
        <p:nvPicPr>
          <p:cNvPr id="11879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2039" y="620714"/>
            <a:ext cx="252253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79215"/>
            <a:ext cx="5320996" cy="2677161"/>
          </a:xfrm>
          <a:prstGeom prst="rect">
            <a:avLst/>
          </a:prstGeom>
          <a:scene3d>
            <a:camera prst="isometricOffAxis1Top"/>
            <a:lightRig rig="threePt" dir="t"/>
          </a:scene3d>
        </p:spPr>
      </p:pic>
      <p:pic>
        <p:nvPicPr>
          <p:cNvPr id="9" name="Bildobjekt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288" y="3349128"/>
            <a:ext cx="4793708" cy="2450783"/>
          </a:xfrm>
          <a:prstGeom prst="rect">
            <a:avLst/>
          </a:prstGeom>
        </p:spPr>
      </p:pic>
      <p:sp>
        <p:nvSpPr>
          <p:cNvPr id="3" name="textruta 2"/>
          <p:cNvSpPr txBox="1"/>
          <p:nvPr/>
        </p:nvSpPr>
        <p:spPr>
          <a:xfrm>
            <a:off x="1123406" y="1199377"/>
            <a:ext cx="9810205" cy="646331"/>
          </a:xfrm>
          <a:prstGeom prst="rect">
            <a:avLst/>
          </a:prstGeom>
          <a:noFill/>
        </p:spPr>
        <p:txBody>
          <a:bodyPr wrap="square" rtlCol="0">
            <a:spAutoFit/>
          </a:bodyPr>
          <a:lstStyle/>
          <a:p>
            <a:r>
              <a:rPr lang="sv-SE" dirty="0"/>
              <a:t>Halmstads kommun beviljade bygglov för ett småhus. </a:t>
            </a:r>
            <a:r>
              <a:rPr lang="sv-SE" dirty="0" smtClean="0"/>
              <a:t>Grannarna sa ja vid grannehörandet.</a:t>
            </a:r>
            <a:endParaRPr lang="sv-SE" dirty="0"/>
          </a:p>
          <a:p>
            <a:r>
              <a:rPr lang="sv-SE" dirty="0"/>
              <a:t>Trots </a:t>
            </a:r>
            <a:r>
              <a:rPr lang="sv-SE" dirty="0" smtClean="0"/>
              <a:t>detta överklagade de </a:t>
            </a:r>
            <a:r>
              <a:rPr lang="sv-SE" dirty="0"/>
              <a:t>till Länsstyrelsen, som avslog deras överklagan</a:t>
            </a:r>
            <a:endParaRPr lang="sv-SE" dirty="0">
              <a:effectLst/>
            </a:endParaRPr>
          </a:p>
        </p:txBody>
      </p:sp>
      <p:sp>
        <p:nvSpPr>
          <p:cNvPr id="4" name="textruta 3"/>
          <p:cNvSpPr txBox="1"/>
          <p:nvPr/>
        </p:nvSpPr>
        <p:spPr>
          <a:xfrm>
            <a:off x="1201783" y="2090052"/>
            <a:ext cx="9130937" cy="646331"/>
          </a:xfrm>
          <a:prstGeom prst="rect">
            <a:avLst/>
          </a:prstGeom>
          <a:noFill/>
        </p:spPr>
        <p:txBody>
          <a:bodyPr wrap="square" rtlCol="0">
            <a:spAutoFit/>
          </a:bodyPr>
          <a:lstStyle/>
          <a:p>
            <a:r>
              <a:rPr lang="sv-SE" dirty="0" smtClean="0"/>
              <a:t>MMD: </a:t>
            </a:r>
            <a:r>
              <a:rPr lang="sv-SE" dirty="0"/>
              <a:t>Eftersom grannarna  inte haft rätt att överklaga till Länsstyrelsen prövade </a:t>
            </a:r>
            <a:r>
              <a:rPr lang="sv-SE" dirty="0" smtClean="0"/>
              <a:t>MMD </a:t>
            </a:r>
            <a:r>
              <a:rPr lang="sv-SE" dirty="0"/>
              <a:t>inte sakfrågan, om </a:t>
            </a:r>
            <a:r>
              <a:rPr lang="sv-SE" dirty="0" err="1"/>
              <a:t>bl</a:t>
            </a:r>
            <a:r>
              <a:rPr lang="sv-SE" dirty="0"/>
              <a:t> a avvikelsen från planen.</a:t>
            </a:r>
          </a:p>
        </p:txBody>
      </p:sp>
      <p:sp>
        <p:nvSpPr>
          <p:cNvPr id="2" name="textruta 1"/>
          <p:cNvSpPr txBox="1"/>
          <p:nvPr/>
        </p:nvSpPr>
        <p:spPr>
          <a:xfrm>
            <a:off x="222069" y="313509"/>
            <a:ext cx="457200" cy="369332"/>
          </a:xfrm>
          <a:prstGeom prst="rect">
            <a:avLst/>
          </a:prstGeom>
          <a:noFill/>
        </p:spPr>
        <p:txBody>
          <a:bodyPr wrap="square" rtlCol="0">
            <a:spAutoFit/>
          </a:bodyPr>
          <a:lstStyle/>
          <a:p>
            <a:r>
              <a:rPr lang="sv-SE" dirty="0" smtClean="0"/>
              <a:t>RJ</a:t>
            </a:r>
            <a:endParaRPr lang="sv-SE" dirty="0"/>
          </a:p>
        </p:txBody>
      </p:sp>
    </p:spTree>
    <p:extLst>
      <p:ext uri="{BB962C8B-B14F-4D97-AF65-F5344CB8AC3E}">
        <p14:creationId xmlns:p14="http://schemas.microsoft.com/office/powerpoint/2010/main" val="116833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7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87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p:bldP spid="118788"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ktangel 1"/>
          <p:cNvSpPr>
            <a:spLocks noChangeArrowheads="1"/>
          </p:cNvSpPr>
          <p:nvPr/>
        </p:nvSpPr>
        <p:spPr bwMode="auto">
          <a:xfrm>
            <a:off x="636042" y="4655262"/>
            <a:ext cx="847199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v-SE" altLang="sv-SE" sz="1800" dirty="0" smtClean="0"/>
              <a:t>MÖD finner </a:t>
            </a:r>
            <a:r>
              <a:rPr lang="sv-SE" altLang="sv-SE" sz="1800" dirty="0"/>
              <a:t>att asylboende definitionsmässigt kan beskrivas som tillfällig vistelse och närmast är att likställa med boende på hotell, vandrarhem eller camping….</a:t>
            </a:r>
          </a:p>
          <a:p>
            <a:pPr eaLnBrk="1" hangingPunct="1">
              <a:spcBef>
                <a:spcPct val="0"/>
              </a:spcBef>
              <a:buFontTx/>
              <a:buNone/>
            </a:pPr>
            <a:endParaRPr lang="sv-SE" altLang="sv-SE" sz="1800" dirty="0"/>
          </a:p>
          <a:p>
            <a:pPr eaLnBrk="1" hangingPunct="1">
              <a:spcBef>
                <a:spcPct val="0"/>
              </a:spcBef>
              <a:buFontTx/>
              <a:buNone/>
            </a:pPr>
            <a:r>
              <a:rPr lang="sv-SE" altLang="sv-SE" sz="1800" dirty="0"/>
              <a:t>Eftersom byggnaden därmed inte tas i anspråk för ett väsentligen annat ändamål kräver den ändrade användningen inte bygglov.</a:t>
            </a:r>
          </a:p>
        </p:txBody>
      </p:sp>
      <p:pic>
        <p:nvPicPr>
          <p:cNvPr id="81923" name="Bildobjekt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4294" y="1111251"/>
            <a:ext cx="4211637"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Text Box 3"/>
          <p:cNvSpPr txBox="1">
            <a:spLocks noChangeArrowheads="1"/>
          </p:cNvSpPr>
          <p:nvPr/>
        </p:nvSpPr>
        <p:spPr bwMode="auto">
          <a:xfrm>
            <a:off x="1224294" y="335080"/>
            <a:ext cx="973054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sv-SE" sz="2800" dirty="0" smtClean="0"/>
              <a:t> </a:t>
            </a:r>
            <a:r>
              <a:rPr lang="sv-SE" b="1" dirty="0" smtClean="0"/>
              <a:t>Kräver bed &amp; breakfast bygglov för asylboende?</a:t>
            </a:r>
            <a:endParaRPr lang="sv-SE" altLang="sv-SE" b="1" dirty="0"/>
          </a:p>
        </p:txBody>
      </p:sp>
      <p:pic>
        <p:nvPicPr>
          <p:cNvPr id="8192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2039" y="881064"/>
            <a:ext cx="252253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ruta 1"/>
          <p:cNvSpPr txBox="1"/>
          <p:nvPr/>
        </p:nvSpPr>
        <p:spPr>
          <a:xfrm>
            <a:off x="6211613" y="1107366"/>
            <a:ext cx="5528442" cy="3416320"/>
          </a:xfrm>
          <a:prstGeom prst="rect">
            <a:avLst/>
          </a:prstGeom>
          <a:noFill/>
        </p:spPr>
        <p:txBody>
          <a:bodyPr wrap="square" rtlCol="0">
            <a:spAutoFit/>
          </a:bodyPr>
          <a:lstStyle/>
          <a:p>
            <a:r>
              <a:rPr lang="sv-SE" dirty="0" smtClean="0"/>
              <a:t>Föreläggande om bygglov i efterhand för ändrad användning från Bed and Breakfast/vandrarhem till boende för asylsökande.</a:t>
            </a:r>
          </a:p>
          <a:p>
            <a:endParaRPr lang="sv-SE" dirty="0" smtClean="0"/>
          </a:p>
          <a:p>
            <a:r>
              <a:rPr lang="sv-SE" dirty="0" smtClean="0"/>
              <a:t>Länsstyrelsen: En ändrad användning från Bed and Breakfast/vandrarhem till boende för asylsökande kräver bygglov.</a:t>
            </a:r>
          </a:p>
          <a:p>
            <a:endParaRPr lang="sv-SE" dirty="0"/>
          </a:p>
          <a:p>
            <a:r>
              <a:rPr lang="sv-SE" dirty="0" smtClean="0"/>
              <a:t>MMD: delade länsstyrelsens uppfattning att det är så stor skillnad mellan verksamhetstyperna Bed and Breakfast/vandrarhem och asylboende att det är fråga om ett väsentligt annat ändamål.</a:t>
            </a:r>
            <a:endParaRPr lang="sv-SE" dirty="0"/>
          </a:p>
        </p:txBody>
      </p:sp>
      <p:sp>
        <p:nvSpPr>
          <p:cNvPr id="3" name="textruta 2"/>
          <p:cNvSpPr txBox="1"/>
          <p:nvPr/>
        </p:nvSpPr>
        <p:spPr>
          <a:xfrm>
            <a:off x="248194" y="339237"/>
            <a:ext cx="496389" cy="369332"/>
          </a:xfrm>
          <a:prstGeom prst="rect">
            <a:avLst/>
          </a:prstGeom>
          <a:noFill/>
        </p:spPr>
        <p:txBody>
          <a:bodyPr wrap="square" rtlCol="0">
            <a:spAutoFit/>
          </a:bodyPr>
          <a:lstStyle/>
          <a:p>
            <a:r>
              <a:rPr lang="sv-SE" dirty="0" smtClean="0"/>
              <a:t>BU</a:t>
            </a:r>
            <a:endParaRPr lang="sv-SE" dirty="0"/>
          </a:p>
        </p:txBody>
      </p:sp>
    </p:spTree>
    <p:extLst>
      <p:ext uri="{BB962C8B-B14F-4D97-AF65-F5344CB8AC3E}">
        <p14:creationId xmlns:p14="http://schemas.microsoft.com/office/powerpoint/2010/main" val="306826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22">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ktangel 1"/>
          <p:cNvSpPr>
            <a:spLocks noChangeArrowheads="1"/>
          </p:cNvSpPr>
          <p:nvPr/>
        </p:nvSpPr>
        <p:spPr bwMode="auto">
          <a:xfrm>
            <a:off x="679269" y="5385880"/>
            <a:ext cx="1029537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v-SE" altLang="sv-SE" sz="1800" dirty="0"/>
              <a:t>Mark- och miljööverdomstolen finner att konstruktionen inte utgör ett tak. Detta medför att den ansökta åtgärden i dess helhet inte kan anses vara en tillbyggnad till huvudbyggnaden. Åtgärden innebär istället att en komplementbyggnad </a:t>
            </a:r>
            <a:r>
              <a:rPr lang="sv-SE" altLang="sv-SE" sz="1800" dirty="0" smtClean="0"/>
              <a:t>av ovan </a:t>
            </a:r>
            <a:r>
              <a:rPr lang="sv-SE" altLang="sv-SE" sz="1800" dirty="0"/>
              <a:t>beskriven konstruktion uppförs.</a:t>
            </a:r>
          </a:p>
        </p:txBody>
      </p:sp>
      <p:pic>
        <p:nvPicPr>
          <p:cNvPr id="78851" name="Bildobjekt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5913" y="260350"/>
            <a:ext cx="75311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4" name="Text Box 3"/>
          <p:cNvSpPr txBox="1">
            <a:spLocks noChangeArrowheads="1"/>
          </p:cNvSpPr>
          <p:nvPr/>
        </p:nvSpPr>
        <p:spPr bwMode="auto">
          <a:xfrm>
            <a:off x="2957513" y="277814"/>
            <a:ext cx="55537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sv-SE" sz="2800" b="1" dirty="0" smtClean="0"/>
              <a:t>Tak eller inte tak – det är frågan</a:t>
            </a:r>
            <a:endParaRPr lang="sv-SE" altLang="sv-SE" sz="2400" dirty="0"/>
          </a:p>
        </p:txBody>
      </p:sp>
      <p:pic>
        <p:nvPicPr>
          <p:cNvPr id="7885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2039" y="754064"/>
            <a:ext cx="252253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ruta 1"/>
          <p:cNvSpPr txBox="1"/>
          <p:nvPr/>
        </p:nvSpPr>
        <p:spPr>
          <a:xfrm>
            <a:off x="679269" y="3219266"/>
            <a:ext cx="10156896" cy="2308324"/>
          </a:xfrm>
          <a:prstGeom prst="rect">
            <a:avLst/>
          </a:prstGeom>
          <a:noFill/>
        </p:spPr>
        <p:txBody>
          <a:bodyPr wrap="square" rtlCol="0">
            <a:spAutoFit/>
          </a:bodyPr>
          <a:lstStyle/>
          <a:p>
            <a:r>
              <a:rPr lang="sv-SE" dirty="0" smtClean="0"/>
              <a:t>Den sammanlagda arean av byggnaderna på en tomt får inte uppta mer än en femtedel (1/5) av tomtens areal (190,8 kvm). Uthus får uppta högst en yta om en tredjedel (1/3) (28 kvm) av huvudbyggnaden</a:t>
            </a:r>
          </a:p>
          <a:p>
            <a:endParaRPr lang="sv-SE" dirty="0"/>
          </a:p>
          <a:p>
            <a:r>
              <a:rPr lang="sv-SE" dirty="0" smtClean="0"/>
              <a:t>LST: Tillbyggnad</a:t>
            </a:r>
          </a:p>
          <a:p>
            <a:endParaRPr lang="sv-SE" dirty="0"/>
          </a:p>
          <a:p>
            <a:r>
              <a:rPr lang="sv-SE" dirty="0" smtClean="0"/>
              <a:t>MMD: Omfattningen av konstruktionen medför att den kan uppfattas som ett tak och ger ett visuellt intryck att vara en tillbyggnad som innebär en volymökning</a:t>
            </a:r>
          </a:p>
          <a:p>
            <a:endParaRPr lang="sv-SE" dirty="0"/>
          </a:p>
        </p:txBody>
      </p:sp>
      <p:sp>
        <p:nvSpPr>
          <p:cNvPr id="3" name="textruta 2"/>
          <p:cNvSpPr txBox="1"/>
          <p:nvPr/>
        </p:nvSpPr>
        <p:spPr>
          <a:xfrm>
            <a:off x="4662214" y="1219200"/>
            <a:ext cx="3247696" cy="369332"/>
          </a:xfrm>
          <a:prstGeom prst="rect">
            <a:avLst/>
          </a:prstGeom>
          <a:noFill/>
        </p:spPr>
        <p:txBody>
          <a:bodyPr wrap="square" rtlCol="0">
            <a:spAutoFit/>
          </a:bodyPr>
          <a:lstStyle/>
          <a:p>
            <a:r>
              <a:rPr lang="sv-SE" dirty="0" smtClean="0"/>
              <a:t>Uthus eller tillbyggnad?</a:t>
            </a:r>
            <a:endParaRPr lang="sv-SE" dirty="0"/>
          </a:p>
        </p:txBody>
      </p:sp>
      <p:sp>
        <p:nvSpPr>
          <p:cNvPr id="4" name="textruta 3"/>
          <p:cNvSpPr txBox="1"/>
          <p:nvPr/>
        </p:nvSpPr>
        <p:spPr>
          <a:xfrm>
            <a:off x="8623302" y="2889469"/>
            <a:ext cx="1439917" cy="369332"/>
          </a:xfrm>
          <a:prstGeom prst="rect">
            <a:avLst/>
          </a:prstGeom>
          <a:noFill/>
        </p:spPr>
        <p:txBody>
          <a:bodyPr wrap="square" rtlCol="0">
            <a:spAutoFit/>
          </a:bodyPr>
          <a:lstStyle/>
          <a:p>
            <a:r>
              <a:rPr lang="sv-SE" dirty="0" smtClean="0"/>
              <a:t>84,4 kvm</a:t>
            </a:r>
            <a:endParaRPr lang="sv-SE" dirty="0"/>
          </a:p>
        </p:txBody>
      </p:sp>
      <p:sp>
        <p:nvSpPr>
          <p:cNvPr id="5" name="textruta 4"/>
          <p:cNvSpPr txBox="1"/>
          <p:nvPr/>
        </p:nvSpPr>
        <p:spPr>
          <a:xfrm>
            <a:off x="4872039" y="2846552"/>
            <a:ext cx="1476209" cy="369332"/>
          </a:xfrm>
          <a:prstGeom prst="rect">
            <a:avLst/>
          </a:prstGeom>
          <a:noFill/>
        </p:spPr>
        <p:txBody>
          <a:bodyPr wrap="square" rtlCol="0">
            <a:spAutoFit/>
          </a:bodyPr>
          <a:lstStyle/>
          <a:p>
            <a:r>
              <a:rPr lang="sv-SE" dirty="0" smtClean="0"/>
              <a:t>64 kvm</a:t>
            </a:r>
            <a:endParaRPr lang="sv-SE" dirty="0"/>
          </a:p>
        </p:txBody>
      </p:sp>
      <p:sp>
        <p:nvSpPr>
          <p:cNvPr id="6" name="textruta 5"/>
          <p:cNvSpPr txBox="1"/>
          <p:nvPr/>
        </p:nvSpPr>
        <p:spPr>
          <a:xfrm>
            <a:off x="7140576" y="2889469"/>
            <a:ext cx="1255437" cy="369332"/>
          </a:xfrm>
          <a:prstGeom prst="rect">
            <a:avLst/>
          </a:prstGeom>
          <a:noFill/>
        </p:spPr>
        <p:txBody>
          <a:bodyPr wrap="square" rtlCol="0">
            <a:spAutoFit/>
          </a:bodyPr>
          <a:lstStyle/>
          <a:p>
            <a:r>
              <a:rPr lang="sv-SE" dirty="0" smtClean="0"/>
              <a:t>13 kvm</a:t>
            </a:r>
            <a:endParaRPr lang="sv-SE" dirty="0"/>
          </a:p>
        </p:txBody>
      </p:sp>
      <p:sp>
        <p:nvSpPr>
          <p:cNvPr id="7" name="textruta 6"/>
          <p:cNvSpPr txBox="1"/>
          <p:nvPr/>
        </p:nvSpPr>
        <p:spPr>
          <a:xfrm>
            <a:off x="10909739" y="6390290"/>
            <a:ext cx="1282262" cy="369332"/>
          </a:xfrm>
          <a:prstGeom prst="rect">
            <a:avLst/>
          </a:prstGeom>
          <a:noFill/>
        </p:spPr>
        <p:txBody>
          <a:bodyPr wrap="square" rtlCol="0">
            <a:spAutoFit/>
          </a:bodyPr>
          <a:lstStyle/>
          <a:p>
            <a:r>
              <a:rPr lang="sv-SE" dirty="0" smtClean="0"/>
              <a:t>P 2293-15</a:t>
            </a:r>
            <a:endParaRPr lang="sv-SE" dirty="0"/>
          </a:p>
        </p:txBody>
      </p:sp>
      <p:sp>
        <p:nvSpPr>
          <p:cNvPr id="8" name="textruta 7"/>
          <p:cNvSpPr txBox="1"/>
          <p:nvPr/>
        </p:nvSpPr>
        <p:spPr>
          <a:xfrm>
            <a:off x="480410" y="754064"/>
            <a:ext cx="2001533" cy="2031325"/>
          </a:xfrm>
          <a:prstGeom prst="rect">
            <a:avLst/>
          </a:prstGeom>
          <a:noFill/>
        </p:spPr>
        <p:txBody>
          <a:bodyPr wrap="square" rtlCol="0">
            <a:spAutoFit/>
          </a:bodyPr>
          <a:lstStyle/>
          <a:p>
            <a:r>
              <a:rPr lang="sv-SE" dirty="0"/>
              <a:t>Bygglov för tillbyggnad av enbostadshus med </a:t>
            </a:r>
            <a:r>
              <a:rPr lang="sv-SE" dirty="0" smtClean="0"/>
              <a:t>carport/garage</a:t>
            </a:r>
            <a:r>
              <a:rPr lang="sv-SE" dirty="0"/>
              <a:t>. Stadsplan från 1941. </a:t>
            </a:r>
          </a:p>
          <a:p>
            <a:endParaRPr lang="sv-SE" dirty="0"/>
          </a:p>
        </p:txBody>
      </p:sp>
      <p:sp>
        <p:nvSpPr>
          <p:cNvPr id="9" name="textruta 8"/>
          <p:cNvSpPr txBox="1"/>
          <p:nvPr/>
        </p:nvSpPr>
        <p:spPr>
          <a:xfrm>
            <a:off x="182879" y="277814"/>
            <a:ext cx="404949" cy="369332"/>
          </a:xfrm>
          <a:prstGeom prst="rect">
            <a:avLst/>
          </a:prstGeom>
          <a:noFill/>
        </p:spPr>
        <p:txBody>
          <a:bodyPr wrap="square" rtlCol="0">
            <a:spAutoFit/>
          </a:bodyPr>
          <a:lstStyle/>
          <a:p>
            <a:r>
              <a:rPr lang="sv-SE" dirty="0" smtClean="0"/>
              <a:t>RJ</a:t>
            </a:r>
            <a:endParaRPr lang="sv-SE" dirty="0"/>
          </a:p>
        </p:txBody>
      </p:sp>
      <p:sp>
        <p:nvSpPr>
          <p:cNvPr id="10" name="textruta 9"/>
          <p:cNvSpPr txBox="1"/>
          <p:nvPr/>
        </p:nvSpPr>
        <p:spPr>
          <a:xfrm>
            <a:off x="3043644" y="718454"/>
            <a:ext cx="1123405" cy="369332"/>
          </a:xfrm>
          <a:prstGeom prst="rect">
            <a:avLst/>
          </a:prstGeom>
          <a:noFill/>
        </p:spPr>
        <p:txBody>
          <a:bodyPr wrap="square" rtlCol="0">
            <a:spAutoFit/>
          </a:bodyPr>
          <a:lstStyle/>
          <a:p>
            <a:r>
              <a:rPr lang="sv-SE" dirty="0" smtClean="0"/>
              <a:t>Ludvika</a:t>
            </a:r>
            <a:endParaRPr lang="sv-SE" dirty="0"/>
          </a:p>
        </p:txBody>
      </p:sp>
    </p:spTree>
    <p:extLst>
      <p:ext uri="{BB962C8B-B14F-4D97-AF65-F5344CB8AC3E}">
        <p14:creationId xmlns:p14="http://schemas.microsoft.com/office/powerpoint/2010/main" val="36350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85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Bildobjekt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333375"/>
            <a:ext cx="1397000"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Rak 3"/>
          <p:cNvCxnSpPr/>
          <p:nvPr/>
        </p:nvCxnSpPr>
        <p:spPr>
          <a:xfrm flipH="1">
            <a:off x="1919289" y="3644900"/>
            <a:ext cx="4537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Rak 5"/>
          <p:cNvCxnSpPr/>
          <p:nvPr/>
        </p:nvCxnSpPr>
        <p:spPr>
          <a:xfrm>
            <a:off x="1919288" y="404814"/>
            <a:ext cx="0" cy="3240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3429" name="textruta 7"/>
          <p:cNvSpPr txBox="1">
            <a:spLocks noChangeArrowheads="1"/>
          </p:cNvSpPr>
          <p:nvPr/>
        </p:nvSpPr>
        <p:spPr bwMode="auto">
          <a:xfrm>
            <a:off x="1110343" y="3789363"/>
            <a:ext cx="9599697"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v-SE" altLang="sv-SE" sz="1800" dirty="0" smtClean="0"/>
              <a:t>MÖD; Eftersom </a:t>
            </a:r>
            <a:r>
              <a:rPr lang="sv-SE" altLang="sv-SE" sz="1800" dirty="0"/>
              <a:t>de aktuella bygglovsritningarna saknar måttangivelser avseende dörrpassager har </a:t>
            </a:r>
            <a:r>
              <a:rPr lang="sv-SE" altLang="sv-SE" sz="1800" dirty="0" smtClean="0"/>
              <a:t>MÖD att </a:t>
            </a:r>
            <a:r>
              <a:rPr lang="sv-SE" altLang="sv-SE" sz="1800" dirty="0"/>
              <a:t>utgå från skalmätning av ritningarna vid en bedömning av om dörrpassagerna kan anses uppfylla utformningskravet. </a:t>
            </a:r>
            <a:endParaRPr lang="sv-SE" altLang="sv-SE" sz="1800" dirty="0" smtClean="0"/>
          </a:p>
          <a:p>
            <a:pPr eaLnBrk="1" hangingPunct="1">
              <a:spcBef>
                <a:spcPct val="0"/>
              </a:spcBef>
              <a:buFontTx/>
              <a:buNone/>
            </a:pPr>
            <a:endParaRPr lang="sv-SE" altLang="sv-SE" sz="1800" dirty="0"/>
          </a:p>
          <a:p>
            <a:pPr eaLnBrk="1" hangingPunct="1">
              <a:spcBef>
                <a:spcPct val="0"/>
              </a:spcBef>
              <a:buFontTx/>
              <a:buNone/>
            </a:pPr>
            <a:r>
              <a:rPr lang="sv-SE" altLang="sv-SE" sz="1800" dirty="0" smtClean="0"/>
              <a:t>MÖD kan </a:t>
            </a:r>
            <a:r>
              <a:rPr lang="sv-SE" altLang="sv-SE" sz="1800" dirty="0"/>
              <a:t>då konstatera att utformningskravet i det avseendet inte är uppfyllt för flertalet av de dörrar som redovisas på ritningarna.</a:t>
            </a:r>
          </a:p>
          <a:p>
            <a:pPr eaLnBrk="1" hangingPunct="1">
              <a:spcBef>
                <a:spcPct val="0"/>
              </a:spcBef>
              <a:buFontTx/>
              <a:buNone/>
            </a:pPr>
            <a:endParaRPr lang="sv-SE" altLang="sv-SE" sz="1800" dirty="0"/>
          </a:p>
          <a:p>
            <a:pPr eaLnBrk="1" hangingPunct="1">
              <a:spcBef>
                <a:spcPct val="0"/>
              </a:spcBef>
              <a:buFontTx/>
              <a:buNone/>
            </a:pPr>
            <a:r>
              <a:rPr lang="sv-SE" altLang="sv-SE" sz="1800" dirty="0"/>
              <a:t>Mot bakgrund av denna brist finns det skäl att upphäva beslutet om bygglov och återförvisa målet till nämnden för </a:t>
            </a:r>
            <a:r>
              <a:rPr lang="sv-SE" altLang="sv-SE" sz="1800" dirty="0" smtClean="0"/>
              <a:t>fortsatt handläggning</a:t>
            </a:r>
            <a:r>
              <a:rPr lang="sv-SE" altLang="sv-SE" sz="1800" dirty="0"/>
              <a:t>. </a:t>
            </a:r>
          </a:p>
        </p:txBody>
      </p:sp>
      <p:sp>
        <p:nvSpPr>
          <p:cNvPr id="103430" name="textruta 8"/>
          <p:cNvSpPr txBox="1">
            <a:spLocks noChangeArrowheads="1"/>
          </p:cNvSpPr>
          <p:nvPr/>
        </p:nvSpPr>
        <p:spPr bwMode="auto">
          <a:xfrm>
            <a:off x="3841750" y="197485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v-SE" altLang="sv-SE" sz="1800"/>
              <a:t>?</a:t>
            </a:r>
          </a:p>
        </p:txBody>
      </p:sp>
      <p:sp>
        <p:nvSpPr>
          <p:cNvPr id="103431" name="textruta 9"/>
          <p:cNvSpPr txBox="1">
            <a:spLocks noChangeArrowheads="1"/>
          </p:cNvSpPr>
          <p:nvPr/>
        </p:nvSpPr>
        <p:spPr bwMode="auto">
          <a:xfrm>
            <a:off x="2374900" y="198913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v-SE" altLang="sv-SE" sz="1800"/>
              <a:t>?</a:t>
            </a:r>
          </a:p>
        </p:txBody>
      </p:sp>
      <p:sp>
        <p:nvSpPr>
          <p:cNvPr id="103432" name="Rectangle 2"/>
          <p:cNvSpPr>
            <a:spLocks noChangeArrowheads="1"/>
          </p:cNvSpPr>
          <p:nvPr/>
        </p:nvSpPr>
        <p:spPr bwMode="auto">
          <a:xfrm>
            <a:off x="4626031" y="123470"/>
            <a:ext cx="66495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sv-SE" altLang="sv-SE" b="1" dirty="0" smtClean="0"/>
              <a:t>Mera mått i bygglovsritningarna?</a:t>
            </a:r>
            <a:endParaRPr lang="sv-SE" altLang="sv-SE" b="1" dirty="0"/>
          </a:p>
        </p:txBody>
      </p:sp>
      <p:pic>
        <p:nvPicPr>
          <p:cNvPr id="10343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5939" y="746126"/>
            <a:ext cx="252253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ruta 1"/>
          <p:cNvSpPr txBox="1"/>
          <p:nvPr/>
        </p:nvSpPr>
        <p:spPr>
          <a:xfrm>
            <a:off x="5139559" y="1282262"/>
            <a:ext cx="5791200" cy="1754326"/>
          </a:xfrm>
          <a:prstGeom prst="rect">
            <a:avLst/>
          </a:prstGeom>
          <a:noFill/>
        </p:spPr>
        <p:txBody>
          <a:bodyPr wrap="square" rtlCol="0">
            <a:spAutoFit/>
          </a:bodyPr>
          <a:lstStyle/>
          <a:p>
            <a:r>
              <a:rPr lang="sv-SE" dirty="0"/>
              <a:t>B</a:t>
            </a:r>
            <a:r>
              <a:rPr lang="sv-SE" dirty="0" smtClean="0"/>
              <a:t>ygglov för nybyggnad av tre enbostadshus. För fastigheten finns varken detaljplan eller områdesbestämmelser. </a:t>
            </a:r>
          </a:p>
          <a:p>
            <a:endParaRPr lang="sv-SE" dirty="0"/>
          </a:p>
          <a:p>
            <a:r>
              <a:rPr lang="sv-SE" dirty="0" smtClean="0"/>
              <a:t>Granne: De nya fornlämningarna har inte beaktats i bygglovsansökan och ger ytterligare stöd för kravet på mer utredning samt att planarbete genomförs.</a:t>
            </a:r>
            <a:endParaRPr lang="sv-SE" dirty="0"/>
          </a:p>
        </p:txBody>
      </p:sp>
      <p:sp>
        <p:nvSpPr>
          <p:cNvPr id="3" name="textruta 2"/>
          <p:cNvSpPr txBox="1"/>
          <p:nvPr/>
        </p:nvSpPr>
        <p:spPr>
          <a:xfrm>
            <a:off x="235131" y="333375"/>
            <a:ext cx="718458" cy="374870"/>
          </a:xfrm>
          <a:prstGeom prst="rect">
            <a:avLst/>
          </a:prstGeom>
          <a:noFill/>
        </p:spPr>
        <p:txBody>
          <a:bodyPr wrap="square" rtlCol="0">
            <a:spAutoFit/>
          </a:bodyPr>
          <a:lstStyle/>
          <a:p>
            <a:r>
              <a:rPr lang="sv-SE" dirty="0" smtClean="0"/>
              <a:t>BU</a:t>
            </a:r>
            <a:endParaRPr lang="sv-SE" dirty="0"/>
          </a:p>
        </p:txBody>
      </p:sp>
    </p:spTree>
    <p:extLst>
      <p:ext uri="{BB962C8B-B14F-4D97-AF65-F5344CB8AC3E}">
        <p14:creationId xmlns:p14="http://schemas.microsoft.com/office/powerpoint/2010/main" val="399451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9" grpId="0"/>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1163</TotalTime>
  <Words>1590</Words>
  <Application>Microsoft Office PowerPoint</Application>
  <PresentationFormat>Bredbild</PresentationFormat>
  <Paragraphs>164</Paragraphs>
  <Slides>19</Slides>
  <Notes>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19</vt:i4>
      </vt:variant>
    </vt:vector>
  </HeadingPairs>
  <TitlesOfParts>
    <vt:vector size="24" baseType="lpstr">
      <vt:lpstr>Arial</vt:lpstr>
      <vt:lpstr>Arial Black</vt:lpstr>
      <vt:lpstr>Calibri</vt:lpstr>
      <vt:lpstr>Calibri Light</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Föreläggande avseende OVK protokoll</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Rune Johansson</dc:creator>
  <cp:lastModifiedBy>Bygg utbilderna</cp:lastModifiedBy>
  <cp:revision>61</cp:revision>
  <cp:lastPrinted>2016-05-25T13:16:49Z</cp:lastPrinted>
  <dcterms:created xsi:type="dcterms:W3CDTF">2016-02-08T12:44:54Z</dcterms:created>
  <dcterms:modified xsi:type="dcterms:W3CDTF">2016-05-25T13:37:52Z</dcterms:modified>
</cp:coreProperties>
</file>