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329" r:id="rId3"/>
    <p:sldId id="336" r:id="rId4"/>
    <p:sldId id="337" r:id="rId5"/>
    <p:sldId id="339" r:id="rId6"/>
    <p:sldId id="331" r:id="rId7"/>
    <p:sldId id="332" r:id="rId8"/>
    <p:sldId id="333" r:id="rId9"/>
    <p:sldId id="334" r:id="rId10"/>
    <p:sldId id="335" r:id="rId11"/>
    <p:sldId id="340" r:id="rId12"/>
    <p:sldId id="341" r:id="rId13"/>
    <p:sldId id="342" r:id="rId14"/>
  </p:sldIdLst>
  <p:sldSz cx="9144000" cy="6858000" type="screen4x3"/>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10B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79396" autoAdjust="0"/>
  </p:normalViewPr>
  <p:slideViewPr>
    <p:cSldViewPr>
      <p:cViewPr>
        <p:scale>
          <a:sx n="90" d="100"/>
          <a:sy n="90" d="100"/>
        </p:scale>
        <p:origin x="178" y="-58"/>
      </p:cViewPr>
      <p:guideLst>
        <p:guide orient="horz" pos="2160"/>
        <p:guide pos="2880"/>
      </p:guideLst>
    </p:cSldViewPr>
  </p:slideViewPr>
  <p:notesTextViewPr>
    <p:cViewPr>
      <p:scale>
        <a:sx n="1" d="1"/>
        <a:sy n="1" d="1"/>
      </p:scale>
      <p:origin x="0" y="0"/>
    </p:cViewPr>
  </p:notesTextViewPr>
  <p:sorterViewPr>
    <p:cViewPr>
      <p:scale>
        <a:sx n="100" d="100"/>
        <a:sy n="100" d="100"/>
      </p:scale>
      <p:origin x="0" y="233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C8A67E8-0BE0-49DA-91A4-230F064A7B95}" type="datetimeFigureOut">
              <a:rPr lang="sv-SE" smtClean="0"/>
              <a:t>2016-05-23</a:t>
            </a:fld>
            <a:endParaRPr lang="sv-SE"/>
          </a:p>
        </p:txBody>
      </p:sp>
      <p:sp>
        <p:nvSpPr>
          <p:cNvPr id="4" name="Platshållare för sidfot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4F6D20BD-50D4-41DB-B142-0157DED13D05}" type="slidenum">
              <a:rPr lang="sv-SE" smtClean="0"/>
              <a:t>‹#›</a:t>
            </a:fld>
            <a:endParaRPr lang="sv-SE"/>
          </a:p>
        </p:txBody>
      </p:sp>
    </p:spTree>
    <p:extLst>
      <p:ext uri="{BB962C8B-B14F-4D97-AF65-F5344CB8AC3E}">
        <p14:creationId xmlns:p14="http://schemas.microsoft.com/office/powerpoint/2010/main" val="3141375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7D16D131-D32A-4869-967E-EE76DCBA7892}" type="datetimeFigureOut">
              <a:rPr lang="sv-SE" smtClean="0"/>
              <a:t>2016-05-23</a:t>
            </a:fld>
            <a:endParaRPr lang="sv-SE"/>
          </a:p>
        </p:txBody>
      </p:sp>
      <p:sp>
        <p:nvSpPr>
          <p:cNvPr id="4" name="Platshållare för bildobjekt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700C235-361F-44D4-B405-CF438BD4DD87}" type="slidenum">
              <a:rPr lang="sv-SE" smtClean="0"/>
              <a:t>‹#›</a:t>
            </a:fld>
            <a:endParaRPr lang="sv-SE"/>
          </a:p>
        </p:txBody>
      </p:sp>
    </p:spTree>
    <p:extLst>
      <p:ext uri="{BB962C8B-B14F-4D97-AF65-F5344CB8AC3E}">
        <p14:creationId xmlns:p14="http://schemas.microsoft.com/office/powerpoint/2010/main" val="995006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Yvonne,</a:t>
            </a:r>
            <a:r>
              <a:rPr lang="sv-SE" baseline="0" dirty="0" smtClean="0"/>
              <a:t> om det är rätt forum kanske följande kan vara ngt att ta upp. Hälsn./Sara o Ieva</a:t>
            </a:r>
          </a:p>
          <a:p>
            <a:endParaRPr lang="sv-SE" baseline="0" dirty="0" smtClean="0"/>
          </a:p>
          <a:p>
            <a:r>
              <a:rPr lang="sv-SE" baseline="0" dirty="0" smtClean="0"/>
              <a:t>Syfte: att lyfta några frågor som vi tampas med i marknadskontrollen, se text till respektive bild. </a:t>
            </a:r>
            <a:endParaRPr lang="sv-SE" dirty="0"/>
          </a:p>
        </p:txBody>
      </p:sp>
      <p:sp>
        <p:nvSpPr>
          <p:cNvPr id="4" name="Platshållare för bildnummer 3"/>
          <p:cNvSpPr>
            <a:spLocks noGrp="1"/>
          </p:cNvSpPr>
          <p:nvPr>
            <p:ph type="sldNum" sz="quarter" idx="10"/>
          </p:nvPr>
        </p:nvSpPr>
        <p:spPr/>
        <p:txBody>
          <a:bodyPr/>
          <a:lstStyle/>
          <a:p>
            <a:fld id="{C2EB032E-E95A-4D11-B521-397278E82EC7}" type="slidenum">
              <a:rPr lang="sv-SE" smtClean="0"/>
              <a:t>6</a:t>
            </a:fld>
            <a:endParaRPr lang="sv-SE"/>
          </a:p>
        </p:txBody>
      </p:sp>
    </p:spTree>
    <p:extLst>
      <p:ext uri="{BB962C8B-B14F-4D97-AF65-F5344CB8AC3E}">
        <p14:creationId xmlns:p14="http://schemas.microsoft.com/office/powerpoint/2010/main" val="2558203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Grundregeln är att prestandadeklaratio</a:t>
            </a:r>
            <a:r>
              <a:rPr lang="sv-SE" baseline="0" dirty="0" smtClean="0"/>
              <a:t>n och CE-märkning ska finnas när byggprodukter säljs om de omfattas av en harmoniserad standard. (Vi blandar inte in ETA – europeiska tekniska bedömningar i presentationen) Inom andra produktområden är standarder frivilliga att följa men de standarder som är harmoniserade under byggproduktförordningen är obligatoriska att följa. </a:t>
            </a:r>
          </a:p>
          <a:p>
            <a:endParaRPr lang="sv-SE" baseline="0" dirty="0" smtClean="0"/>
          </a:p>
          <a:p>
            <a:r>
              <a:rPr lang="sv-SE" baseline="0" dirty="0" smtClean="0"/>
              <a:t>I oktober 2014 fälldes Tyskland av EU-domstolen för att de ställt krav på redovisning av ytterligare produktegenskaper än de som täcks av de harmoniserade standarderna. Domstolen menade att harmoniseringen genom dessa standarder är uttömmande.</a:t>
            </a:r>
          </a:p>
          <a:p>
            <a:endParaRPr lang="sv-SE" baseline="0" dirty="0" smtClean="0"/>
          </a:p>
          <a:p>
            <a:r>
              <a:rPr lang="sv-SE" baseline="0" dirty="0" smtClean="0"/>
              <a:t>Inga andra produktmärkningar ska finnas parallellt med CE-märkningen. Därför är det t.ex. inte möjligt med ett typgodkännande för en byggprodukt som omfattas av kravet på prestandadeklaration och CE-märkning. </a:t>
            </a:r>
          </a:p>
          <a:p>
            <a:endParaRPr lang="sv-SE" baseline="0" dirty="0" smtClean="0"/>
          </a:p>
          <a:p>
            <a:r>
              <a:rPr lang="sv-SE" baseline="0" dirty="0" smtClean="0"/>
              <a:t>EU-kommissionen har lyft den här frågan mot flera medlemsstater efter det att domen mot Tyskland kom. Bland annat har vissa krav som ställs från svenska offentliga aktörer ifrågasatts (då från kommissionen riktat mot regeringskansliet). </a:t>
            </a:r>
            <a:endParaRPr lang="sv-SE" dirty="0"/>
          </a:p>
        </p:txBody>
      </p:sp>
      <p:sp>
        <p:nvSpPr>
          <p:cNvPr id="4" name="Platshållare för bildnummer 3"/>
          <p:cNvSpPr>
            <a:spLocks noGrp="1"/>
          </p:cNvSpPr>
          <p:nvPr>
            <p:ph type="sldNum" sz="quarter" idx="10"/>
          </p:nvPr>
        </p:nvSpPr>
        <p:spPr/>
        <p:txBody>
          <a:bodyPr/>
          <a:lstStyle/>
          <a:p>
            <a:fld id="{C2EB032E-E95A-4D11-B521-397278E82EC7}" type="slidenum">
              <a:rPr lang="sv-SE" smtClean="0"/>
              <a:t>7</a:t>
            </a:fld>
            <a:endParaRPr lang="sv-SE"/>
          </a:p>
        </p:txBody>
      </p:sp>
    </p:spTree>
    <p:extLst>
      <p:ext uri="{BB962C8B-B14F-4D97-AF65-F5344CB8AC3E}">
        <p14:creationId xmlns:p14="http://schemas.microsoft.com/office/powerpoint/2010/main" val="28047829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Exempel på krav från offentlig</a:t>
            </a:r>
            <a:r>
              <a:rPr lang="sv-SE" baseline="0" dirty="0" smtClean="0"/>
              <a:t> aktör som ifrågasatts av EU-kommissionen är att flera kommuner fortfarande informerar allmänheten om att braskaminer ska vara typgodkända eller miljögodkända för att få installeras. Eftersom de här produkterna omfattas av en harmoniserad standard är detta inte längre möjligt, och tidigare utfärdade typgodkännanden har upphört att gälla. </a:t>
            </a:r>
          </a:p>
          <a:p>
            <a:endParaRPr lang="sv-SE" baseline="0" dirty="0" smtClean="0"/>
          </a:p>
          <a:p>
            <a:r>
              <a:rPr lang="sv-SE" baseline="0" dirty="0" smtClean="0"/>
              <a:t>Kommunen ställer därför krav på byggherren att redovisa dokument och märkningar som inte längre får existera. Boverket skrev till kommunerna under 2015 och påpekade att den här informationen behöver justeras.</a:t>
            </a:r>
          </a:p>
          <a:p>
            <a:endParaRPr lang="sv-SE" baseline="0" dirty="0" smtClean="0"/>
          </a:p>
          <a:p>
            <a:r>
              <a:rPr lang="sv-SE" baseline="0" dirty="0" smtClean="0"/>
              <a:t>Boverket kan se att det inte ännu är åtgärdat överallt. EU-kommissionen har också konstaterat detta. De har nämligen medarbetare som kan läsa svenska och som (faktiskt) granskar kommunala webbplatser!</a:t>
            </a:r>
            <a:endParaRPr lang="sv-SE" dirty="0"/>
          </a:p>
        </p:txBody>
      </p:sp>
      <p:sp>
        <p:nvSpPr>
          <p:cNvPr id="4" name="Platshållare för bildnummer 3"/>
          <p:cNvSpPr>
            <a:spLocks noGrp="1"/>
          </p:cNvSpPr>
          <p:nvPr>
            <p:ph type="sldNum" sz="quarter" idx="10"/>
          </p:nvPr>
        </p:nvSpPr>
        <p:spPr/>
        <p:txBody>
          <a:bodyPr/>
          <a:lstStyle/>
          <a:p>
            <a:fld id="{C2EB032E-E95A-4D11-B521-397278E82EC7}" type="slidenum">
              <a:rPr lang="sv-SE" smtClean="0"/>
              <a:t>8</a:t>
            </a:fld>
            <a:endParaRPr lang="sv-SE"/>
          </a:p>
        </p:txBody>
      </p:sp>
    </p:spTree>
    <p:extLst>
      <p:ext uri="{BB962C8B-B14F-4D97-AF65-F5344CB8AC3E}">
        <p14:creationId xmlns:p14="http://schemas.microsoft.com/office/powerpoint/2010/main" val="38100755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 december 2013 skrev Boverket ett brev som sändes till samtliga kontrollansvariga och byggnadsinspektörer,</a:t>
            </a:r>
            <a:r>
              <a:rPr lang="sv-SE" baseline="0" dirty="0" smtClean="0"/>
              <a:t> i syfte att informera om byggproduktförordningen och om vilken information som får efterfrågas. Följande huvudpunker nämndes:</a:t>
            </a:r>
          </a:p>
          <a:p>
            <a:endParaRPr lang="sv-SE" baseline="0" dirty="0" smtClean="0"/>
          </a:p>
          <a:p>
            <a:pPr marL="171450" indent="-171450">
              <a:buFontTx/>
              <a:buChar char="-"/>
            </a:pPr>
            <a:r>
              <a:rPr lang="sv-SE" baseline="0" dirty="0" smtClean="0"/>
              <a:t>Byggherren ska med ledning av prestandadeklarationen förvissa sig om att produkten är lämplig för den tänkta användning</a:t>
            </a:r>
          </a:p>
          <a:p>
            <a:pPr marL="171450" indent="-171450">
              <a:buFontTx/>
              <a:buChar char="-"/>
            </a:pPr>
            <a:r>
              <a:rPr lang="sv-SE" baseline="0" dirty="0" smtClean="0"/>
              <a:t>Byggnadsnämnen ska generellt inte behöva granska innehållet i prestandadeklarationen, och ska inte behöva kräva in underliggande dokument</a:t>
            </a:r>
          </a:p>
          <a:p>
            <a:pPr marL="171450" indent="-171450">
              <a:buFontTx/>
              <a:buChar char="-"/>
            </a:pPr>
            <a:r>
              <a:rPr lang="sv-SE" baseline="0" dirty="0" smtClean="0"/>
              <a:t>Prestandadeklarationen ska vara på svenska om produkten sålts i Sverige, och om byggherren köpt produkten i ett annat land ansvarar han eller hon för att förstå deklarationens innehåll. KA eller byggnadsnämnden får inte kräva en översättning (förklaring kan vara ok). </a:t>
            </a:r>
          </a:p>
          <a:p>
            <a:endParaRPr lang="sv-SE" baseline="0" dirty="0" smtClean="0"/>
          </a:p>
          <a:p>
            <a:endParaRPr lang="sv-SE" dirty="0"/>
          </a:p>
        </p:txBody>
      </p:sp>
      <p:sp>
        <p:nvSpPr>
          <p:cNvPr id="4" name="Platshållare för bildnummer 3"/>
          <p:cNvSpPr>
            <a:spLocks noGrp="1"/>
          </p:cNvSpPr>
          <p:nvPr>
            <p:ph type="sldNum" sz="quarter" idx="10"/>
          </p:nvPr>
        </p:nvSpPr>
        <p:spPr/>
        <p:txBody>
          <a:bodyPr/>
          <a:lstStyle/>
          <a:p>
            <a:fld id="{C2EB032E-E95A-4D11-B521-397278E82EC7}" type="slidenum">
              <a:rPr lang="sv-SE" smtClean="0"/>
              <a:t>9</a:t>
            </a:fld>
            <a:endParaRPr lang="sv-SE"/>
          </a:p>
        </p:txBody>
      </p:sp>
    </p:spTree>
    <p:extLst>
      <p:ext uri="{BB962C8B-B14F-4D97-AF65-F5344CB8AC3E}">
        <p14:creationId xmlns:p14="http://schemas.microsoft.com/office/powerpoint/2010/main" val="2357016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kommunen</a:t>
            </a:r>
            <a:r>
              <a:rPr lang="sv-SE" baseline="0" dirty="0" smtClean="0"/>
              <a:t> ska upphandla byggprodukter som omfattas av en harmoniserad standard, ska CE-märkta byggprodukter krävas.</a:t>
            </a:r>
          </a:p>
          <a:p>
            <a:endParaRPr lang="sv-SE" baseline="0" dirty="0" smtClean="0"/>
          </a:p>
          <a:p>
            <a:r>
              <a:rPr lang="sv-SE" baseline="0" dirty="0" smtClean="0"/>
              <a:t>Boverkets marknadskontroll har fått anmälningar från företag som förlorat kommunala upphandlingar där istället icke CE-märkta produkter har köpts in. </a:t>
            </a:r>
          </a:p>
          <a:p>
            <a:endParaRPr lang="sv-SE" baseline="0" dirty="0" smtClean="0"/>
          </a:p>
          <a:p>
            <a:r>
              <a:rPr lang="sv-SE" baseline="0" dirty="0" smtClean="0"/>
              <a:t>Boverket kan agera mot de företag som sålt produkter i strid med gällande regelverk, och har inte tillsyn över kommunala upphandlingar. Däremot skulle vi från Boverkets sida uppskatta en korrekt efterfrågan.</a:t>
            </a:r>
            <a:r>
              <a:rPr lang="sv-SE" dirty="0" smtClean="0"/>
              <a:t> Boverket avser därför att under 2016 informera kommunerna om vad som gäller enligt byggproduktförordningen. </a:t>
            </a:r>
            <a:endParaRPr lang="sv-SE" baseline="0" dirty="0" smtClean="0"/>
          </a:p>
        </p:txBody>
      </p:sp>
      <p:sp>
        <p:nvSpPr>
          <p:cNvPr id="4" name="Platshållare för bildnummer 3"/>
          <p:cNvSpPr>
            <a:spLocks noGrp="1"/>
          </p:cNvSpPr>
          <p:nvPr>
            <p:ph type="sldNum" sz="quarter" idx="10"/>
          </p:nvPr>
        </p:nvSpPr>
        <p:spPr/>
        <p:txBody>
          <a:bodyPr/>
          <a:lstStyle/>
          <a:p>
            <a:fld id="{C2EB032E-E95A-4D11-B521-397278E82EC7}" type="slidenum">
              <a:rPr lang="sv-SE" smtClean="0"/>
              <a:t>10</a:t>
            </a:fld>
            <a:endParaRPr lang="sv-SE"/>
          </a:p>
        </p:txBody>
      </p:sp>
    </p:spTree>
    <p:extLst>
      <p:ext uri="{BB962C8B-B14F-4D97-AF65-F5344CB8AC3E}">
        <p14:creationId xmlns:p14="http://schemas.microsoft.com/office/powerpoint/2010/main" val="3678240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kommunen</a:t>
            </a:r>
            <a:r>
              <a:rPr lang="sv-SE" baseline="0" dirty="0" smtClean="0"/>
              <a:t> ska upphandla byggprodukter som omfattas av en harmoniserad standard, ska CE-märkta byggprodukter krävas.</a:t>
            </a:r>
          </a:p>
          <a:p>
            <a:endParaRPr lang="sv-SE" baseline="0" dirty="0" smtClean="0"/>
          </a:p>
          <a:p>
            <a:r>
              <a:rPr lang="sv-SE" baseline="0" dirty="0" smtClean="0"/>
              <a:t>Boverkets marknadskontroll har fått anmälningar från företag som förlorat kommunala upphandlingar där istället icke CE-märkta produkter har köpts in. </a:t>
            </a:r>
          </a:p>
          <a:p>
            <a:endParaRPr lang="sv-SE" baseline="0" dirty="0" smtClean="0"/>
          </a:p>
          <a:p>
            <a:r>
              <a:rPr lang="sv-SE" baseline="0" dirty="0" smtClean="0"/>
              <a:t>Boverket kan agera mot de företag som sålt produkter i strid med gällande regelverk, och har inte tillsyn över kommunala upphandlingar. Däremot skulle vi från Boverkets sida uppskatta en korrekt efterfrågan.</a:t>
            </a:r>
            <a:r>
              <a:rPr lang="sv-SE" dirty="0" smtClean="0"/>
              <a:t> Boverket avser därför att under 2016 informera kommunerna om vad som gäller enligt byggproduktförordningen. </a:t>
            </a:r>
            <a:endParaRPr lang="sv-SE" baseline="0" dirty="0" smtClean="0"/>
          </a:p>
        </p:txBody>
      </p:sp>
      <p:sp>
        <p:nvSpPr>
          <p:cNvPr id="4" name="Platshållare för bildnummer 3"/>
          <p:cNvSpPr>
            <a:spLocks noGrp="1"/>
          </p:cNvSpPr>
          <p:nvPr>
            <p:ph type="sldNum" sz="quarter" idx="10"/>
          </p:nvPr>
        </p:nvSpPr>
        <p:spPr/>
        <p:txBody>
          <a:bodyPr/>
          <a:lstStyle/>
          <a:p>
            <a:fld id="{C2EB032E-E95A-4D11-B521-397278E82EC7}" type="slidenum">
              <a:rPr lang="sv-SE" smtClean="0"/>
              <a:t>11</a:t>
            </a:fld>
            <a:endParaRPr lang="sv-SE"/>
          </a:p>
        </p:txBody>
      </p:sp>
    </p:spTree>
    <p:extLst>
      <p:ext uri="{BB962C8B-B14F-4D97-AF65-F5344CB8AC3E}">
        <p14:creationId xmlns:p14="http://schemas.microsoft.com/office/powerpoint/2010/main" val="3678240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kommunen</a:t>
            </a:r>
            <a:r>
              <a:rPr lang="sv-SE" baseline="0" dirty="0" smtClean="0"/>
              <a:t> ska upphandla byggprodukter som omfattas av en harmoniserad standard, ska CE-märkta byggprodukter krävas.</a:t>
            </a:r>
          </a:p>
          <a:p>
            <a:endParaRPr lang="sv-SE" baseline="0" dirty="0" smtClean="0"/>
          </a:p>
          <a:p>
            <a:r>
              <a:rPr lang="sv-SE" baseline="0" dirty="0" smtClean="0"/>
              <a:t>Boverkets marknadskontroll har fått anmälningar från företag som förlorat kommunala upphandlingar där istället icke CE-märkta produkter har köpts in. </a:t>
            </a:r>
          </a:p>
          <a:p>
            <a:endParaRPr lang="sv-SE" baseline="0" dirty="0" smtClean="0"/>
          </a:p>
          <a:p>
            <a:r>
              <a:rPr lang="sv-SE" baseline="0" dirty="0" smtClean="0"/>
              <a:t>Boverket kan agera mot de företag som sålt produkter i strid med gällande regelverk, och har inte tillsyn över kommunala upphandlingar. Däremot skulle vi från Boverkets sida uppskatta en korrekt efterfrågan.</a:t>
            </a:r>
            <a:r>
              <a:rPr lang="sv-SE" dirty="0" smtClean="0"/>
              <a:t> Boverket avser därför att under 2016 informera kommunerna om vad som gäller enligt byggproduktförordningen. </a:t>
            </a:r>
            <a:endParaRPr lang="sv-SE" baseline="0" dirty="0" smtClean="0"/>
          </a:p>
        </p:txBody>
      </p:sp>
      <p:sp>
        <p:nvSpPr>
          <p:cNvPr id="4" name="Platshållare för bildnummer 3"/>
          <p:cNvSpPr>
            <a:spLocks noGrp="1"/>
          </p:cNvSpPr>
          <p:nvPr>
            <p:ph type="sldNum" sz="quarter" idx="10"/>
          </p:nvPr>
        </p:nvSpPr>
        <p:spPr/>
        <p:txBody>
          <a:bodyPr/>
          <a:lstStyle/>
          <a:p>
            <a:fld id="{C2EB032E-E95A-4D11-B521-397278E82EC7}" type="slidenum">
              <a:rPr lang="sv-SE" smtClean="0"/>
              <a:t>12</a:t>
            </a:fld>
            <a:endParaRPr lang="sv-SE"/>
          </a:p>
        </p:txBody>
      </p:sp>
    </p:spTree>
    <p:extLst>
      <p:ext uri="{BB962C8B-B14F-4D97-AF65-F5344CB8AC3E}">
        <p14:creationId xmlns:p14="http://schemas.microsoft.com/office/powerpoint/2010/main" val="3678240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Om kommunen</a:t>
            </a:r>
            <a:r>
              <a:rPr lang="sv-SE" baseline="0" dirty="0" smtClean="0"/>
              <a:t> ska upphandla byggprodukter som omfattas av en harmoniserad standard, ska CE-märkta byggprodukter krävas.</a:t>
            </a:r>
          </a:p>
          <a:p>
            <a:endParaRPr lang="sv-SE" baseline="0" dirty="0" smtClean="0"/>
          </a:p>
          <a:p>
            <a:r>
              <a:rPr lang="sv-SE" baseline="0" dirty="0" smtClean="0"/>
              <a:t>Boverkets marknadskontroll har fått anmälningar från företag som förlorat kommunala upphandlingar där istället icke CE-märkta produkter har köpts in. </a:t>
            </a:r>
          </a:p>
          <a:p>
            <a:endParaRPr lang="sv-SE" baseline="0" dirty="0" smtClean="0"/>
          </a:p>
          <a:p>
            <a:r>
              <a:rPr lang="sv-SE" baseline="0" dirty="0" smtClean="0"/>
              <a:t>Boverket kan agera mot de företag som sålt produkter i strid med gällande regelverk, och har inte tillsyn över kommunala upphandlingar. Däremot skulle vi från Boverkets sida uppskatta en korrekt efterfrågan.</a:t>
            </a:r>
            <a:r>
              <a:rPr lang="sv-SE" dirty="0" smtClean="0"/>
              <a:t> Boverket avser därför att under 2016 informera kommunerna om vad som gäller enligt byggproduktförordningen. </a:t>
            </a:r>
            <a:endParaRPr lang="sv-SE" baseline="0" dirty="0" smtClean="0"/>
          </a:p>
        </p:txBody>
      </p:sp>
      <p:sp>
        <p:nvSpPr>
          <p:cNvPr id="4" name="Platshållare för bildnummer 3"/>
          <p:cNvSpPr>
            <a:spLocks noGrp="1"/>
          </p:cNvSpPr>
          <p:nvPr>
            <p:ph type="sldNum" sz="quarter" idx="10"/>
          </p:nvPr>
        </p:nvSpPr>
        <p:spPr/>
        <p:txBody>
          <a:bodyPr/>
          <a:lstStyle/>
          <a:p>
            <a:fld id="{C2EB032E-E95A-4D11-B521-397278E82EC7}" type="slidenum">
              <a:rPr lang="sv-SE" smtClean="0"/>
              <a:t>13</a:t>
            </a:fld>
            <a:endParaRPr lang="sv-SE"/>
          </a:p>
        </p:txBody>
      </p:sp>
    </p:spTree>
    <p:extLst>
      <p:ext uri="{BB962C8B-B14F-4D97-AF65-F5344CB8AC3E}">
        <p14:creationId xmlns:p14="http://schemas.microsoft.com/office/powerpoint/2010/main" val="36782401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755576" y="4320000"/>
            <a:ext cx="7772400" cy="1080120"/>
          </a:xfrm>
          <a:prstGeom prst="rect">
            <a:avLst/>
          </a:prstGeom>
        </p:spPr>
        <p:txBody>
          <a:bodyPr anchor="t">
            <a:normAutofit/>
          </a:bodyPr>
          <a:lstStyle>
            <a:lvl1pPr>
              <a:defRPr sz="3200" baseline="0">
                <a:latin typeface="Arial" panose="020B0604020202020204" pitchFamily="34" charset="0"/>
                <a:cs typeface="Arial" panose="020B0604020202020204" pitchFamily="34" charset="0"/>
              </a:defRPr>
            </a:lvl1pPr>
          </a:lstStyle>
          <a:p>
            <a:r>
              <a:rPr lang="sv-SE" dirty="0" smtClean="0"/>
              <a:t>Skriv presentationens </a:t>
            </a:r>
            <a:br>
              <a:rPr lang="sv-SE" dirty="0" smtClean="0"/>
            </a:br>
            <a:r>
              <a:rPr lang="sv-SE" dirty="0" smtClean="0"/>
              <a:t>namn här</a:t>
            </a:r>
            <a:endParaRPr lang="sv-SE" dirty="0"/>
          </a:p>
        </p:txBody>
      </p:sp>
      <p:sp>
        <p:nvSpPr>
          <p:cNvPr id="3" name="Underrubrik 2"/>
          <p:cNvSpPr>
            <a:spLocks noGrp="1"/>
          </p:cNvSpPr>
          <p:nvPr>
            <p:ph type="subTitle" idx="1" hasCustomPrompt="1"/>
          </p:nvPr>
        </p:nvSpPr>
        <p:spPr>
          <a:xfrm>
            <a:off x="1441376" y="5580000"/>
            <a:ext cx="6400800" cy="576064"/>
          </a:xfrm>
          <a:prstGeom prst="rect">
            <a:avLst/>
          </a:prstGeom>
        </p:spPr>
        <p:txBody>
          <a:bodyPr>
            <a:normAutofit/>
          </a:bodyPr>
          <a:lstStyle>
            <a:lvl1pPr marL="0" indent="0" algn="ctr">
              <a:buNone/>
              <a:defRPr sz="1800"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Skriv ditt namn </a:t>
            </a:r>
            <a:br>
              <a:rPr lang="sv-SE" dirty="0" smtClean="0"/>
            </a:br>
            <a:r>
              <a:rPr lang="sv-SE" dirty="0" smtClean="0"/>
              <a:t>och titel här</a:t>
            </a:r>
            <a:endParaRPr lang="sv-SE" dirty="0"/>
          </a:p>
        </p:txBody>
      </p:sp>
      <p:sp>
        <p:nvSpPr>
          <p:cNvPr id="4" name="Platshållare för datum 3"/>
          <p:cNvSpPr>
            <a:spLocks noGrp="1"/>
          </p:cNvSpPr>
          <p:nvPr>
            <p:ph type="dt" sz="half" idx="10"/>
          </p:nvPr>
        </p:nvSpPr>
        <p:spPr/>
        <p:txBody>
          <a:bodyPr/>
          <a:lstStyle/>
          <a:p>
            <a:fld id="{C16BD0C5-E018-444F-92A8-3020608CA0C4}" type="datetimeFigureOut">
              <a:rPr lang="sv-SE" smtClean="0"/>
              <a:t>2016-05-23</a:t>
            </a:fld>
            <a:endParaRPr lang="sv-SE"/>
          </a:p>
        </p:txBody>
      </p:sp>
      <p:sp>
        <p:nvSpPr>
          <p:cNvPr id="6" name="Platshållare för bildnummer 5"/>
          <p:cNvSpPr>
            <a:spLocks noGrp="1"/>
          </p:cNvSpPr>
          <p:nvPr>
            <p:ph type="sldNum" sz="quarter" idx="12"/>
          </p:nvPr>
        </p:nvSpPr>
        <p:spPr/>
        <p:txBody>
          <a:bodyPr/>
          <a:lstStyle/>
          <a:p>
            <a:fld id="{3EC3C013-F727-4E01-878A-1532BF0324A3}" type="slidenum">
              <a:rPr lang="sv-SE" smtClean="0"/>
              <a:t>‹#›</a:t>
            </a:fld>
            <a:endParaRPr lang="sv-SE"/>
          </a:p>
        </p:txBody>
      </p:sp>
      <p:pic>
        <p:nvPicPr>
          <p:cNvPr id="7" name="Bildobjekt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54558" y="1260000"/>
            <a:ext cx="3174436" cy="2343838"/>
          </a:xfrm>
          <a:prstGeom prst="rect">
            <a:avLst/>
          </a:prstGeom>
        </p:spPr>
      </p:pic>
    </p:spTree>
    <p:extLst>
      <p:ext uri="{BB962C8B-B14F-4D97-AF65-F5344CB8AC3E}">
        <p14:creationId xmlns:p14="http://schemas.microsoft.com/office/powerpoint/2010/main" val="2577059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dirty="0" smtClean="0"/>
              <a:t>Här skriver du rubriken</a:t>
            </a:r>
            <a:endParaRPr lang="sv-SE" dirty="0"/>
          </a:p>
        </p:txBody>
      </p:sp>
      <p:sp>
        <p:nvSpPr>
          <p:cNvPr id="3" name="Platshållare för innehåll 2"/>
          <p:cNvSpPr>
            <a:spLocks noGrp="1"/>
          </p:cNvSpPr>
          <p:nvPr>
            <p:ph idx="1" hasCustomPrompt="1"/>
          </p:nvPr>
        </p:nvSpPr>
        <p:spPr>
          <a:xfrm>
            <a:off x="468000" y="1620000"/>
            <a:ext cx="6660000" cy="4500000"/>
          </a:xfrm>
          <a:prstGeom prst="rect">
            <a:avLst/>
          </a:prstGeom>
        </p:spPr>
        <p:txBody>
          <a:bodyPr>
            <a:normAutofit/>
          </a:bodyPr>
          <a:lstStyle>
            <a:lvl1pPr marL="0" indent="0" algn="l">
              <a:buNone/>
              <a:defRPr sz="2000" baseline="0">
                <a:latin typeface="Arial" panose="020B0604020202020204" pitchFamily="34" charset="0"/>
                <a:cs typeface="Arial" panose="020B0604020202020204" pitchFamily="34" charset="0"/>
              </a:defRPr>
            </a:lvl1pPr>
            <a:lvl2pPr algn="l">
              <a:defRPr sz="2000"/>
            </a:lvl2pPr>
            <a:lvl3pPr algn="l">
              <a:defRPr sz="2000"/>
            </a:lvl3pPr>
            <a:lvl4pPr algn="l">
              <a:defRPr sz="2000"/>
            </a:lvl4pPr>
            <a:lvl5pPr algn="l">
              <a:defRPr sz="2000"/>
            </a:lvl5pPr>
          </a:lstStyle>
          <a:p>
            <a:pPr lvl="0"/>
            <a:r>
              <a:rPr lang="sv-SE" dirty="0" smtClean="0"/>
              <a:t>Textinnehåll, här skriver du din text, glöm inte </a:t>
            </a:r>
            <a:br>
              <a:rPr lang="sv-SE" dirty="0" smtClean="0"/>
            </a:br>
            <a:r>
              <a:rPr lang="sv-SE" dirty="0" smtClean="0"/>
              <a:t>– skriv kort och kärnfullt!</a:t>
            </a:r>
            <a:endParaRPr lang="sv-SE" dirty="0"/>
          </a:p>
        </p:txBody>
      </p:sp>
      <p:sp>
        <p:nvSpPr>
          <p:cNvPr id="4" name="Platshållare för datum 3"/>
          <p:cNvSpPr>
            <a:spLocks noGrp="1"/>
          </p:cNvSpPr>
          <p:nvPr>
            <p:ph type="dt" sz="half" idx="10"/>
          </p:nvPr>
        </p:nvSpPr>
        <p:spPr/>
        <p:txBody>
          <a:bodyPr/>
          <a:lstStyle/>
          <a:p>
            <a:fld id="{C16BD0C5-E018-444F-92A8-3020608CA0C4}" type="datetimeFigureOut">
              <a:rPr lang="sv-SE" smtClean="0"/>
              <a:t>2016-05-23</a:t>
            </a:fld>
            <a:endParaRPr lang="sv-SE" dirty="0"/>
          </a:p>
        </p:txBody>
      </p:sp>
      <p:sp>
        <p:nvSpPr>
          <p:cNvPr id="6" name="Platshållare för bildnummer 5"/>
          <p:cNvSpPr>
            <a:spLocks noGrp="1"/>
          </p:cNvSpPr>
          <p:nvPr>
            <p:ph type="sldNum" sz="quarter" idx="12"/>
          </p:nvPr>
        </p:nvSpPr>
        <p:spPr/>
        <p:txBody>
          <a:bodyPr/>
          <a:lstStyle/>
          <a:p>
            <a:fld id="{3EC3C013-F727-4E01-878A-1532BF0324A3}"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9" name="Rektangel 8"/>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281260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dirty="0" smtClean="0"/>
              <a:t>Här skriver du rubriken</a:t>
            </a:r>
            <a:endParaRPr lang="sv-SE" dirty="0"/>
          </a:p>
        </p:txBody>
      </p:sp>
      <p:sp>
        <p:nvSpPr>
          <p:cNvPr id="4" name="Platshållare för datum 3"/>
          <p:cNvSpPr>
            <a:spLocks noGrp="1"/>
          </p:cNvSpPr>
          <p:nvPr>
            <p:ph type="dt" sz="half" idx="10"/>
          </p:nvPr>
        </p:nvSpPr>
        <p:spPr/>
        <p:txBody>
          <a:bodyPr/>
          <a:lstStyle/>
          <a:p>
            <a:fld id="{C16BD0C5-E018-444F-92A8-3020608CA0C4}" type="datetimeFigureOut">
              <a:rPr lang="sv-SE" smtClean="0"/>
              <a:t>2016-05-23</a:t>
            </a:fld>
            <a:endParaRPr lang="sv-SE" dirty="0"/>
          </a:p>
        </p:txBody>
      </p:sp>
      <p:sp>
        <p:nvSpPr>
          <p:cNvPr id="6" name="Platshållare för bildnummer 5"/>
          <p:cNvSpPr>
            <a:spLocks noGrp="1"/>
          </p:cNvSpPr>
          <p:nvPr>
            <p:ph type="sldNum" sz="quarter" idx="12"/>
          </p:nvPr>
        </p:nvSpPr>
        <p:spPr/>
        <p:txBody>
          <a:bodyPr/>
          <a:lstStyle/>
          <a:p>
            <a:fld id="{3EC3C013-F727-4E01-878A-1532BF0324A3}"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9" name="Rektangel 8"/>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Platshållare för innehåll 2"/>
          <p:cNvSpPr>
            <a:spLocks noGrp="1"/>
          </p:cNvSpPr>
          <p:nvPr>
            <p:ph idx="1" hasCustomPrompt="1"/>
          </p:nvPr>
        </p:nvSpPr>
        <p:spPr>
          <a:xfrm>
            <a:off x="468000" y="1620000"/>
            <a:ext cx="6660000" cy="4500000"/>
          </a:xfrm>
          <a:prstGeom prst="rect">
            <a:avLst/>
          </a:prstGeom>
        </p:spPr>
        <p:txBody>
          <a:bodyPr>
            <a:normAutofit/>
          </a:bodyPr>
          <a:lstStyle>
            <a:lvl1pPr marL="0" indent="0" algn="l">
              <a:buClr>
                <a:srgbClr val="C10B25"/>
              </a:buClr>
              <a:buFont typeface="Arial" panose="020B0604020202020204" pitchFamily="34" charset="0"/>
              <a:buNone/>
              <a:defRPr sz="2000" baseline="0">
                <a:latin typeface="Arial" panose="020B0604020202020204" pitchFamily="34" charset="0"/>
                <a:cs typeface="Arial" panose="020B0604020202020204" pitchFamily="34" charset="0"/>
              </a:defRPr>
            </a:lvl1pPr>
            <a:lvl2pPr algn="l">
              <a:defRPr sz="2000"/>
            </a:lvl2pPr>
            <a:lvl3pPr algn="l">
              <a:defRPr sz="2000"/>
            </a:lvl3pPr>
            <a:lvl4pPr algn="l">
              <a:defRPr sz="2000"/>
            </a:lvl4pPr>
            <a:lvl5pPr algn="l">
              <a:defRPr sz="2000"/>
            </a:lvl5pPr>
          </a:lstStyle>
          <a:p>
            <a:pPr algn="l"/>
            <a:r>
              <a:rPr lang="sv-SE" sz="2000" dirty="0" err="1" smtClean="0">
                <a:solidFill>
                  <a:schemeClr val="tx1"/>
                </a:solidFill>
                <a:latin typeface="Arial" panose="020B0604020202020204" pitchFamily="34" charset="0"/>
                <a:cs typeface="Arial" panose="020B0604020202020204" pitchFamily="34" charset="0"/>
              </a:rPr>
              <a:t>Punktlisterubrik</a:t>
            </a:r>
            <a:endParaRPr lang="sv-SE" sz="2000" dirty="0" smtClean="0">
              <a:solidFill>
                <a:schemeClr val="tx1"/>
              </a:solidFill>
              <a:latin typeface="Arial" panose="020B0604020202020204" pitchFamily="34" charset="0"/>
              <a:cs typeface="Arial" panose="020B0604020202020204" pitchFamily="34" charset="0"/>
            </a:endParaRPr>
          </a:p>
          <a:p>
            <a:pPr marL="342900" indent="-342900" algn="l">
              <a:buClr>
                <a:srgbClr val="C10B25"/>
              </a:buClr>
              <a:buFont typeface="Arial" panose="020B0604020202020204" pitchFamily="34" charset="0"/>
              <a:buChar char="•"/>
            </a:pPr>
            <a:r>
              <a:rPr lang="sv-SE" sz="2000" dirty="0" smtClean="0">
                <a:solidFill>
                  <a:schemeClr val="tx1"/>
                </a:solidFill>
                <a:latin typeface="Arial" panose="020B0604020202020204" pitchFamily="34" charset="0"/>
                <a:cs typeface="Arial" panose="020B0604020202020204" pitchFamily="34" charset="0"/>
              </a:rPr>
              <a:t>Punktlista</a:t>
            </a:r>
          </a:p>
          <a:p>
            <a:pPr marL="342900" indent="-342900" algn="l">
              <a:buClr>
                <a:srgbClr val="C10B25"/>
              </a:buClr>
              <a:buFont typeface="Arial" panose="020B0604020202020204" pitchFamily="34" charset="0"/>
              <a:buChar char="•"/>
            </a:pPr>
            <a:r>
              <a:rPr lang="sv-SE" sz="2000" dirty="0" smtClean="0">
                <a:solidFill>
                  <a:schemeClr val="tx1"/>
                </a:solidFill>
                <a:latin typeface="Arial" panose="020B0604020202020204" pitchFamily="34" charset="0"/>
                <a:cs typeface="Arial" panose="020B0604020202020204" pitchFamily="34" charset="0"/>
              </a:rPr>
              <a:t>Punktlista</a:t>
            </a:r>
          </a:p>
          <a:p>
            <a:pPr marL="342900" indent="-342900" algn="l">
              <a:buClr>
                <a:srgbClr val="C10B25"/>
              </a:buClr>
              <a:buFont typeface="Arial" panose="020B0604020202020204" pitchFamily="34" charset="0"/>
              <a:buChar char="•"/>
            </a:pPr>
            <a:r>
              <a:rPr lang="sv-SE" sz="2000" dirty="0" smtClean="0">
                <a:solidFill>
                  <a:schemeClr val="tx1"/>
                </a:solidFill>
                <a:latin typeface="Arial" panose="020B0604020202020204" pitchFamily="34" charset="0"/>
                <a:cs typeface="Arial" panose="020B0604020202020204" pitchFamily="34" charset="0"/>
              </a:rPr>
              <a:t>Punktlista</a:t>
            </a:r>
          </a:p>
          <a:p>
            <a:pPr algn="l">
              <a:buClr>
                <a:schemeClr val="tx1"/>
              </a:buClr>
            </a:pPr>
            <a:endParaRPr lang="sv-SE"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248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C16BD0C5-E018-444F-92A8-3020608CA0C4}" type="datetimeFigureOut">
              <a:rPr lang="sv-SE" smtClean="0"/>
              <a:t>2016-05-23</a:t>
            </a:fld>
            <a:endParaRPr lang="sv-SE"/>
          </a:p>
        </p:txBody>
      </p:sp>
      <p:sp>
        <p:nvSpPr>
          <p:cNvPr id="5" name="Platshållare för bildnummer 4"/>
          <p:cNvSpPr>
            <a:spLocks noGrp="1"/>
          </p:cNvSpPr>
          <p:nvPr>
            <p:ph type="sldNum" sz="quarter" idx="12"/>
          </p:nvPr>
        </p:nvSpPr>
        <p:spPr/>
        <p:txBody>
          <a:bodyPr/>
          <a:lstStyle/>
          <a:p>
            <a:fld id="{3EC3C013-F727-4E01-878A-1532BF0324A3}"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7" name="Rektangel 6"/>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latshållare för innehåll 3"/>
          <p:cNvSpPr>
            <a:spLocks noGrp="1"/>
          </p:cNvSpPr>
          <p:nvPr>
            <p:ph sz="half" idx="2" hasCustomPrompt="1"/>
          </p:nvPr>
        </p:nvSpPr>
        <p:spPr>
          <a:xfrm>
            <a:off x="5868000" y="1620000"/>
            <a:ext cx="2880000" cy="450000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sv-SE" dirty="0" smtClean="0"/>
              <a:t>Bild</a:t>
            </a:r>
            <a:endParaRPr lang="sv-SE" dirty="0"/>
          </a:p>
        </p:txBody>
      </p:sp>
      <p:sp>
        <p:nvSpPr>
          <p:cNvPr id="10" name="Platshållare för innehåll 9"/>
          <p:cNvSpPr>
            <a:spLocks noGrp="1"/>
          </p:cNvSpPr>
          <p:nvPr>
            <p:ph sz="quarter" idx="13" hasCustomPrompt="1"/>
          </p:nvPr>
        </p:nvSpPr>
        <p:spPr>
          <a:xfrm>
            <a:off x="468313" y="1619250"/>
            <a:ext cx="5040000" cy="4500563"/>
          </a:xfrm>
        </p:spPr>
        <p:txBody>
          <a:bodyPr>
            <a:normAutofit/>
          </a:bodyPr>
          <a:lstStyle>
            <a:lvl1pPr marL="0" indent="0">
              <a:buFontTx/>
              <a:buNone/>
              <a:defRPr sz="1800"/>
            </a:lvl1pPr>
          </a:lstStyle>
          <a:p>
            <a:pPr lvl="0"/>
            <a:r>
              <a:rPr lang="sv-SE" dirty="0" smtClean="0"/>
              <a:t>Textinnehåll, här skriver du din text, glöm inte – skriv kort och kärnfullt!</a:t>
            </a:r>
            <a:endParaRPr lang="sv-SE" dirty="0"/>
          </a:p>
        </p:txBody>
      </p:sp>
    </p:spTree>
    <p:extLst>
      <p:ext uri="{BB962C8B-B14F-4D97-AF65-F5344CB8AC3E}">
        <p14:creationId xmlns:p14="http://schemas.microsoft.com/office/powerpoint/2010/main" val="3634810348"/>
      </p:ext>
    </p:extLst>
  </p:cSld>
  <p:clrMapOvr>
    <a:masterClrMapping/>
  </p:clrMapOvr>
  <p:extLst>
    <p:ext uri="{DCECCB84-F9BA-43D5-87BE-67443E8EF086}">
      <p15:sldGuideLst xmlns=""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smtClean="0"/>
              <a:t>Klicka här för att ändra format</a:t>
            </a:r>
            <a:endParaRPr lang="sv-SE" dirty="0"/>
          </a:p>
        </p:txBody>
      </p:sp>
      <p:sp>
        <p:nvSpPr>
          <p:cNvPr id="3" name="Platshållare för datum 2"/>
          <p:cNvSpPr>
            <a:spLocks noGrp="1"/>
          </p:cNvSpPr>
          <p:nvPr>
            <p:ph type="dt" sz="half" idx="10"/>
          </p:nvPr>
        </p:nvSpPr>
        <p:spPr/>
        <p:txBody>
          <a:bodyPr/>
          <a:lstStyle/>
          <a:p>
            <a:fld id="{C16BD0C5-E018-444F-92A8-3020608CA0C4}" type="datetimeFigureOut">
              <a:rPr lang="sv-SE" smtClean="0"/>
              <a:t>2016-05-23</a:t>
            </a:fld>
            <a:endParaRPr lang="sv-SE"/>
          </a:p>
        </p:txBody>
      </p:sp>
      <p:sp>
        <p:nvSpPr>
          <p:cNvPr id="5" name="Platshållare för bildnummer 4"/>
          <p:cNvSpPr>
            <a:spLocks noGrp="1"/>
          </p:cNvSpPr>
          <p:nvPr>
            <p:ph type="sldNum" sz="quarter" idx="12"/>
          </p:nvPr>
        </p:nvSpPr>
        <p:spPr/>
        <p:txBody>
          <a:bodyPr/>
          <a:lstStyle/>
          <a:p>
            <a:fld id="{3EC3C013-F727-4E01-878A-1532BF0324A3}"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7" name="Rektangel 6"/>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Platshållare för innehåll 3"/>
          <p:cNvSpPr>
            <a:spLocks noGrp="1"/>
          </p:cNvSpPr>
          <p:nvPr>
            <p:ph sz="half" idx="2" hasCustomPrompt="1"/>
          </p:nvPr>
        </p:nvSpPr>
        <p:spPr>
          <a:xfrm>
            <a:off x="468000" y="1620000"/>
            <a:ext cx="2880000" cy="4500000"/>
          </a:xfrm>
          <a:prstGeom prst="rect">
            <a:avLst/>
          </a:prstGeom>
        </p:spPr>
        <p:txBody>
          <a:bodyP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18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sv-SE" dirty="0" smtClean="0"/>
              <a:t>Bild</a:t>
            </a:r>
            <a:endParaRPr lang="sv-SE" dirty="0"/>
          </a:p>
        </p:txBody>
      </p:sp>
      <p:sp>
        <p:nvSpPr>
          <p:cNvPr id="10" name="Platshållare för innehåll 9"/>
          <p:cNvSpPr>
            <a:spLocks noGrp="1"/>
          </p:cNvSpPr>
          <p:nvPr>
            <p:ph sz="quarter" idx="13" hasCustomPrompt="1"/>
          </p:nvPr>
        </p:nvSpPr>
        <p:spPr>
          <a:xfrm>
            <a:off x="3708000" y="1624331"/>
            <a:ext cx="5040000" cy="4500563"/>
          </a:xfrm>
        </p:spPr>
        <p:txBody>
          <a:bodyPr>
            <a:normAutofit/>
          </a:bodyPr>
          <a:lstStyle>
            <a:lvl1pPr marL="0" indent="0">
              <a:buFontTx/>
              <a:buNone/>
              <a:defRPr sz="1800"/>
            </a:lvl1pPr>
          </a:lstStyle>
          <a:p>
            <a:pPr lvl="0"/>
            <a:r>
              <a:rPr lang="sv-SE" dirty="0" smtClean="0"/>
              <a:t>Textinnehåll, här skriver du din text, glöm inte – skriv kort och kärnfullt!</a:t>
            </a:r>
            <a:endParaRPr lang="sv-SE" dirty="0"/>
          </a:p>
        </p:txBody>
      </p:sp>
    </p:spTree>
    <p:extLst>
      <p:ext uri="{BB962C8B-B14F-4D97-AF65-F5344CB8AC3E}">
        <p14:creationId xmlns:p14="http://schemas.microsoft.com/office/powerpoint/2010/main" val="3002896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smtClean="0"/>
              <a:t>Klicka här för att ändra format</a:t>
            </a:r>
            <a:endParaRPr lang="sv-SE" dirty="0"/>
          </a:p>
        </p:txBody>
      </p:sp>
      <p:sp>
        <p:nvSpPr>
          <p:cNvPr id="3" name="Platshållare för innehåll 2"/>
          <p:cNvSpPr>
            <a:spLocks noGrp="1"/>
          </p:cNvSpPr>
          <p:nvPr>
            <p:ph sz="half" idx="1" hasCustomPrompt="1"/>
          </p:nvPr>
        </p:nvSpPr>
        <p:spPr>
          <a:xfrm>
            <a:off x="468000" y="1620000"/>
            <a:ext cx="3960000" cy="4500000"/>
          </a:xfrm>
          <a:prstGeom prst="rect">
            <a:avLst/>
          </a:prstGeom>
        </p:spPr>
        <p:txBody>
          <a:bodyPr>
            <a:normAutofit/>
          </a:bodyPr>
          <a:lstStyle>
            <a:lvl1pPr marL="0" indent="0" algn="l">
              <a:buNone/>
              <a:defRPr sz="1800">
                <a:latin typeface="Arial" panose="020B0604020202020204" pitchFamily="34" charset="0"/>
                <a:cs typeface="Arial" panose="020B0604020202020204" pitchFamily="34" charset="0"/>
              </a:defRPr>
            </a:lvl1pPr>
            <a:lvl2pPr algn="l">
              <a:defRPr sz="2000">
                <a:latin typeface="Arial" panose="020B0604020202020204" pitchFamily="34" charset="0"/>
                <a:cs typeface="Arial" panose="020B0604020202020204" pitchFamily="34" charset="0"/>
              </a:defRPr>
            </a:lvl2pPr>
            <a:lvl3pPr algn="l">
              <a:defRPr sz="2000">
                <a:latin typeface="Arial" panose="020B0604020202020204" pitchFamily="34" charset="0"/>
                <a:cs typeface="Arial" panose="020B0604020202020204" pitchFamily="34" charset="0"/>
              </a:defRPr>
            </a:lvl3pPr>
            <a:lvl4pPr algn="l">
              <a:defRPr sz="2000">
                <a:latin typeface="Arial" panose="020B0604020202020204" pitchFamily="34" charset="0"/>
                <a:cs typeface="Arial" panose="020B0604020202020204" pitchFamily="34" charset="0"/>
              </a:defRPr>
            </a:lvl4pPr>
            <a:lvl5pPr algn="l">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sv-SE" dirty="0" smtClean="0"/>
              <a:t>Textinnehåll, här skriver du din text, glöm inte – skriv kort och kärnfullt!</a:t>
            </a:r>
            <a:endParaRPr lang="sv-SE" dirty="0"/>
          </a:p>
        </p:txBody>
      </p:sp>
      <p:sp>
        <p:nvSpPr>
          <p:cNvPr id="4" name="Platshållare för innehåll 3"/>
          <p:cNvSpPr>
            <a:spLocks noGrp="1"/>
          </p:cNvSpPr>
          <p:nvPr>
            <p:ph sz="half" idx="2" hasCustomPrompt="1"/>
          </p:nvPr>
        </p:nvSpPr>
        <p:spPr>
          <a:xfrm>
            <a:off x="4752000" y="1620000"/>
            <a:ext cx="3960000" cy="4500000"/>
          </a:xfrm>
          <a:prstGeom prst="rect">
            <a:avLst/>
          </a:prstGeom>
        </p:spPr>
        <p:txBody>
          <a:bodyPr>
            <a:normAutofit/>
          </a:bodyPr>
          <a:lstStyle>
            <a:lvl1pPr marL="0" indent="0">
              <a:buNone/>
              <a:defRPr sz="1800">
                <a:latin typeface="Arial" panose="020B0604020202020204" pitchFamily="34" charset="0"/>
                <a:cs typeface="Arial" panose="020B0604020202020204" pitchFamily="34" charset="0"/>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dirty="0" smtClean="0"/>
              <a:t>Textinnehåll, här skriver du din text, glöm inte – skriv kort och kärnfullt!</a:t>
            </a:r>
          </a:p>
        </p:txBody>
      </p:sp>
      <p:sp>
        <p:nvSpPr>
          <p:cNvPr id="5" name="Platshållare för datum 4"/>
          <p:cNvSpPr>
            <a:spLocks noGrp="1"/>
          </p:cNvSpPr>
          <p:nvPr>
            <p:ph type="dt" sz="half" idx="10"/>
          </p:nvPr>
        </p:nvSpPr>
        <p:spPr/>
        <p:txBody>
          <a:bodyPr/>
          <a:lstStyle/>
          <a:p>
            <a:fld id="{C16BD0C5-E018-444F-92A8-3020608CA0C4}" type="datetimeFigureOut">
              <a:rPr lang="sv-SE" smtClean="0"/>
              <a:t>2016-05-23</a:t>
            </a:fld>
            <a:endParaRPr lang="sv-SE"/>
          </a:p>
        </p:txBody>
      </p:sp>
      <p:sp>
        <p:nvSpPr>
          <p:cNvPr id="7" name="Platshållare för bildnummer 6"/>
          <p:cNvSpPr>
            <a:spLocks noGrp="1"/>
          </p:cNvSpPr>
          <p:nvPr>
            <p:ph type="sldNum" sz="quarter" idx="12"/>
          </p:nvPr>
        </p:nvSpPr>
        <p:spPr/>
        <p:txBody>
          <a:bodyPr/>
          <a:lstStyle/>
          <a:p>
            <a:fld id="{3EC3C013-F727-4E01-878A-1532BF0324A3}" type="slidenum">
              <a:rPr lang="sv-SE" smtClean="0"/>
              <a:t>‹#›</a:t>
            </a:fld>
            <a:endParaRPr lang="sv-SE"/>
          </a:p>
        </p:txBody>
      </p:sp>
      <p:pic>
        <p:nvPicPr>
          <p:cNvPr id="8" name="Bildobjekt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9" name="Rektangel 8"/>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04852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68000" y="360000"/>
            <a:ext cx="6660000" cy="1080000"/>
          </a:xfrm>
          <a:prstGeom prst="rect">
            <a:avLst/>
          </a:prstGeom>
        </p:spPr>
        <p:txBody>
          <a:bodyPr anchor="t">
            <a:normAutofit/>
          </a:bodyPr>
          <a:lstStyle>
            <a:lvl1pPr algn="l">
              <a:defRPr sz="3000">
                <a:latin typeface="Arial" panose="020B0604020202020204" pitchFamily="34" charset="0"/>
                <a:cs typeface="Arial" panose="020B0604020202020204" pitchFamily="34" charset="0"/>
              </a:defRPr>
            </a:lvl1pPr>
          </a:lstStyle>
          <a:p>
            <a:r>
              <a:rPr lang="sv-SE" smtClean="0"/>
              <a:t>Klicka här för att ändra format</a:t>
            </a:r>
            <a:endParaRPr lang="sv-SE" dirty="0"/>
          </a:p>
        </p:txBody>
      </p:sp>
      <p:sp>
        <p:nvSpPr>
          <p:cNvPr id="3" name="Platshållare för text 2"/>
          <p:cNvSpPr>
            <a:spLocks noGrp="1"/>
          </p:cNvSpPr>
          <p:nvPr>
            <p:ph type="body" idx="1" hasCustomPrompt="1"/>
          </p:nvPr>
        </p:nvSpPr>
        <p:spPr>
          <a:xfrm>
            <a:off x="468000" y="1620000"/>
            <a:ext cx="3996000" cy="720000"/>
          </a:xfrm>
          <a:prstGeom prst="rect">
            <a:avLst/>
          </a:prstGeom>
          <a:solidFill>
            <a:srgbClr val="C10B25"/>
          </a:solidFill>
        </p:spPr>
        <p:txBody>
          <a:bodyPr anchor="ctr">
            <a:noAutofit/>
          </a:bodyPr>
          <a:lstStyle>
            <a:lvl1pPr marL="0" indent="0">
              <a:buNone/>
              <a:defRPr sz="2000" b="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Rubrik</a:t>
            </a:r>
          </a:p>
        </p:txBody>
      </p:sp>
      <p:sp>
        <p:nvSpPr>
          <p:cNvPr id="7" name="Platshållare för datum 6"/>
          <p:cNvSpPr>
            <a:spLocks noGrp="1"/>
          </p:cNvSpPr>
          <p:nvPr>
            <p:ph type="dt" sz="half" idx="10"/>
          </p:nvPr>
        </p:nvSpPr>
        <p:spPr/>
        <p:txBody>
          <a:bodyPr/>
          <a:lstStyle/>
          <a:p>
            <a:fld id="{C16BD0C5-E018-444F-92A8-3020608CA0C4}" type="datetimeFigureOut">
              <a:rPr lang="sv-SE" smtClean="0"/>
              <a:t>2016-05-23</a:t>
            </a:fld>
            <a:endParaRPr lang="sv-SE"/>
          </a:p>
        </p:txBody>
      </p:sp>
      <p:sp>
        <p:nvSpPr>
          <p:cNvPr id="9" name="Platshållare för bildnummer 8"/>
          <p:cNvSpPr>
            <a:spLocks noGrp="1"/>
          </p:cNvSpPr>
          <p:nvPr>
            <p:ph type="sldNum" sz="quarter" idx="12"/>
          </p:nvPr>
        </p:nvSpPr>
        <p:spPr/>
        <p:txBody>
          <a:bodyPr/>
          <a:lstStyle/>
          <a:p>
            <a:fld id="{3EC3C013-F727-4E01-878A-1532BF0324A3}" type="slidenum">
              <a:rPr lang="sv-SE" smtClean="0"/>
              <a:t>‹#›</a:t>
            </a:fld>
            <a:endParaRPr lang="sv-SE"/>
          </a:p>
        </p:txBody>
      </p:sp>
      <p:pic>
        <p:nvPicPr>
          <p:cNvPr id="10" name="Bildobjekt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11" name="Rektangel 10"/>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text 2"/>
          <p:cNvSpPr>
            <a:spLocks noGrp="1"/>
          </p:cNvSpPr>
          <p:nvPr>
            <p:ph type="body" idx="13" hasCustomPrompt="1"/>
          </p:nvPr>
        </p:nvSpPr>
        <p:spPr>
          <a:xfrm>
            <a:off x="4680000" y="1620000"/>
            <a:ext cx="4040188" cy="720000"/>
          </a:xfrm>
          <a:prstGeom prst="rect">
            <a:avLst/>
          </a:prstGeom>
          <a:solidFill>
            <a:srgbClr val="C10B25"/>
          </a:solidFill>
        </p:spPr>
        <p:txBody>
          <a:bodyPr anchor="ctr">
            <a:noAutofit/>
          </a:bodyPr>
          <a:lstStyle>
            <a:lvl1pPr marL="0" indent="0">
              <a:buNone/>
              <a:defRPr sz="2000" b="0">
                <a:solidFill>
                  <a:schemeClr val="bg1"/>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smtClean="0"/>
              <a:t>Rubrik</a:t>
            </a:r>
          </a:p>
        </p:txBody>
      </p:sp>
      <p:sp>
        <p:nvSpPr>
          <p:cNvPr id="14" name="Platshållare för innehåll 2"/>
          <p:cNvSpPr>
            <a:spLocks noGrp="1"/>
          </p:cNvSpPr>
          <p:nvPr>
            <p:ph sz="half" idx="15" hasCustomPrompt="1"/>
          </p:nvPr>
        </p:nvSpPr>
        <p:spPr>
          <a:xfrm>
            <a:off x="468000" y="2415256"/>
            <a:ext cx="3960000" cy="3894063"/>
          </a:xfrm>
          <a:prstGeom prst="rect">
            <a:avLst/>
          </a:prstGeom>
        </p:spPr>
        <p:txBody>
          <a:bodyPr>
            <a:normAutofit/>
          </a:bodyPr>
          <a:lstStyle>
            <a:lvl1pPr marL="0" indent="0" algn="l">
              <a:buNone/>
              <a:defRPr sz="1800">
                <a:latin typeface="Arial" panose="020B0604020202020204" pitchFamily="34" charset="0"/>
                <a:cs typeface="Arial" panose="020B0604020202020204" pitchFamily="34" charset="0"/>
              </a:defRPr>
            </a:lvl1pPr>
            <a:lvl2pPr algn="l">
              <a:defRPr sz="2000">
                <a:latin typeface="Arial" panose="020B0604020202020204" pitchFamily="34" charset="0"/>
                <a:cs typeface="Arial" panose="020B0604020202020204" pitchFamily="34" charset="0"/>
              </a:defRPr>
            </a:lvl2pPr>
            <a:lvl3pPr algn="l">
              <a:defRPr sz="2000">
                <a:latin typeface="Arial" panose="020B0604020202020204" pitchFamily="34" charset="0"/>
                <a:cs typeface="Arial" panose="020B0604020202020204" pitchFamily="34" charset="0"/>
              </a:defRPr>
            </a:lvl3pPr>
            <a:lvl4pPr algn="l">
              <a:defRPr sz="2000">
                <a:latin typeface="Arial" panose="020B0604020202020204" pitchFamily="34" charset="0"/>
                <a:cs typeface="Arial" panose="020B0604020202020204" pitchFamily="34" charset="0"/>
              </a:defRPr>
            </a:lvl4pPr>
            <a:lvl5pPr algn="l">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sv-SE" dirty="0" smtClean="0"/>
              <a:t>Textinnehåll, här skriver du din text, glöm inte – skriv kort och kärnfullt!</a:t>
            </a:r>
            <a:endParaRPr lang="sv-SE" dirty="0"/>
          </a:p>
        </p:txBody>
      </p:sp>
      <p:sp>
        <p:nvSpPr>
          <p:cNvPr id="15" name="Platshållare för innehåll 2"/>
          <p:cNvSpPr>
            <a:spLocks noGrp="1"/>
          </p:cNvSpPr>
          <p:nvPr>
            <p:ph sz="half" idx="16" hasCustomPrompt="1"/>
          </p:nvPr>
        </p:nvSpPr>
        <p:spPr>
          <a:xfrm>
            <a:off x="4704980" y="2424717"/>
            <a:ext cx="4015207" cy="3894063"/>
          </a:xfrm>
          <a:prstGeom prst="rect">
            <a:avLst/>
          </a:prstGeom>
        </p:spPr>
        <p:txBody>
          <a:bodyPr>
            <a:normAutofit/>
          </a:bodyPr>
          <a:lstStyle>
            <a:lvl1pPr marL="0" indent="0" algn="l">
              <a:buNone/>
              <a:defRPr sz="1800">
                <a:latin typeface="Arial" panose="020B0604020202020204" pitchFamily="34" charset="0"/>
                <a:cs typeface="Arial" panose="020B0604020202020204" pitchFamily="34" charset="0"/>
              </a:defRPr>
            </a:lvl1pPr>
            <a:lvl2pPr algn="l">
              <a:defRPr sz="2000">
                <a:latin typeface="Arial" panose="020B0604020202020204" pitchFamily="34" charset="0"/>
                <a:cs typeface="Arial" panose="020B0604020202020204" pitchFamily="34" charset="0"/>
              </a:defRPr>
            </a:lvl2pPr>
            <a:lvl3pPr algn="l">
              <a:defRPr sz="2000">
                <a:latin typeface="Arial" panose="020B0604020202020204" pitchFamily="34" charset="0"/>
                <a:cs typeface="Arial" panose="020B0604020202020204" pitchFamily="34" charset="0"/>
              </a:defRPr>
            </a:lvl3pPr>
            <a:lvl4pPr algn="l">
              <a:defRPr sz="2000">
                <a:latin typeface="Arial" panose="020B0604020202020204" pitchFamily="34" charset="0"/>
                <a:cs typeface="Arial" panose="020B0604020202020204" pitchFamily="34" charset="0"/>
              </a:defRPr>
            </a:lvl4pPr>
            <a:lvl5pPr algn="l">
              <a:defRPr sz="20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sv-SE" dirty="0" smtClean="0"/>
              <a:t>Textinnehåll, här skriver du din text, glöm inte – skriv kort och kärnfullt!</a:t>
            </a:r>
            <a:endParaRPr lang="sv-SE" dirty="0"/>
          </a:p>
        </p:txBody>
      </p:sp>
    </p:spTree>
    <p:extLst>
      <p:ext uri="{BB962C8B-B14F-4D97-AF65-F5344CB8AC3E}">
        <p14:creationId xmlns:p14="http://schemas.microsoft.com/office/powerpoint/2010/main" val="312551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468000" y="360000"/>
            <a:ext cx="6660000" cy="1080000"/>
          </a:xfrm>
          <a:prstGeom prst="rect">
            <a:avLst/>
          </a:prstGeom>
        </p:spPr>
        <p:txBody>
          <a:bodyPr anchor="t">
            <a:normAutofit/>
          </a:bodyPr>
          <a:lstStyle>
            <a:lvl1pPr algn="l">
              <a:defRPr sz="3000" baseline="0">
                <a:latin typeface="Arial" panose="020B0604020202020204" pitchFamily="34" charset="0"/>
                <a:cs typeface="Arial" panose="020B0604020202020204" pitchFamily="34" charset="0"/>
              </a:defRPr>
            </a:lvl1pPr>
          </a:lstStyle>
          <a:p>
            <a:r>
              <a:rPr lang="sv-SE" dirty="0" smtClean="0"/>
              <a:t>Här skriver du rubriken</a:t>
            </a:r>
            <a:endParaRPr lang="sv-SE" dirty="0"/>
          </a:p>
        </p:txBody>
      </p:sp>
      <p:sp>
        <p:nvSpPr>
          <p:cNvPr id="3" name="Platshållare för datum 2"/>
          <p:cNvSpPr>
            <a:spLocks noGrp="1"/>
          </p:cNvSpPr>
          <p:nvPr>
            <p:ph type="dt" sz="half" idx="10"/>
          </p:nvPr>
        </p:nvSpPr>
        <p:spPr/>
        <p:txBody>
          <a:bodyPr/>
          <a:lstStyle/>
          <a:p>
            <a:fld id="{C16BD0C5-E018-444F-92A8-3020608CA0C4}" type="datetimeFigureOut">
              <a:rPr lang="sv-SE" smtClean="0"/>
              <a:t>2016-05-23</a:t>
            </a:fld>
            <a:endParaRPr lang="sv-SE"/>
          </a:p>
        </p:txBody>
      </p:sp>
      <p:sp>
        <p:nvSpPr>
          <p:cNvPr id="5" name="Platshållare för bildnummer 4"/>
          <p:cNvSpPr>
            <a:spLocks noGrp="1"/>
          </p:cNvSpPr>
          <p:nvPr>
            <p:ph type="sldNum" sz="quarter" idx="12"/>
          </p:nvPr>
        </p:nvSpPr>
        <p:spPr/>
        <p:txBody>
          <a:bodyPr/>
          <a:lstStyle/>
          <a:p>
            <a:fld id="{3EC3C013-F727-4E01-878A-1532BF0324A3}"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7" name="Rektangel 6"/>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644272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Endast rubrik">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C16BD0C5-E018-444F-92A8-3020608CA0C4}" type="datetimeFigureOut">
              <a:rPr lang="sv-SE" smtClean="0"/>
              <a:t>2016-05-23</a:t>
            </a:fld>
            <a:endParaRPr lang="sv-SE"/>
          </a:p>
        </p:txBody>
      </p:sp>
      <p:sp>
        <p:nvSpPr>
          <p:cNvPr id="5" name="Platshållare för bildnummer 4"/>
          <p:cNvSpPr>
            <a:spLocks noGrp="1"/>
          </p:cNvSpPr>
          <p:nvPr>
            <p:ph type="sldNum" sz="quarter" idx="12"/>
          </p:nvPr>
        </p:nvSpPr>
        <p:spPr/>
        <p:txBody>
          <a:bodyPr/>
          <a:lstStyle/>
          <a:p>
            <a:fld id="{3EC3C013-F727-4E01-878A-1532BF0324A3}" type="slidenum">
              <a:rPr lang="sv-SE" smtClean="0"/>
              <a:t>‹#›</a:t>
            </a:fld>
            <a:endParaRPr lang="sv-SE"/>
          </a:p>
        </p:txBody>
      </p:sp>
      <p:pic>
        <p:nvPicPr>
          <p:cNvPr id="6" name="Bildobjekt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48000" y="360001"/>
            <a:ext cx="900000" cy="453813"/>
          </a:xfrm>
          <a:prstGeom prst="rect">
            <a:avLst/>
          </a:prstGeom>
        </p:spPr>
      </p:pic>
      <p:sp>
        <p:nvSpPr>
          <p:cNvPr id="7" name="Rektangel 6"/>
          <p:cNvSpPr/>
          <p:nvPr userDrawn="1"/>
        </p:nvSpPr>
        <p:spPr>
          <a:xfrm>
            <a:off x="0" y="0"/>
            <a:ext cx="108000" cy="6858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innehåll 9"/>
          <p:cNvSpPr>
            <a:spLocks noGrp="1"/>
          </p:cNvSpPr>
          <p:nvPr>
            <p:ph sz="quarter" idx="16" hasCustomPrompt="1"/>
          </p:nvPr>
        </p:nvSpPr>
        <p:spPr>
          <a:xfrm>
            <a:off x="0" y="0"/>
            <a:ext cx="9144000" cy="685800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smtClean="0"/>
              <a:t>Helsidesbild</a:t>
            </a:r>
            <a:endParaRPr lang="sv-SE" dirty="0"/>
          </a:p>
        </p:txBody>
      </p:sp>
      <p:sp>
        <p:nvSpPr>
          <p:cNvPr id="4" name="Rektangel 3"/>
          <p:cNvSpPr/>
          <p:nvPr userDrawn="1"/>
        </p:nvSpPr>
        <p:spPr>
          <a:xfrm>
            <a:off x="5919766" y="5301208"/>
            <a:ext cx="3240000" cy="540000"/>
          </a:xfrm>
          <a:prstGeom prst="rect">
            <a:avLst/>
          </a:prstGeom>
          <a:solidFill>
            <a:srgbClr val="C10B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Platshållare för innehåll 3"/>
          <p:cNvSpPr>
            <a:spLocks noGrp="1"/>
          </p:cNvSpPr>
          <p:nvPr>
            <p:ph sz="half" idx="15" hasCustomPrompt="1"/>
          </p:nvPr>
        </p:nvSpPr>
        <p:spPr>
          <a:xfrm>
            <a:off x="5919766" y="5301208"/>
            <a:ext cx="3044722" cy="540000"/>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sz="2400" baseline="0">
                <a:solidFill>
                  <a:schemeClr val="bg1"/>
                </a:solidFill>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sv-SE" dirty="0" smtClean="0"/>
              <a:t>rubrik eller värdeord.</a:t>
            </a:r>
            <a:endParaRPr lang="sv-SE" dirty="0"/>
          </a:p>
        </p:txBody>
      </p:sp>
    </p:spTree>
    <p:extLst>
      <p:ext uri="{BB962C8B-B14F-4D97-AF65-F5344CB8AC3E}">
        <p14:creationId xmlns:p14="http://schemas.microsoft.com/office/powerpoint/2010/main" val="160663149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800">
                <a:solidFill>
                  <a:schemeClr val="tx1">
                    <a:tint val="75000"/>
                  </a:schemeClr>
                </a:solidFill>
                <a:latin typeface="Arial" panose="020B0604020202020204" pitchFamily="34" charset="0"/>
                <a:cs typeface="Arial" panose="020B0604020202020204" pitchFamily="34" charset="0"/>
              </a:defRPr>
            </a:lvl1pPr>
          </a:lstStyle>
          <a:p>
            <a:fld id="{C16BD0C5-E018-444F-92A8-3020608CA0C4}" type="datetimeFigureOut">
              <a:rPr lang="sv-SE" smtClean="0"/>
              <a:pPr/>
              <a:t>2016-05-23</a:t>
            </a:fld>
            <a:endParaRPr lang="sv-SE" dirty="0"/>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800">
                <a:solidFill>
                  <a:schemeClr val="tx1">
                    <a:tint val="75000"/>
                  </a:schemeClr>
                </a:solidFill>
                <a:latin typeface="Arial" panose="020B0604020202020204" pitchFamily="34" charset="0"/>
                <a:cs typeface="Arial" panose="020B0604020202020204" pitchFamily="34" charset="0"/>
              </a:defRPr>
            </a:lvl1pPr>
          </a:lstStyle>
          <a:p>
            <a:fld id="{3EC3C013-F727-4E01-878A-1532BF0324A3}" type="slidenum">
              <a:rPr lang="sv-SE" smtClean="0"/>
              <a:pPr/>
              <a:t>‹#›</a:t>
            </a:fld>
            <a:endParaRPr lang="sv-SE" dirty="0"/>
          </a:p>
        </p:txBody>
      </p:sp>
      <p:sp>
        <p:nvSpPr>
          <p:cNvPr id="2" name="Platshållare för text 1"/>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extLst>
      <p:ext uri="{BB962C8B-B14F-4D97-AF65-F5344CB8AC3E}">
        <p14:creationId xmlns:p14="http://schemas.microsoft.com/office/powerpoint/2010/main" val="10506345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6" r:id="rId4"/>
    <p:sldLayoutId id="2147483654" r:id="rId5"/>
    <p:sldLayoutId id="2147483652" r:id="rId6"/>
    <p:sldLayoutId id="2147483653" r:id="rId7"/>
    <p:sldLayoutId id="2147483655"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C10B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rgbClr val="C10B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rgbClr val="C10B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rgbClr val="C10B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rgbClr val="C10B25"/>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4320000"/>
            <a:ext cx="7772400" cy="765184"/>
          </a:xfrm>
        </p:spPr>
        <p:txBody>
          <a:bodyPr/>
          <a:lstStyle/>
          <a:p>
            <a:r>
              <a:rPr lang="sv-SE" dirty="0" smtClean="0"/>
              <a:t>FSB 2016</a:t>
            </a:r>
            <a:endParaRPr lang="sv-SE" dirty="0"/>
          </a:p>
        </p:txBody>
      </p:sp>
      <p:sp>
        <p:nvSpPr>
          <p:cNvPr id="3" name="Underrubrik 2"/>
          <p:cNvSpPr>
            <a:spLocks noGrp="1"/>
          </p:cNvSpPr>
          <p:nvPr>
            <p:ph type="subTitle" idx="1"/>
          </p:nvPr>
        </p:nvSpPr>
        <p:spPr>
          <a:xfrm>
            <a:off x="1441376" y="5229200"/>
            <a:ext cx="6400800" cy="936104"/>
          </a:xfrm>
        </p:spPr>
        <p:txBody>
          <a:bodyPr>
            <a:normAutofit/>
          </a:bodyPr>
          <a:lstStyle/>
          <a:p>
            <a:r>
              <a:rPr lang="sv-SE" sz="2000" dirty="0" smtClean="0"/>
              <a:t>Yvonne Svensson</a:t>
            </a:r>
          </a:p>
          <a:p>
            <a:r>
              <a:rPr lang="sv-SE" sz="2000" dirty="0" smtClean="0"/>
              <a:t>Rättschef</a:t>
            </a:r>
          </a:p>
          <a:p>
            <a:endParaRPr lang="sv-SE" sz="2000" dirty="0"/>
          </a:p>
        </p:txBody>
      </p:sp>
    </p:spTree>
    <p:extLst>
      <p:ext uri="{BB962C8B-B14F-4D97-AF65-F5344CB8AC3E}">
        <p14:creationId xmlns:p14="http://schemas.microsoft.com/office/powerpoint/2010/main" val="11032622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Kommunens krav i egen verksamhet</a:t>
            </a:r>
            <a:endParaRPr lang="sv-SE" dirty="0"/>
          </a:p>
        </p:txBody>
      </p:sp>
      <p:sp>
        <p:nvSpPr>
          <p:cNvPr id="3" name="Platshållare för innehåll 2"/>
          <p:cNvSpPr>
            <a:spLocks noGrp="1"/>
          </p:cNvSpPr>
          <p:nvPr>
            <p:ph idx="1"/>
          </p:nvPr>
        </p:nvSpPr>
        <p:spPr/>
        <p:txBody>
          <a:bodyPr>
            <a:normAutofit lnSpcReduction="10000"/>
          </a:bodyPr>
          <a:lstStyle/>
          <a:p>
            <a:r>
              <a:rPr lang="sv-SE" dirty="0" smtClean="0"/>
              <a:t>Vid offentlig upphandling ska CE-märkta produkter väljas. </a:t>
            </a:r>
          </a:p>
          <a:p>
            <a:endParaRPr lang="sv-SE" dirty="0" smtClean="0"/>
          </a:p>
          <a:p>
            <a:r>
              <a:rPr lang="sv-SE" dirty="0" smtClean="0"/>
              <a:t>Boverkets marknadskontroll har fått anmälningar från företag som förlorat kommunala upphandlingar där istället icke CE-märkta produkter har köpts in.</a:t>
            </a:r>
          </a:p>
          <a:p>
            <a:endParaRPr lang="sv-SE" dirty="0"/>
          </a:p>
          <a:p>
            <a:r>
              <a:rPr lang="sv-SE" dirty="0" smtClean="0"/>
              <a:t>Boverket har endast tillsyn över produkter som säljs och kan därmed vidta åtgärder mot det företag som inte följer reglerna. </a:t>
            </a:r>
          </a:p>
          <a:p>
            <a:endParaRPr lang="sv-SE" dirty="0"/>
          </a:p>
          <a:p>
            <a:r>
              <a:rPr lang="sv-SE" dirty="0" smtClean="0"/>
              <a:t>I det här fallet skulle en korrekt efterfrågan också få en styrande verkan. Boverket avser därför att</a:t>
            </a:r>
            <a:r>
              <a:rPr lang="sv-SE" dirty="0"/>
              <a:t> </a:t>
            </a:r>
            <a:r>
              <a:rPr lang="sv-SE" dirty="0" smtClean="0"/>
              <a:t>under 2016 informera kommunerna om vad som gäller enligt byggproduktförordningen.</a:t>
            </a:r>
            <a:endParaRPr lang="sv-SE" dirty="0"/>
          </a:p>
        </p:txBody>
      </p:sp>
    </p:spTree>
    <p:extLst>
      <p:ext uri="{BB962C8B-B14F-4D97-AF65-F5344CB8AC3E}">
        <p14:creationId xmlns:p14="http://schemas.microsoft.com/office/powerpoint/2010/main" val="1524694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Nya stöd 2016 </a:t>
            </a:r>
            <a:br>
              <a:rPr lang="sv-SE" dirty="0"/>
            </a:br>
            <a:endParaRPr lang="sv-SE" dirty="0"/>
          </a:p>
        </p:txBody>
      </p:sp>
      <p:sp>
        <p:nvSpPr>
          <p:cNvPr id="3" name="Platshållare för innehåll 2"/>
          <p:cNvSpPr>
            <a:spLocks noGrp="1"/>
          </p:cNvSpPr>
          <p:nvPr>
            <p:ph idx="1"/>
          </p:nvPr>
        </p:nvSpPr>
        <p:spPr/>
        <p:txBody>
          <a:bodyPr>
            <a:normAutofit/>
          </a:bodyPr>
          <a:lstStyle/>
          <a:p>
            <a:endParaRPr lang="sv-SE" dirty="0"/>
          </a:p>
          <a:p>
            <a:r>
              <a:rPr lang="sv-SE" dirty="0" smtClean="0"/>
              <a:t>• Bidrag </a:t>
            </a:r>
            <a:r>
              <a:rPr lang="sv-SE" dirty="0"/>
              <a:t>till upprustning av skollokaler: Totalt ca 1 miljard kronor, i kraft den 1 november 2015 </a:t>
            </a:r>
          </a:p>
          <a:p>
            <a:r>
              <a:rPr lang="sv-SE" dirty="0" smtClean="0"/>
              <a:t>• Bidrag </a:t>
            </a:r>
            <a:r>
              <a:rPr lang="sv-SE" dirty="0"/>
              <a:t>till upprustning av utemiljöer vid skolor, förskolor och fritidshem: Totalt ca 500 miljoner kronor, i kraft den 1 juni 2016 </a:t>
            </a:r>
          </a:p>
          <a:p>
            <a:r>
              <a:rPr lang="sv-SE" dirty="0" smtClean="0"/>
              <a:t>• Stöd </a:t>
            </a:r>
            <a:r>
              <a:rPr lang="sv-SE" dirty="0"/>
              <a:t>till kommuner för ökat bostadsbyggande: 1,85 miljarder kronor för 2016, i kraft den 15 juni 2016 </a:t>
            </a:r>
          </a:p>
          <a:p>
            <a:r>
              <a:rPr lang="sv-SE" dirty="0" smtClean="0"/>
              <a:t>• Stöd </a:t>
            </a:r>
            <a:r>
              <a:rPr lang="sv-SE" dirty="0"/>
              <a:t>till utemiljöer i socioekonomiskt utsatta områden, totalt ca 200 miljoner kronor, </a:t>
            </a:r>
            <a:r>
              <a:rPr lang="sv-SE" smtClean="0"/>
              <a:t>träder ikraft den 1 juli 2016</a:t>
            </a:r>
            <a:endParaRPr lang="sv-SE" dirty="0"/>
          </a:p>
        </p:txBody>
      </p:sp>
    </p:spTree>
    <p:extLst>
      <p:ext uri="{BB962C8B-B14F-4D97-AF65-F5344CB8AC3E}">
        <p14:creationId xmlns:p14="http://schemas.microsoft.com/office/powerpoint/2010/main" val="283385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Nya stöd 2016 </a:t>
            </a:r>
            <a:br>
              <a:rPr lang="sv-SE" dirty="0"/>
            </a:br>
            <a:endParaRPr lang="sv-SE" dirty="0"/>
          </a:p>
        </p:txBody>
      </p:sp>
      <p:sp>
        <p:nvSpPr>
          <p:cNvPr id="3" name="Platshållare för innehåll 2"/>
          <p:cNvSpPr>
            <a:spLocks noGrp="1"/>
          </p:cNvSpPr>
          <p:nvPr>
            <p:ph idx="1"/>
          </p:nvPr>
        </p:nvSpPr>
        <p:spPr/>
        <p:txBody>
          <a:bodyPr>
            <a:normAutofit/>
          </a:bodyPr>
          <a:lstStyle/>
          <a:p>
            <a:endParaRPr lang="sv-SE" dirty="0"/>
          </a:p>
          <a:p>
            <a:endParaRPr lang="sv-SE" dirty="0"/>
          </a:p>
          <a:p>
            <a:r>
              <a:rPr lang="sv-SE" dirty="0" smtClean="0"/>
              <a:t>• Energieffektivisering </a:t>
            </a:r>
            <a:r>
              <a:rPr lang="sv-SE" dirty="0"/>
              <a:t>och renovering av flerbostadshus i vissa områden: ca 800 miljoner kronor för 2016 </a:t>
            </a:r>
            <a:endParaRPr lang="sv-SE" dirty="0" smtClean="0"/>
          </a:p>
          <a:p>
            <a:endParaRPr lang="sv-SE" dirty="0"/>
          </a:p>
          <a:p>
            <a:r>
              <a:rPr lang="sv-SE" dirty="0" smtClean="0"/>
              <a:t>• Investeringsstöd </a:t>
            </a:r>
            <a:r>
              <a:rPr lang="sv-SE" dirty="0"/>
              <a:t>hyresbostäder och studentbostäder: 2,2 miljarder kronor för 2016 </a:t>
            </a:r>
            <a:endParaRPr lang="sv-SE" dirty="0" smtClean="0"/>
          </a:p>
          <a:p>
            <a:endParaRPr lang="sv-SE" dirty="0"/>
          </a:p>
          <a:p>
            <a:r>
              <a:rPr lang="sv-SE" dirty="0" smtClean="0"/>
              <a:t>• Investeringsstöd </a:t>
            </a:r>
            <a:r>
              <a:rPr lang="sv-SE" dirty="0"/>
              <a:t>till äldrebostäder: ca 282 miljoner kronor för 2016 </a:t>
            </a:r>
          </a:p>
          <a:p>
            <a:endParaRPr lang="sv-SE" dirty="0"/>
          </a:p>
        </p:txBody>
      </p:sp>
    </p:spTree>
    <p:extLst>
      <p:ext uri="{BB962C8B-B14F-4D97-AF65-F5344CB8AC3E}">
        <p14:creationId xmlns:p14="http://schemas.microsoft.com/office/powerpoint/2010/main" val="4289371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
            </a:r>
            <a:br>
              <a:rPr lang="sv-SE" dirty="0"/>
            </a:br>
            <a:r>
              <a:rPr lang="sv-SE" dirty="0"/>
              <a:t>På gång i PBL Kompetens </a:t>
            </a:r>
            <a:br>
              <a:rPr lang="sv-SE" dirty="0"/>
            </a:br>
            <a:endParaRPr lang="sv-SE" dirty="0"/>
          </a:p>
        </p:txBody>
      </p:sp>
      <p:sp>
        <p:nvSpPr>
          <p:cNvPr id="3" name="Platshållare för innehåll 2"/>
          <p:cNvSpPr>
            <a:spLocks noGrp="1"/>
          </p:cNvSpPr>
          <p:nvPr>
            <p:ph idx="1"/>
          </p:nvPr>
        </p:nvSpPr>
        <p:spPr/>
        <p:txBody>
          <a:bodyPr>
            <a:normAutofit fontScale="77500" lnSpcReduction="20000"/>
          </a:bodyPr>
          <a:lstStyle/>
          <a:p>
            <a:endParaRPr lang="sv-SE" dirty="0"/>
          </a:p>
          <a:p>
            <a:endParaRPr lang="sv-SE" dirty="0"/>
          </a:p>
          <a:p>
            <a:endParaRPr lang="sv-SE" dirty="0"/>
          </a:p>
          <a:p>
            <a:r>
              <a:rPr lang="sv-SE" b="1" dirty="0" smtClean="0"/>
              <a:t>Befintliga </a:t>
            </a:r>
            <a:r>
              <a:rPr lang="sv-SE" b="1" dirty="0"/>
              <a:t>webbutbildningar </a:t>
            </a:r>
            <a:endParaRPr lang="sv-SE" dirty="0"/>
          </a:p>
          <a:p>
            <a:r>
              <a:rPr lang="sv-SE" dirty="0" smtClean="0"/>
              <a:t>• Introduktion </a:t>
            </a:r>
            <a:r>
              <a:rPr lang="sv-SE" dirty="0"/>
              <a:t>i PBL för politiker </a:t>
            </a:r>
          </a:p>
          <a:p>
            <a:r>
              <a:rPr lang="sv-SE" dirty="0" smtClean="0"/>
              <a:t>• Att </a:t>
            </a:r>
            <a:r>
              <a:rPr lang="sv-SE" dirty="0"/>
              <a:t>arbeta med PBL – för tjänstemän </a:t>
            </a:r>
          </a:p>
          <a:p>
            <a:r>
              <a:rPr lang="sv-SE" dirty="0" smtClean="0"/>
              <a:t>• Sex </a:t>
            </a:r>
            <a:r>
              <a:rPr lang="sv-SE" dirty="0"/>
              <a:t>ämnesutbildningar exempelvis om utformningskrav respektive tekniska egenskapskrav, genomförande samt ändring och ombyggnad </a:t>
            </a:r>
          </a:p>
          <a:p>
            <a:endParaRPr lang="sv-SE" dirty="0"/>
          </a:p>
          <a:p>
            <a:r>
              <a:rPr lang="sv-SE" b="1" dirty="0"/>
              <a:t>Pågående produktion </a:t>
            </a:r>
            <a:endParaRPr lang="sv-SE" dirty="0"/>
          </a:p>
          <a:p>
            <a:r>
              <a:rPr lang="sv-SE" dirty="0" smtClean="0"/>
              <a:t>• Intressen </a:t>
            </a:r>
            <a:r>
              <a:rPr lang="sv-SE" dirty="0"/>
              <a:t>och krav, buller, brandskydd och klimatanpassning </a:t>
            </a:r>
          </a:p>
          <a:p>
            <a:endParaRPr lang="sv-SE" dirty="0"/>
          </a:p>
          <a:p>
            <a:r>
              <a:rPr lang="sv-SE" b="1" dirty="0"/>
              <a:t>Boka in redan nu </a:t>
            </a:r>
            <a:endParaRPr lang="sv-SE" dirty="0"/>
          </a:p>
          <a:p>
            <a:r>
              <a:rPr lang="sv-SE" dirty="0" smtClean="0"/>
              <a:t>• 27 </a:t>
            </a:r>
            <a:r>
              <a:rPr lang="sv-SE" dirty="0"/>
              <a:t>september för nationell nätverksträff – om tillämpningen av PBL </a:t>
            </a:r>
          </a:p>
          <a:p>
            <a:endParaRPr lang="sv-SE" dirty="0"/>
          </a:p>
          <a:p>
            <a:r>
              <a:rPr lang="sv-SE" b="1" dirty="0"/>
              <a:t>Läs mer och gå webbutbildningarna </a:t>
            </a:r>
            <a:endParaRPr lang="sv-SE" dirty="0"/>
          </a:p>
          <a:p>
            <a:r>
              <a:rPr lang="sv-SE" dirty="0"/>
              <a:t>•http://www.boverket.se/pblkompetens </a:t>
            </a:r>
          </a:p>
          <a:p>
            <a:endParaRPr lang="sv-SE" dirty="0"/>
          </a:p>
        </p:txBody>
      </p:sp>
    </p:spTree>
    <p:extLst>
      <p:ext uri="{BB962C8B-B14F-4D97-AF65-F5344CB8AC3E}">
        <p14:creationId xmlns:p14="http://schemas.microsoft.com/office/powerpoint/2010/main" val="1949853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Ändringar i Boverkets hissföreskrifter</a:t>
            </a:r>
            <a:endParaRPr lang="sv-SE" dirty="0"/>
          </a:p>
        </p:txBody>
      </p:sp>
      <p:sp>
        <p:nvSpPr>
          <p:cNvPr id="3" name="Platshållare för innehåll 2"/>
          <p:cNvSpPr>
            <a:spLocks noGrp="1"/>
          </p:cNvSpPr>
          <p:nvPr>
            <p:ph idx="1"/>
          </p:nvPr>
        </p:nvSpPr>
        <p:spPr/>
        <p:txBody>
          <a:bodyPr/>
          <a:lstStyle/>
          <a:p>
            <a:pPr marL="342900" indent="-342900">
              <a:buFont typeface="Arial" panose="020B0604020202020204" pitchFamily="34" charset="0"/>
              <a:buChar char="•"/>
            </a:pPr>
            <a:r>
              <a:rPr lang="sv-SE" dirty="0" smtClean="0"/>
              <a:t>Boverkets föreskrifter och allmänna råd (2011:12) om hissar och vissa motordrivna anordningar</a:t>
            </a:r>
          </a:p>
          <a:p>
            <a:pPr marL="342900" indent="-342900">
              <a:buFont typeface="Arial" panose="020B0604020202020204" pitchFamily="34" charset="0"/>
              <a:buChar char="•"/>
            </a:pPr>
            <a:r>
              <a:rPr lang="sv-SE" dirty="0" smtClean="0"/>
              <a:t>Ändringsförfattning´(omtryck 2016:2) H 16</a:t>
            </a:r>
          </a:p>
          <a:p>
            <a:pPr marL="342900" indent="-342900">
              <a:buFont typeface="Arial" panose="020B0604020202020204" pitchFamily="34" charset="0"/>
              <a:buChar char="•"/>
            </a:pPr>
            <a:r>
              <a:rPr lang="sv-SE" dirty="0" smtClean="0"/>
              <a:t>Dels att införa EU:s nya hissdirektiv – rör endast bilaga 5 och underbilagor i föreskrifterna</a:t>
            </a:r>
          </a:p>
          <a:p>
            <a:pPr marL="342900" indent="-342900">
              <a:buFont typeface="Arial" panose="020B0604020202020204" pitchFamily="34" charset="0"/>
              <a:buChar char="•"/>
            </a:pPr>
            <a:r>
              <a:rPr lang="sv-SE" dirty="0" smtClean="0"/>
              <a:t>Dels smärre ändringar som rör säkerhet, ökad tydlighet och justera vissa inaktuella hänvisningar</a:t>
            </a:r>
          </a:p>
          <a:p>
            <a:pPr marL="342900" indent="-342900">
              <a:buFont typeface="Arial" panose="020B0604020202020204" pitchFamily="34" charset="0"/>
              <a:buChar char="•"/>
            </a:pPr>
            <a:r>
              <a:rPr lang="sv-SE" dirty="0" smtClean="0"/>
              <a:t>Ikraft 20 april 2016</a:t>
            </a:r>
          </a:p>
          <a:p>
            <a:pPr marL="342900" indent="-342900">
              <a:buFont typeface="Arial" panose="020B0604020202020204" pitchFamily="34" charset="0"/>
              <a:buChar char="•"/>
            </a:pPr>
            <a:r>
              <a:rPr lang="sv-SE" dirty="0" smtClean="0"/>
              <a:t>Konsekvensutredning m </a:t>
            </a:r>
            <a:r>
              <a:rPr lang="sv-SE" dirty="0" err="1" smtClean="0"/>
              <a:t>m</a:t>
            </a:r>
            <a:r>
              <a:rPr lang="sv-SE" dirty="0" smtClean="0"/>
              <a:t> på boverket.se</a:t>
            </a:r>
            <a:endParaRPr lang="sv-SE" dirty="0"/>
          </a:p>
        </p:txBody>
      </p:sp>
    </p:spTree>
    <p:extLst>
      <p:ext uri="{BB962C8B-B14F-4D97-AF65-F5344CB8AC3E}">
        <p14:creationId xmlns:p14="http://schemas.microsoft.com/office/powerpoint/2010/main" val="3821601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Boverkets Byggregler - energi</a:t>
            </a:r>
            <a:endParaRPr lang="sv-SE" dirty="0"/>
          </a:p>
        </p:txBody>
      </p:sp>
      <p:sp>
        <p:nvSpPr>
          <p:cNvPr id="3" name="Platshållare för innehåll 2"/>
          <p:cNvSpPr>
            <a:spLocks noGrp="1"/>
          </p:cNvSpPr>
          <p:nvPr>
            <p:ph idx="1"/>
          </p:nvPr>
        </p:nvSpPr>
        <p:spPr/>
        <p:txBody>
          <a:bodyPr/>
          <a:lstStyle/>
          <a:p>
            <a:r>
              <a:rPr lang="sv-SE" dirty="0" smtClean="0"/>
              <a:t>Ändringar </a:t>
            </a:r>
          </a:p>
          <a:p>
            <a:endParaRPr lang="sv-SE" dirty="0"/>
          </a:p>
          <a:p>
            <a:endParaRPr lang="sv-SE" dirty="0" smtClean="0"/>
          </a:p>
          <a:p>
            <a:pPr marL="342900" indent="-342900">
              <a:buFont typeface="Arial" panose="020B0604020202020204" pitchFamily="34" charset="0"/>
              <a:buChar char="•"/>
            </a:pPr>
            <a:r>
              <a:rPr lang="sv-SE" dirty="0" smtClean="0"/>
              <a:t>Dels på grund av EU:s överträdelseärende mot Sverige – behöver vara på plats innan årsskiftet</a:t>
            </a:r>
          </a:p>
          <a:p>
            <a:pPr marL="342900" indent="-342900">
              <a:buFont typeface="Arial" panose="020B0604020202020204" pitchFamily="34" charset="0"/>
              <a:buChar char="•"/>
            </a:pPr>
            <a:r>
              <a:rPr lang="sv-SE" dirty="0" smtClean="0"/>
              <a:t>Dels på grund av implementeringen av ”Nära-noll-energi-regler” – väntar på ändring i plan- och byggförordningen</a:t>
            </a:r>
            <a:endParaRPr lang="sv-SE" dirty="0"/>
          </a:p>
        </p:txBody>
      </p:sp>
    </p:spTree>
    <p:extLst>
      <p:ext uri="{BB962C8B-B14F-4D97-AF65-F5344CB8AC3E}">
        <p14:creationId xmlns:p14="http://schemas.microsoft.com/office/powerpoint/2010/main" val="136188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Överträdelseärendet</a:t>
            </a:r>
            <a:endParaRPr lang="sv-SE" dirty="0"/>
          </a:p>
        </p:txBody>
      </p:sp>
      <p:sp>
        <p:nvSpPr>
          <p:cNvPr id="4" name="Platshållare för innehåll 3"/>
          <p:cNvSpPr>
            <a:spLocks noGrp="1"/>
          </p:cNvSpPr>
          <p:nvPr>
            <p:ph idx="1"/>
          </p:nvPr>
        </p:nvSpPr>
        <p:spPr/>
        <p:txBody>
          <a:bodyPr/>
          <a:lstStyle/>
          <a:p>
            <a:pPr marL="342900" indent="-342900">
              <a:buFont typeface="Arial" panose="020B0604020202020204" pitchFamily="34" charset="0"/>
              <a:buChar char="•"/>
            </a:pPr>
            <a:r>
              <a:rPr lang="sv-SE" dirty="0" smtClean="0"/>
              <a:t>Formell underrättelse beslutad 28 april.</a:t>
            </a:r>
          </a:p>
          <a:p>
            <a:endParaRPr lang="sv-SE" dirty="0" smtClean="0"/>
          </a:p>
          <a:p>
            <a:r>
              <a:rPr lang="sv-SE" dirty="0" smtClean="0"/>
              <a:t>Enligt artikel 3 i direktivet om byggnaders energiprestanda ska medlemsstaterna </a:t>
            </a:r>
            <a:r>
              <a:rPr lang="sv-SE" i="1" dirty="0" smtClean="0"/>
              <a:t>”tillämpa en metod för beräkning av byggnaders energiprestanda i enlighet med den gemensamma allmänna ramen i bilaga I.</a:t>
            </a:r>
            <a:r>
              <a:rPr lang="sv-SE" dirty="0" smtClean="0"/>
              <a:t>”</a:t>
            </a:r>
          </a:p>
          <a:p>
            <a:endParaRPr lang="sv-SE" dirty="0" smtClean="0"/>
          </a:p>
          <a:p>
            <a:r>
              <a:rPr lang="sv-SE" dirty="0" smtClean="0"/>
              <a:t>I punkt 1 i bilaga I föreskrivs att </a:t>
            </a:r>
            <a:r>
              <a:rPr lang="sv-SE" i="1" dirty="0" smtClean="0"/>
              <a:t>”(e)n byggnads energiprestanda ska bestämmas på grundval av den beräknade eller faktiska energi som förbrukas för att uppfylla olika behov som är knutna till normalt bruk av byggnaden och ska avspegla energibehoven för uppvärmning […] och hushållens behov av varmvatten.</a:t>
            </a:r>
            <a:endParaRPr lang="sv-SE" i="1" dirty="0"/>
          </a:p>
        </p:txBody>
      </p:sp>
    </p:spTree>
    <p:extLst>
      <p:ext uri="{BB962C8B-B14F-4D97-AF65-F5344CB8AC3E}">
        <p14:creationId xmlns:p14="http://schemas.microsoft.com/office/powerpoint/2010/main" val="4709335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8000" y="360000"/>
            <a:ext cx="7272352" cy="1080000"/>
          </a:xfrm>
        </p:spPr>
        <p:txBody>
          <a:bodyPr>
            <a:normAutofit/>
          </a:bodyPr>
          <a:lstStyle/>
          <a:p>
            <a:r>
              <a:rPr lang="sv-SE" dirty="0" smtClean="0"/>
              <a:t>Det behövs nya/ändrade föreskrifter</a:t>
            </a:r>
            <a:br>
              <a:rPr lang="sv-SE" dirty="0" smtClean="0"/>
            </a:br>
            <a:r>
              <a:rPr lang="sv-SE" dirty="0" err="1" smtClean="0"/>
              <a:t>pga</a:t>
            </a:r>
            <a:r>
              <a:rPr lang="sv-SE" dirty="0" smtClean="0"/>
              <a:t> överträdelseärendet</a:t>
            </a:r>
            <a:endParaRPr lang="sv-SE" dirty="0"/>
          </a:p>
        </p:txBody>
      </p:sp>
      <p:sp>
        <p:nvSpPr>
          <p:cNvPr id="3" name="Platshållare för innehåll 2"/>
          <p:cNvSpPr>
            <a:spLocks noGrp="1"/>
          </p:cNvSpPr>
          <p:nvPr>
            <p:ph idx="1"/>
          </p:nvPr>
        </p:nvSpPr>
        <p:spPr/>
        <p:txBody>
          <a:bodyPr/>
          <a:lstStyle/>
          <a:p>
            <a:pPr marL="342900" indent="-342900">
              <a:buFont typeface="Arial" panose="020B0604020202020204" pitchFamily="34" charset="0"/>
              <a:buChar char="•"/>
            </a:pPr>
            <a:endParaRPr lang="sv-SE" dirty="0" smtClean="0"/>
          </a:p>
          <a:p>
            <a:pPr marL="1085850" lvl="1" indent="-342900">
              <a:buFont typeface="Arial" panose="020B0604020202020204" pitchFamily="34" charset="0"/>
              <a:buChar char="•"/>
            </a:pPr>
            <a:r>
              <a:rPr lang="sv-SE" dirty="0" smtClean="0"/>
              <a:t>Bestämning </a:t>
            </a:r>
            <a:r>
              <a:rPr lang="sv-SE" dirty="0"/>
              <a:t>av byggnadens energianvändning vid normalt bruk</a:t>
            </a:r>
          </a:p>
          <a:p>
            <a:pPr marL="1085850" lvl="1" indent="-342900">
              <a:buFont typeface="Arial" panose="020B0604020202020204" pitchFamily="34" charset="0"/>
              <a:buChar char="•"/>
            </a:pPr>
            <a:r>
              <a:rPr lang="sv-SE" dirty="0" smtClean="0"/>
              <a:t>Detta påverkar både BBR och BED (föreskrifterna om energideklaration) </a:t>
            </a:r>
          </a:p>
          <a:p>
            <a:pPr marL="1085850" lvl="1" indent="-342900">
              <a:buFont typeface="Arial" panose="020B0604020202020204" pitchFamily="34" charset="0"/>
              <a:buChar char="•"/>
            </a:pPr>
            <a:r>
              <a:rPr lang="sv-SE" dirty="0" smtClean="0"/>
              <a:t>Planerar remiss innan semestern</a:t>
            </a:r>
          </a:p>
          <a:p>
            <a:pPr marL="1085850" lvl="1" indent="-342900">
              <a:buFont typeface="Arial" panose="020B0604020202020204" pitchFamily="34" charset="0"/>
              <a:buChar char="•"/>
            </a:pPr>
            <a:endParaRPr lang="sv-SE" dirty="0"/>
          </a:p>
          <a:p>
            <a:pPr marL="1085850" lvl="1" indent="-342900">
              <a:buFont typeface="Arial" panose="020B0604020202020204" pitchFamily="34" charset="0"/>
              <a:buChar char="•"/>
            </a:pPr>
            <a:r>
              <a:rPr lang="sv-SE" dirty="0" smtClean="0"/>
              <a:t>Nära-noll-energi-reglerna hanteras senare eftersom PBF måste ändras först</a:t>
            </a:r>
          </a:p>
          <a:p>
            <a:pPr marL="1085850" lvl="1" indent="-342900">
              <a:buFont typeface="Arial" panose="020B0604020202020204" pitchFamily="34" charset="0"/>
              <a:buChar char="•"/>
            </a:pPr>
            <a:endParaRPr lang="sv-SE" dirty="0"/>
          </a:p>
        </p:txBody>
      </p:sp>
    </p:spTree>
    <p:extLst>
      <p:ext uri="{BB962C8B-B14F-4D97-AF65-F5344CB8AC3E}">
        <p14:creationId xmlns:p14="http://schemas.microsoft.com/office/powerpoint/2010/main" val="3589758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CE-märkta byggprodukter</a:t>
            </a:r>
            <a:endParaRPr lang="sv-SE" dirty="0"/>
          </a:p>
        </p:txBody>
      </p:sp>
      <p:sp>
        <p:nvSpPr>
          <p:cNvPr id="3" name="Underrubrik 2"/>
          <p:cNvSpPr>
            <a:spLocks noGrp="1"/>
          </p:cNvSpPr>
          <p:nvPr>
            <p:ph type="subTitle" idx="1"/>
          </p:nvPr>
        </p:nvSpPr>
        <p:spPr/>
        <p:txBody>
          <a:bodyPr>
            <a:normAutofit/>
          </a:bodyPr>
          <a:lstStyle/>
          <a:p>
            <a:endParaRPr lang="sv-SE" dirty="0"/>
          </a:p>
        </p:txBody>
      </p:sp>
    </p:spTree>
    <p:extLst>
      <p:ext uri="{BB962C8B-B14F-4D97-AF65-F5344CB8AC3E}">
        <p14:creationId xmlns:p14="http://schemas.microsoft.com/office/powerpoint/2010/main" val="11032622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Byggproduktförordning (EU 305/2011)</a:t>
            </a:r>
            <a:endParaRPr lang="sv-SE" dirty="0"/>
          </a:p>
        </p:txBody>
      </p:sp>
      <p:sp>
        <p:nvSpPr>
          <p:cNvPr id="3" name="Platshållare för innehåll 2"/>
          <p:cNvSpPr>
            <a:spLocks noGrp="1"/>
          </p:cNvSpPr>
          <p:nvPr>
            <p:ph idx="1"/>
          </p:nvPr>
        </p:nvSpPr>
        <p:spPr/>
        <p:txBody>
          <a:bodyPr/>
          <a:lstStyle/>
          <a:p>
            <a:r>
              <a:rPr lang="sv-SE" dirty="0" smtClean="0"/>
              <a:t>Byggprodukter som omfattas av harmoniserad standard ska ha en prestandadeklaration och vara CE-märkta när de säljs.</a:t>
            </a:r>
          </a:p>
          <a:p>
            <a:endParaRPr lang="sv-SE" dirty="0" smtClean="0"/>
          </a:p>
          <a:p>
            <a:r>
              <a:rPr lang="sv-SE" dirty="0"/>
              <a:t>Byggproduktens egenskaper får inte redovisas på annat sätt, framgår av domen C-100/13.</a:t>
            </a:r>
          </a:p>
          <a:p>
            <a:endParaRPr lang="sv-SE" dirty="0"/>
          </a:p>
          <a:p>
            <a:r>
              <a:rPr lang="sv-SE" dirty="0" smtClean="0"/>
              <a:t>När harmoniserad standard finns och CE-märkning är obligatorisk kan produkterna inte ha ett typgodkännande.</a:t>
            </a:r>
          </a:p>
          <a:p>
            <a:endParaRPr lang="sv-SE" dirty="0"/>
          </a:p>
          <a:p>
            <a:r>
              <a:rPr lang="sv-SE" dirty="0" smtClean="0"/>
              <a:t>EU-kommissionen har fokus på att inventera och åtgärda felaktiga produktkrav som ställts av offentliga aktörer.</a:t>
            </a:r>
            <a:endParaRPr lang="sv-SE" dirty="0"/>
          </a:p>
          <a:p>
            <a:endParaRPr lang="sv-SE" dirty="0"/>
          </a:p>
        </p:txBody>
      </p:sp>
    </p:spTree>
    <p:extLst>
      <p:ext uri="{BB962C8B-B14F-4D97-AF65-F5344CB8AC3E}">
        <p14:creationId xmlns:p14="http://schemas.microsoft.com/office/powerpoint/2010/main" val="3230944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Kommunens krav på produkter?</a:t>
            </a:r>
            <a:endParaRPr lang="sv-SE" dirty="0"/>
          </a:p>
        </p:txBody>
      </p:sp>
      <p:sp>
        <p:nvSpPr>
          <p:cNvPr id="3" name="Platshållare för innehåll 2"/>
          <p:cNvSpPr>
            <a:spLocks noGrp="1"/>
          </p:cNvSpPr>
          <p:nvPr>
            <p:ph idx="1"/>
          </p:nvPr>
        </p:nvSpPr>
        <p:spPr/>
        <p:txBody>
          <a:bodyPr/>
          <a:lstStyle/>
          <a:p>
            <a:r>
              <a:rPr lang="sv-SE" dirty="0" smtClean="0"/>
              <a:t>Exempel: braskaminer</a:t>
            </a:r>
          </a:p>
          <a:p>
            <a:endParaRPr lang="sv-SE" dirty="0"/>
          </a:p>
          <a:p>
            <a:r>
              <a:rPr lang="sv-SE" dirty="0" smtClean="0"/>
              <a:t>Flera kommuner informerar fortfarande på webben om att braskaminer ska vara typgodkända eller miljögodkända för att få installeras.</a:t>
            </a:r>
          </a:p>
          <a:p>
            <a:endParaRPr lang="sv-SE" dirty="0"/>
          </a:p>
          <a:p>
            <a:r>
              <a:rPr lang="sv-SE" dirty="0" smtClean="0"/>
              <a:t>Boverket skrev till kommunerna under 2015 om att den typen av information måste justeras.</a:t>
            </a:r>
          </a:p>
          <a:p>
            <a:endParaRPr lang="sv-SE" dirty="0"/>
          </a:p>
          <a:p>
            <a:r>
              <a:rPr lang="sv-SE" dirty="0" smtClean="0"/>
              <a:t>Ännu inte åtgärdat överallt, och EU-kommissionen har medarbetare som kan läsa svenska och som granskar kommunala webbplatser!</a:t>
            </a:r>
            <a:endParaRPr lang="sv-SE" dirty="0"/>
          </a:p>
        </p:txBody>
      </p:sp>
    </p:spTree>
    <p:extLst>
      <p:ext uri="{BB962C8B-B14F-4D97-AF65-F5344CB8AC3E}">
        <p14:creationId xmlns:p14="http://schemas.microsoft.com/office/powerpoint/2010/main" val="3659031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Byggproduktdokumentation</a:t>
            </a:r>
            <a:endParaRPr lang="sv-SE" dirty="0"/>
          </a:p>
        </p:txBody>
      </p:sp>
      <p:sp>
        <p:nvSpPr>
          <p:cNvPr id="3" name="Platshållare för innehåll 2"/>
          <p:cNvSpPr>
            <a:spLocks noGrp="1"/>
          </p:cNvSpPr>
          <p:nvPr>
            <p:ph idx="1"/>
          </p:nvPr>
        </p:nvSpPr>
        <p:spPr/>
        <p:txBody>
          <a:bodyPr/>
          <a:lstStyle/>
          <a:p>
            <a:r>
              <a:rPr lang="sv-SE" dirty="0" smtClean="0"/>
              <a:t>Prestandadeklarationen ska vara allt som behövs</a:t>
            </a:r>
          </a:p>
          <a:p>
            <a:pPr marL="342900" indent="-342900">
              <a:buFontTx/>
              <a:buChar char="-"/>
            </a:pPr>
            <a:r>
              <a:rPr lang="sv-SE" dirty="0" smtClean="0"/>
              <a:t>Information om tillverkare mm</a:t>
            </a:r>
          </a:p>
          <a:p>
            <a:pPr marL="342900" indent="-342900">
              <a:buFontTx/>
              <a:buChar char="-"/>
            </a:pPr>
            <a:r>
              <a:rPr lang="sv-SE" dirty="0" smtClean="0"/>
              <a:t>Produktens avsedda användning</a:t>
            </a:r>
          </a:p>
          <a:p>
            <a:pPr marL="342900" indent="-342900">
              <a:buFontTx/>
              <a:buChar char="-"/>
            </a:pPr>
            <a:r>
              <a:rPr lang="sv-SE" dirty="0" smtClean="0"/>
              <a:t>Prestanda för produktens väsentliga egenskaper</a:t>
            </a:r>
          </a:p>
          <a:p>
            <a:pPr marL="342900" indent="-342900">
              <a:buFontTx/>
              <a:buChar char="-"/>
            </a:pPr>
            <a:endParaRPr lang="sv-SE" dirty="0"/>
          </a:p>
          <a:p>
            <a:r>
              <a:rPr lang="sv-SE" dirty="0" smtClean="0"/>
              <a:t>Grund för prestandadeklarationen är exempelvis intyg från anmält organ och provningsrapporter. Dessa  dokument ska inte behöva efterfrågas. </a:t>
            </a:r>
          </a:p>
          <a:p>
            <a:r>
              <a:rPr lang="sv-SE" dirty="0" smtClean="0"/>
              <a:t>Prestandadeklarationen ska vara på svenska om produkten sålts i Sverige. Om byggherren köpt produkten i ett annat land ansvarar han eller hon för att förstå deklarationens innehåll. Däremot kan inte en översättning krävas. </a:t>
            </a:r>
          </a:p>
          <a:p>
            <a:pPr marL="342900" indent="-342900">
              <a:buFontTx/>
              <a:buChar char="-"/>
            </a:pPr>
            <a:endParaRPr lang="sv-SE" dirty="0"/>
          </a:p>
        </p:txBody>
      </p:sp>
      <p:sp>
        <p:nvSpPr>
          <p:cNvPr id="4" name="textruta 3"/>
          <p:cNvSpPr txBox="1"/>
          <p:nvPr/>
        </p:nvSpPr>
        <p:spPr>
          <a:xfrm>
            <a:off x="7164288" y="2708920"/>
            <a:ext cx="1800200" cy="1200329"/>
          </a:xfrm>
          <a:prstGeom prst="rect">
            <a:avLst/>
          </a:prstGeom>
          <a:noFill/>
          <a:ln w="3175">
            <a:solidFill>
              <a:srgbClr val="C10B25"/>
            </a:solidFill>
          </a:ln>
        </p:spPr>
        <p:txBody>
          <a:bodyPr wrap="square" rtlCol="0">
            <a:spAutoFit/>
          </a:bodyPr>
          <a:lstStyle/>
          <a:p>
            <a:r>
              <a:rPr lang="sv-SE" dirty="0" smtClean="0"/>
              <a:t>Information från Boverket i brev till alla KA och kommuner 2013.</a:t>
            </a:r>
            <a:endParaRPr lang="sv-SE" dirty="0"/>
          </a:p>
        </p:txBody>
      </p:sp>
    </p:spTree>
    <p:extLst>
      <p:ext uri="{BB962C8B-B14F-4D97-AF65-F5344CB8AC3E}">
        <p14:creationId xmlns:p14="http://schemas.microsoft.com/office/powerpoint/2010/main" val="738374532"/>
      </p:ext>
    </p:extLst>
  </p:cSld>
  <p:clrMapOvr>
    <a:masterClrMapping/>
  </p:clrMapOvr>
</p:sld>
</file>

<file path=ppt/theme/theme1.xml><?xml version="1.0" encoding="utf-8"?>
<a:theme xmlns:a="http://schemas.openxmlformats.org/drawingml/2006/main" name="Boverket">
  <a:themeElements>
    <a:clrScheme name="Boverket">
      <a:dk1>
        <a:sysClr val="windowText" lastClr="000000"/>
      </a:dk1>
      <a:lt1>
        <a:sysClr val="window" lastClr="FFFFFF"/>
      </a:lt1>
      <a:dk2>
        <a:srgbClr val="6C5545"/>
      </a:dk2>
      <a:lt2>
        <a:srgbClr val="F6E9C7"/>
      </a:lt2>
      <a:accent1>
        <a:srgbClr val="C4122F"/>
      </a:accent1>
      <a:accent2>
        <a:srgbClr val="BCBEC0"/>
      </a:accent2>
      <a:accent3>
        <a:srgbClr val="E8C453"/>
      </a:accent3>
      <a:accent4>
        <a:srgbClr val="F79548"/>
      </a:accent4>
      <a:accent5>
        <a:srgbClr val="6C5545"/>
      </a:accent5>
      <a:accent6>
        <a:srgbClr val="F6E9C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Boverket grundmall 2015 - ny.potx" id="{1EE593AD-7A47-434F-93B6-D24B51616B4F}" vid="{B0131E19-2216-4475-9465-8AD7ACCABB7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Boverket</Template>
  <TotalTime>821</TotalTime>
  <Words>1502</Words>
  <Application>Microsoft Office PowerPoint</Application>
  <PresentationFormat>Bildspel på skärmen (4:3)</PresentationFormat>
  <Paragraphs>142</Paragraphs>
  <Slides>13</Slides>
  <Notes>8</Notes>
  <HiddenSlides>0</HiddenSlides>
  <MMClips>0</MMClips>
  <ScaleCrop>false</ScaleCrop>
  <HeadingPairs>
    <vt:vector size="4" baseType="variant">
      <vt:variant>
        <vt:lpstr>Tema</vt:lpstr>
      </vt:variant>
      <vt:variant>
        <vt:i4>1</vt:i4>
      </vt:variant>
      <vt:variant>
        <vt:lpstr>Bildrubriker</vt:lpstr>
      </vt:variant>
      <vt:variant>
        <vt:i4>13</vt:i4>
      </vt:variant>
    </vt:vector>
  </HeadingPairs>
  <TitlesOfParts>
    <vt:vector size="14" baseType="lpstr">
      <vt:lpstr>Boverket</vt:lpstr>
      <vt:lpstr>FSB 2016</vt:lpstr>
      <vt:lpstr>Ändringar i Boverkets hissföreskrifter</vt:lpstr>
      <vt:lpstr>Boverkets Byggregler - energi</vt:lpstr>
      <vt:lpstr>Överträdelseärendet</vt:lpstr>
      <vt:lpstr>Det behövs nya/ändrade föreskrifter pga överträdelseärendet</vt:lpstr>
      <vt:lpstr>CE-märkta byggprodukter</vt:lpstr>
      <vt:lpstr>Byggproduktförordning (EU 305/2011)</vt:lpstr>
      <vt:lpstr>Kommunens krav på produkter?</vt:lpstr>
      <vt:lpstr>Byggproduktdokumentation</vt:lpstr>
      <vt:lpstr>Kommunens krav i egen verksamhet</vt:lpstr>
      <vt:lpstr>Nya stöd 2016  </vt:lpstr>
      <vt:lpstr>Nya stöd 2016  </vt:lpstr>
      <vt:lpstr> På gång i PBL Kompetens  </vt:lpstr>
    </vt:vector>
  </TitlesOfParts>
  <Company>Boverket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Ändrade regler för tillfälliga anläggningsboendenBoverkets</dc:title>
  <dc:creator>Guthagen, Elisabeth</dc:creator>
  <cp:lastModifiedBy>Svensson bo, Yvonne</cp:lastModifiedBy>
  <cp:revision>146</cp:revision>
  <cp:lastPrinted>2016-05-23T13:12:36Z</cp:lastPrinted>
  <dcterms:created xsi:type="dcterms:W3CDTF">2016-02-08T10:01:35Z</dcterms:created>
  <dcterms:modified xsi:type="dcterms:W3CDTF">2016-05-23T13:13:41Z</dcterms:modified>
</cp:coreProperties>
</file>