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257" r:id="rId3"/>
    <p:sldId id="259" r:id="rId4"/>
    <p:sldId id="260" r:id="rId5"/>
    <p:sldId id="261" r:id="rId6"/>
    <p:sldId id="288" r:id="rId7"/>
    <p:sldId id="307" r:id="rId8"/>
    <p:sldId id="311" r:id="rId9"/>
    <p:sldId id="262" r:id="rId10"/>
    <p:sldId id="263" r:id="rId11"/>
    <p:sldId id="304" r:id="rId12"/>
    <p:sldId id="302" r:id="rId13"/>
    <p:sldId id="305" r:id="rId14"/>
    <p:sldId id="268" r:id="rId15"/>
    <p:sldId id="269" r:id="rId16"/>
    <p:sldId id="272" r:id="rId17"/>
    <p:sldId id="281" r:id="rId18"/>
    <p:sldId id="312" r:id="rId19"/>
    <p:sldId id="280" r:id="rId20"/>
    <p:sldId id="274" r:id="rId21"/>
    <p:sldId id="276" r:id="rId22"/>
    <p:sldId id="275" r:id="rId23"/>
    <p:sldId id="308" r:id="rId24"/>
    <p:sldId id="277" r:id="rId25"/>
    <p:sldId id="313" r:id="rId26"/>
    <p:sldId id="290" r:id="rId27"/>
    <p:sldId id="291" r:id="rId28"/>
    <p:sldId id="292" r:id="rId29"/>
    <p:sldId id="293" r:id="rId30"/>
    <p:sldId id="278" r:id="rId31"/>
    <p:sldId id="309" r:id="rId32"/>
    <p:sldId id="283" r:id="rId33"/>
    <p:sldId id="310" r:id="rId34"/>
    <p:sldId id="282" r:id="rId35"/>
    <p:sldId id="294" r:id="rId36"/>
    <p:sldId id="306" r:id="rId37"/>
    <p:sldId id="295" r:id="rId38"/>
    <p:sldId id="296" r:id="rId39"/>
    <p:sldId id="297" r:id="rId40"/>
    <p:sldId id="298" r:id="rId41"/>
    <p:sldId id="300" r:id="rId42"/>
    <p:sldId id="299" r:id="rId43"/>
    <p:sldId id="314" r:id="rId44"/>
    <p:sldId id="315" r:id="rId45"/>
    <p:sldId id="316" r:id="rId46"/>
    <p:sldId id="317" r:id="rId47"/>
    <p:sldId id="318" r:id="rId48"/>
    <p:sldId id="319" r:id="rId49"/>
    <p:sldId id="320" r:id="rId50"/>
    <p:sldId id="321" r:id="rId51"/>
    <p:sldId id="322" r:id="rId52"/>
    <p:sldId id="345" r:id="rId53"/>
    <p:sldId id="342" r:id="rId54"/>
    <p:sldId id="343" r:id="rId55"/>
    <p:sldId id="344" r:id="rId56"/>
    <p:sldId id="323" r:id="rId57"/>
    <p:sldId id="324" r:id="rId58"/>
    <p:sldId id="325" r:id="rId59"/>
    <p:sldId id="326" r:id="rId60"/>
    <p:sldId id="327" r:id="rId61"/>
    <p:sldId id="328" r:id="rId62"/>
    <p:sldId id="329" r:id="rId63"/>
    <p:sldId id="330" r:id="rId64"/>
    <p:sldId id="331" r:id="rId65"/>
    <p:sldId id="332" r:id="rId66"/>
    <p:sldId id="333" r:id="rId67"/>
    <p:sldId id="346" r:id="rId68"/>
    <p:sldId id="347" r:id="rId69"/>
    <p:sldId id="335" r:id="rId70"/>
    <p:sldId id="336" r:id="rId71"/>
    <p:sldId id="337" r:id="rId72"/>
    <p:sldId id="338" r:id="rId73"/>
    <p:sldId id="339" r:id="rId74"/>
    <p:sldId id="340" r:id="rId75"/>
    <p:sldId id="341" r:id="rId7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22" autoAdjust="0"/>
  </p:normalViewPr>
  <p:slideViewPr>
    <p:cSldViewPr>
      <p:cViewPr>
        <p:scale>
          <a:sx n="90" d="100"/>
          <a:sy n="90" d="100"/>
        </p:scale>
        <p:origin x="-122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54015-6B65-41EF-8228-6974FF1F1D23}" type="datetimeFigureOut">
              <a:rPr lang="sv-SE" smtClean="0"/>
              <a:t>2017-05-03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813ABF-C438-4A87-98A8-F6DCCFA2A989}" type="slidenum">
              <a:rPr lang="sv-SE" smtClean="0"/>
              <a:t>‹#›</a:t>
            </a:fld>
            <a:endParaRPr lang="sv-SE"/>
          </a:p>
        </p:txBody>
      </p:sp>
    </p:spTree>
    <p:extLst>
      <p:ext uri="{BB962C8B-B14F-4D97-AF65-F5344CB8AC3E}">
        <p14:creationId xmlns:p14="http://schemas.microsoft.com/office/powerpoint/2010/main" val="395708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
            </a:r>
            <a:endParaRPr lang="sv-SE" dirty="0"/>
          </a:p>
        </p:txBody>
      </p:sp>
      <p:sp>
        <p:nvSpPr>
          <p:cNvPr id="4" name="Platshållare för bildnummer 3"/>
          <p:cNvSpPr>
            <a:spLocks noGrp="1"/>
          </p:cNvSpPr>
          <p:nvPr>
            <p:ph type="sldNum" sz="quarter" idx="10"/>
          </p:nvPr>
        </p:nvSpPr>
        <p:spPr/>
        <p:txBody>
          <a:bodyPr/>
          <a:lstStyle/>
          <a:p>
            <a:fld id="{F2813ABF-C438-4A87-98A8-F6DCCFA2A989}" type="slidenum">
              <a:rPr lang="sv-SE" smtClean="0"/>
              <a:t>19</a:t>
            </a:fld>
            <a:endParaRPr lang="sv-SE"/>
          </a:p>
        </p:txBody>
      </p:sp>
    </p:spTree>
    <p:extLst>
      <p:ext uri="{BB962C8B-B14F-4D97-AF65-F5344CB8AC3E}">
        <p14:creationId xmlns:p14="http://schemas.microsoft.com/office/powerpoint/2010/main" val="13515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BC7A21-CBA4-4871-8DCB-2120D3427DDE}" type="slidenum">
              <a:rPr lang="sv-SE" smtClean="0"/>
              <a:t>64</a:t>
            </a:fld>
            <a:endParaRPr lang="sv-SE"/>
          </a:p>
        </p:txBody>
      </p:sp>
    </p:spTree>
    <p:extLst>
      <p:ext uri="{BB962C8B-B14F-4D97-AF65-F5344CB8AC3E}">
        <p14:creationId xmlns:p14="http://schemas.microsoft.com/office/powerpoint/2010/main" val="345369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BC7A21-CBA4-4871-8DCB-2120D3427DDE}" type="slidenum">
              <a:rPr lang="sv-SE" smtClean="0"/>
              <a:t>65</a:t>
            </a:fld>
            <a:endParaRPr lang="sv-SE"/>
          </a:p>
        </p:txBody>
      </p:sp>
    </p:spTree>
    <p:extLst>
      <p:ext uri="{BB962C8B-B14F-4D97-AF65-F5344CB8AC3E}">
        <p14:creationId xmlns:p14="http://schemas.microsoft.com/office/powerpoint/2010/main" val="82212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BC7A21-CBA4-4871-8DCB-2120D3427DDE}" type="slidenum">
              <a:rPr lang="sv-SE" smtClean="0"/>
              <a:t>66</a:t>
            </a:fld>
            <a:endParaRPr lang="sv-SE"/>
          </a:p>
        </p:txBody>
      </p:sp>
    </p:spTree>
    <p:extLst>
      <p:ext uri="{BB962C8B-B14F-4D97-AF65-F5344CB8AC3E}">
        <p14:creationId xmlns:p14="http://schemas.microsoft.com/office/powerpoint/2010/main" val="82212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BC7A21-CBA4-4871-8DCB-2120D3427DDE}" type="slidenum">
              <a:rPr lang="sv-SE" smtClean="0"/>
              <a:t>67</a:t>
            </a:fld>
            <a:endParaRPr lang="sv-SE"/>
          </a:p>
        </p:txBody>
      </p:sp>
    </p:spTree>
    <p:extLst>
      <p:ext uri="{BB962C8B-B14F-4D97-AF65-F5344CB8AC3E}">
        <p14:creationId xmlns:p14="http://schemas.microsoft.com/office/powerpoint/2010/main" val="82212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BC7A21-CBA4-4871-8DCB-2120D3427DDE}" type="slidenum">
              <a:rPr lang="sv-SE" smtClean="0"/>
              <a:t>68</a:t>
            </a:fld>
            <a:endParaRPr lang="sv-SE"/>
          </a:p>
        </p:txBody>
      </p:sp>
    </p:spTree>
    <p:extLst>
      <p:ext uri="{BB962C8B-B14F-4D97-AF65-F5344CB8AC3E}">
        <p14:creationId xmlns:p14="http://schemas.microsoft.com/office/powerpoint/2010/main" val="82212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spelar ingen roll när ansökningen kom in eftersom det handlar om tolkningen av en specifik planbestämmelse. Det avgörande är då istället när planen är gjord. Om planen är gjord efter 2 maj 2011 betyder det att planbestämmelserna ska tolkas enligt nya PBL och de definitioner som finns där. Eftersom bebygga är definierat i PBL så innebär en planbestämmelse med lydelsen ”marken får ej bebyggas” att ”marken får inte förses med byggnadsverk”, vilket betyder att inte heller parkeringsplats får byggas där. Vi rekommenderar därför att man tänker efter noga när man formulerar planbestämmelsen. Prickmark bör istället formuleras ”marken får inte förses med byggnad”. Om man däremot inte vill ha några anläggningar, som parkeringsplatser eller plank, skulle man kunna använda den första skrivningen istället.</a:t>
            </a:r>
          </a:p>
          <a:p>
            <a:r>
              <a:rPr lang="sv-SE" sz="1200" kern="1200" dirty="0" smtClean="0">
                <a:solidFill>
                  <a:schemeClr val="tx1"/>
                </a:solidFill>
                <a:effectLst/>
                <a:latin typeface="+mn-lt"/>
                <a:ea typeface="+mn-ea"/>
                <a:cs typeface="+mn-cs"/>
              </a:rPr>
              <a:t>Om planen är från 1976 torde parkeringsplats vara möjligt att bygga, eftersom det kom rättsfall under </a:t>
            </a:r>
            <a:r>
              <a:rPr lang="sv-SE" sz="1200" kern="1200" dirty="0" err="1" smtClean="0">
                <a:solidFill>
                  <a:schemeClr val="tx1"/>
                </a:solidFill>
                <a:effectLst/>
                <a:latin typeface="+mn-lt"/>
                <a:ea typeface="+mn-ea"/>
                <a:cs typeface="+mn-cs"/>
              </a:rPr>
              <a:t>ÄPBL:s</a:t>
            </a:r>
            <a:r>
              <a:rPr lang="sv-SE" sz="1200" kern="1200" dirty="0" smtClean="0">
                <a:solidFill>
                  <a:schemeClr val="tx1"/>
                </a:solidFill>
                <a:effectLst/>
                <a:latin typeface="+mn-lt"/>
                <a:ea typeface="+mn-ea"/>
                <a:cs typeface="+mn-cs"/>
              </a:rPr>
              <a:t> tid som sa att parkering på prickmark är okej (bifogar två rättsfall om detta). En plan från 1976 ska enligt övergångsbestämmelserna anses vara antagen enligt ÄPBL. </a:t>
            </a:r>
            <a:r>
              <a:rPr lang="sv-SE" sz="1200" kern="1200" smtClean="0">
                <a:solidFill>
                  <a:schemeClr val="tx1"/>
                </a:solidFill>
                <a:effectLst/>
                <a:latin typeface="+mn-lt"/>
                <a:ea typeface="+mn-ea"/>
                <a:cs typeface="+mn-cs"/>
              </a:rPr>
              <a:t>Så domen gäller även för tolkningen av dessa planer (jfr det andra rättsfallet, där planen var från 1932). </a:t>
            </a:r>
            <a:endParaRPr lang="sv-SE"/>
          </a:p>
        </p:txBody>
      </p:sp>
      <p:sp>
        <p:nvSpPr>
          <p:cNvPr id="4" name="Platshållare för bildnummer 3"/>
          <p:cNvSpPr>
            <a:spLocks noGrp="1"/>
          </p:cNvSpPr>
          <p:nvPr>
            <p:ph type="sldNum" sz="quarter" idx="10"/>
          </p:nvPr>
        </p:nvSpPr>
        <p:spPr/>
        <p:txBody>
          <a:bodyPr/>
          <a:lstStyle/>
          <a:p>
            <a:fld id="{E2BC7A21-CBA4-4871-8DCB-2120D3427DDE}" type="slidenum">
              <a:rPr lang="sv-SE" smtClean="0"/>
              <a:t>69</a:t>
            </a:fld>
            <a:endParaRPr lang="sv-SE"/>
          </a:p>
        </p:txBody>
      </p:sp>
    </p:spTree>
    <p:extLst>
      <p:ext uri="{BB962C8B-B14F-4D97-AF65-F5344CB8AC3E}">
        <p14:creationId xmlns:p14="http://schemas.microsoft.com/office/powerpoint/2010/main" val="104637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spelar ingen roll när ansökningen kom in eftersom det handlar om tolkningen av en specifik planbestämmelse. Det avgörande är då istället när planen är gjord. Om planen är gjord efter 2 maj 2011 betyder det att planbestämmelserna ska tolkas enligt nya PBL och de definitioner som finns där. Eftersom bebygga är definierat i PBL så innebär en planbestämmelse med lydelsen ”marken får ej bebyggas” att ”marken får inte förses med byggnadsverk”, vilket betyder att inte heller parkeringsplats får byggas där. Vi rekommenderar därför att man tänker efter noga när man formulerar planbestämmelsen. Prickmark bör istället formuleras ”marken får inte förses med byggnad”. Om man däremot inte vill ha några anläggningar, som parkeringsplatser eller plank, skulle man kunna använda den första skrivningen istället.</a:t>
            </a:r>
          </a:p>
          <a:p>
            <a:r>
              <a:rPr lang="sv-SE" sz="1200" kern="1200" dirty="0" smtClean="0">
                <a:solidFill>
                  <a:schemeClr val="tx1"/>
                </a:solidFill>
                <a:effectLst/>
                <a:latin typeface="+mn-lt"/>
                <a:ea typeface="+mn-ea"/>
                <a:cs typeface="+mn-cs"/>
              </a:rPr>
              <a:t>Om planen är från 1976 torde parkeringsplats vara möjligt att bygga, eftersom det kom rättsfall under </a:t>
            </a:r>
            <a:r>
              <a:rPr lang="sv-SE" sz="1200" kern="1200" dirty="0" err="1" smtClean="0">
                <a:solidFill>
                  <a:schemeClr val="tx1"/>
                </a:solidFill>
                <a:effectLst/>
                <a:latin typeface="+mn-lt"/>
                <a:ea typeface="+mn-ea"/>
                <a:cs typeface="+mn-cs"/>
              </a:rPr>
              <a:t>ÄPBL:s</a:t>
            </a:r>
            <a:r>
              <a:rPr lang="sv-SE" sz="1200" kern="1200" dirty="0" smtClean="0">
                <a:solidFill>
                  <a:schemeClr val="tx1"/>
                </a:solidFill>
                <a:effectLst/>
                <a:latin typeface="+mn-lt"/>
                <a:ea typeface="+mn-ea"/>
                <a:cs typeface="+mn-cs"/>
              </a:rPr>
              <a:t> tid som sa att parkering på prickmark är okej (bifogar två rättsfall om detta). En plan från 1976 ska enligt övergångsbestämmelserna anses vara antagen enligt ÄPBL. </a:t>
            </a:r>
            <a:r>
              <a:rPr lang="sv-SE" sz="1200" kern="1200" smtClean="0">
                <a:solidFill>
                  <a:schemeClr val="tx1"/>
                </a:solidFill>
                <a:effectLst/>
                <a:latin typeface="+mn-lt"/>
                <a:ea typeface="+mn-ea"/>
                <a:cs typeface="+mn-cs"/>
              </a:rPr>
              <a:t>Så domen gäller även för tolkningen av dessa planer (jfr det andra rättsfallet, där planen var från 1932). </a:t>
            </a:r>
            <a:endParaRPr lang="sv-SE"/>
          </a:p>
        </p:txBody>
      </p:sp>
      <p:sp>
        <p:nvSpPr>
          <p:cNvPr id="4" name="Platshållare för bildnummer 3"/>
          <p:cNvSpPr>
            <a:spLocks noGrp="1"/>
          </p:cNvSpPr>
          <p:nvPr>
            <p:ph type="sldNum" sz="quarter" idx="10"/>
          </p:nvPr>
        </p:nvSpPr>
        <p:spPr/>
        <p:txBody>
          <a:bodyPr/>
          <a:lstStyle/>
          <a:p>
            <a:fld id="{E2BC7A21-CBA4-4871-8DCB-2120D3427DDE}" type="slidenum">
              <a:rPr lang="sv-SE" smtClean="0"/>
              <a:t>70</a:t>
            </a:fld>
            <a:endParaRPr lang="sv-SE"/>
          </a:p>
        </p:txBody>
      </p:sp>
    </p:spTree>
    <p:extLst>
      <p:ext uri="{BB962C8B-B14F-4D97-AF65-F5344CB8AC3E}">
        <p14:creationId xmlns:p14="http://schemas.microsoft.com/office/powerpoint/2010/main" val="104637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Alla bilder är samma fastighet</a:t>
            </a:r>
            <a:endParaRPr lang="sv-SE" dirty="0"/>
          </a:p>
        </p:txBody>
      </p:sp>
      <p:sp>
        <p:nvSpPr>
          <p:cNvPr id="4" name="Platshållare för bildnummer 3"/>
          <p:cNvSpPr>
            <a:spLocks noGrp="1"/>
          </p:cNvSpPr>
          <p:nvPr>
            <p:ph type="sldNum" sz="quarter" idx="10"/>
          </p:nvPr>
        </p:nvSpPr>
        <p:spPr/>
        <p:txBody>
          <a:bodyPr/>
          <a:lstStyle/>
          <a:p>
            <a:fld id="{F2813ABF-C438-4A87-98A8-F6DCCFA2A989}" type="slidenum">
              <a:rPr lang="sv-SE" smtClean="0"/>
              <a:t>37</a:t>
            </a:fld>
            <a:endParaRPr lang="sv-SE"/>
          </a:p>
        </p:txBody>
      </p:sp>
    </p:spTree>
    <p:extLst>
      <p:ext uri="{BB962C8B-B14F-4D97-AF65-F5344CB8AC3E}">
        <p14:creationId xmlns:p14="http://schemas.microsoft.com/office/powerpoint/2010/main" val="114606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2813ABF-C438-4A87-98A8-F6DCCFA2A989}" type="slidenum">
              <a:rPr lang="sv-SE" smtClean="0"/>
              <a:t>39</a:t>
            </a:fld>
            <a:endParaRPr lang="sv-SE"/>
          </a:p>
        </p:txBody>
      </p:sp>
    </p:spTree>
    <p:extLst>
      <p:ext uri="{BB962C8B-B14F-4D97-AF65-F5344CB8AC3E}">
        <p14:creationId xmlns:p14="http://schemas.microsoft.com/office/powerpoint/2010/main" val="20866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2813ABF-C438-4A87-98A8-F6DCCFA2A989}" type="slidenum">
              <a:rPr lang="sv-SE" smtClean="0"/>
              <a:t>40</a:t>
            </a:fld>
            <a:endParaRPr lang="sv-SE"/>
          </a:p>
        </p:txBody>
      </p:sp>
    </p:spTree>
    <p:extLst>
      <p:ext uri="{BB962C8B-B14F-4D97-AF65-F5344CB8AC3E}">
        <p14:creationId xmlns:p14="http://schemas.microsoft.com/office/powerpoint/2010/main" val="2101629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BC7A21-CBA4-4871-8DCB-2120D3427DDE}" type="slidenum">
              <a:rPr lang="sv-SE" smtClean="0"/>
              <a:t>47</a:t>
            </a:fld>
            <a:endParaRPr lang="sv-SE"/>
          </a:p>
        </p:txBody>
      </p:sp>
    </p:spTree>
    <p:extLst>
      <p:ext uri="{BB962C8B-B14F-4D97-AF65-F5344CB8AC3E}">
        <p14:creationId xmlns:p14="http://schemas.microsoft.com/office/powerpoint/2010/main" val="173146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BC7A21-CBA4-4871-8DCB-2120D3427DDE}" type="slidenum">
              <a:rPr lang="sv-SE" smtClean="0"/>
              <a:t>56</a:t>
            </a:fld>
            <a:endParaRPr lang="sv-SE"/>
          </a:p>
        </p:txBody>
      </p:sp>
    </p:spTree>
    <p:extLst>
      <p:ext uri="{BB962C8B-B14F-4D97-AF65-F5344CB8AC3E}">
        <p14:creationId xmlns:p14="http://schemas.microsoft.com/office/powerpoint/2010/main" val="12918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BC7A21-CBA4-4871-8DCB-2120D3427DDE}" type="slidenum">
              <a:rPr lang="sv-SE" smtClean="0"/>
              <a:t>57</a:t>
            </a:fld>
            <a:endParaRPr lang="sv-SE"/>
          </a:p>
        </p:txBody>
      </p:sp>
    </p:spTree>
    <p:extLst>
      <p:ext uri="{BB962C8B-B14F-4D97-AF65-F5344CB8AC3E}">
        <p14:creationId xmlns:p14="http://schemas.microsoft.com/office/powerpoint/2010/main" val="12918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BC7A21-CBA4-4871-8DCB-2120D3427DDE}" type="slidenum">
              <a:rPr lang="sv-SE" smtClean="0"/>
              <a:t>58</a:t>
            </a:fld>
            <a:endParaRPr lang="sv-SE"/>
          </a:p>
        </p:txBody>
      </p:sp>
    </p:spTree>
    <p:extLst>
      <p:ext uri="{BB962C8B-B14F-4D97-AF65-F5344CB8AC3E}">
        <p14:creationId xmlns:p14="http://schemas.microsoft.com/office/powerpoint/2010/main" val="129184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BC7A21-CBA4-4871-8DCB-2120D3427DDE}" type="slidenum">
              <a:rPr lang="sv-SE" smtClean="0"/>
              <a:t>59</a:t>
            </a:fld>
            <a:endParaRPr lang="sv-SE"/>
          </a:p>
        </p:txBody>
      </p:sp>
    </p:spTree>
    <p:extLst>
      <p:ext uri="{BB962C8B-B14F-4D97-AF65-F5344CB8AC3E}">
        <p14:creationId xmlns:p14="http://schemas.microsoft.com/office/powerpoint/2010/main" val="129184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55576" y="4320000"/>
            <a:ext cx="7772400" cy="1080120"/>
          </a:xfrm>
          <a:prstGeom prst="rect">
            <a:avLst/>
          </a:prstGeom>
        </p:spPr>
        <p:txBody>
          <a:bodyPr anchor="t">
            <a:normAutofit/>
          </a:bodyPr>
          <a:lstStyle>
            <a:lvl1pPr>
              <a:defRPr sz="3200" baseline="0">
                <a:latin typeface="Arial" panose="020B0604020202020204" pitchFamily="34" charset="0"/>
                <a:cs typeface="Arial" panose="020B0604020202020204" pitchFamily="34" charset="0"/>
              </a:defRPr>
            </a:lvl1pPr>
          </a:lstStyle>
          <a:p>
            <a:r>
              <a:rPr lang="sv-SE" dirty="0" smtClean="0"/>
              <a:t>Skriv presentationens </a:t>
            </a:r>
            <a:br>
              <a:rPr lang="sv-SE" dirty="0" smtClean="0"/>
            </a:br>
            <a:r>
              <a:rPr lang="sv-SE" dirty="0" smtClean="0"/>
              <a:t>namn här</a:t>
            </a:r>
            <a:endParaRPr lang="sv-SE" dirty="0"/>
          </a:p>
        </p:txBody>
      </p:sp>
      <p:sp>
        <p:nvSpPr>
          <p:cNvPr id="3" name="Underrubrik 2"/>
          <p:cNvSpPr>
            <a:spLocks noGrp="1"/>
          </p:cNvSpPr>
          <p:nvPr>
            <p:ph type="subTitle" idx="1" hasCustomPrompt="1"/>
          </p:nvPr>
        </p:nvSpPr>
        <p:spPr>
          <a:xfrm>
            <a:off x="1441376" y="5580000"/>
            <a:ext cx="6400800" cy="576064"/>
          </a:xfrm>
          <a:prstGeom prst="rect">
            <a:avLst/>
          </a:prstGeom>
        </p:spPr>
        <p:txBody>
          <a:bodyPr>
            <a:normAutofit/>
          </a:bodyPr>
          <a:lstStyle>
            <a:lvl1pPr marL="0" indent="0" algn="ctr">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Skriv ditt namn </a:t>
            </a:r>
            <a:br>
              <a:rPr lang="sv-SE" dirty="0" smtClean="0"/>
            </a:br>
            <a:r>
              <a:rPr lang="sv-SE" dirty="0" smtClean="0"/>
              <a:t>och titel här</a:t>
            </a:r>
            <a:endParaRPr lang="sv-SE" dirty="0"/>
          </a:p>
        </p:txBody>
      </p:sp>
      <p:sp>
        <p:nvSpPr>
          <p:cNvPr id="4" name="Platshållare för datum 3"/>
          <p:cNvSpPr>
            <a:spLocks noGrp="1"/>
          </p:cNvSpPr>
          <p:nvPr>
            <p:ph type="dt" sz="half" idx="10"/>
          </p:nvPr>
        </p:nvSpPr>
        <p:spPr/>
        <p:txBody>
          <a:bodyPr/>
          <a:lstStyle/>
          <a:p>
            <a:fld id="{C16BD0C5-E018-444F-92A8-3020608CA0C4}" type="datetimeFigureOut">
              <a:rPr lang="sv-SE" smtClean="0"/>
              <a:t>2017-05-03</a:t>
            </a:fld>
            <a:endParaRPr lang="sv-SE"/>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4558" y="1260000"/>
            <a:ext cx="3174436" cy="2343838"/>
          </a:xfrm>
          <a:prstGeom prst="rect">
            <a:avLst/>
          </a:prstGeom>
        </p:spPr>
      </p:pic>
    </p:spTree>
    <p:extLst>
      <p:ext uri="{BB962C8B-B14F-4D97-AF65-F5344CB8AC3E}">
        <p14:creationId xmlns:p14="http://schemas.microsoft.com/office/powerpoint/2010/main" val="257705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smtClean="0"/>
              <a:t>Här skriver du rubriken</a:t>
            </a:r>
            <a:endParaRPr lang="sv-SE" dirty="0"/>
          </a:p>
        </p:txBody>
      </p:sp>
      <p:sp>
        <p:nvSpPr>
          <p:cNvPr id="3" name="Platshållare för innehåll 2"/>
          <p:cNvSpPr>
            <a:spLocks noGrp="1"/>
          </p:cNvSpPr>
          <p:nvPr>
            <p:ph idx="1" hasCustomPrompt="1"/>
          </p:nvPr>
        </p:nvSpPr>
        <p:spPr>
          <a:xfrm>
            <a:off x="468000" y="1620000"/>
            <a:ext cx="6660000" cy="4500000"/>
          </a:xfrm>
          <a:prstGeom prst="rect">
            <a:avLst/>
          </a:prstGeom>
        </p:spPr>
        <p:txBody>
          <a:bodyPr>
            <a:normAutofit/>
          </a:bodyPr>
          <a:lstStyle>
            <a:lvl1pPr marL="0" indent="0" algn="l">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lvl="0"/>
            <a:r>
              <a:rPr lang="sv-SE" dirty="0" smtClean="0"/>
              <a:t>Textinnehåll, här skriver du din text, glöm inte </a:t>
            </a:r>
            <a:br>
              <a:rPr lang="sv-SE" dirty="0" smtClean="0"/>
            </a:br>
            <a:r>
              <a:rPr lang="sv-SE" dirty="0" smtClean="0"/>
              <a:t>– skriv kort och kärnfullt!</a:t>
            </a:r>
            <a:endParaRPr lang="sv-SE" dirty="0"/>
          </a:p>
        </p:txBody>
      </p:sp>
      <p:sp>
        <p:nvSpPr>
          <p:cNvPr id="4" name="Platshållare för datum 3"/>
          <p:cNvSpPr>
            <a:spLocks noGrp="1"/>
          </p:cNvSpPr>
          <p:nvPr>
            <p:ph type="dt" sz="half" idx="10"/>
          </p:nvPr>
        </p:nvSpPr>
        <p:spPr/>
        <p:txBody>
          <a:bodyPr/>
          <a:lstStyle/>
          <a:p>
            <a:fld id="{C16BD0C5-E018-444F-92A8-3020608CA0C4}" type="datetimeFigureOut">
              <a:rPr lang="sv-SE" smtClean="0"/>
              <a:t>2017-05-03</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9" name="Rektangel 8"/>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126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smtClean="0"/>
              <a:t>Här skriver du rubriken</a:t>
            </a:r>
            <a:endParaRPr lang="sv-SE" dirty="0"/>
          </a:p>
        </p:txBody>
      </p:sp>
      <p:sp>
        <p:nvSpPr>
          <p:cNvPr id="4" name="Platshållare för datum 3"/>
          <p:cNvSpPr>
            <a:spLocks noGrp="1"/>
          </p:cNvSpPr>
          <p:nvPr>
            <p:ph type="dt" sz="half" idx="10"/>
          </p:nvPr>
        </p:nvSpPr>
        <p:spPr/>
        <p:txBody>
          <a:bodyPr/>
          <a:lstStyle/>
          <a:p>
            <a:fld id="{C16BD0C5-E018-444F-92A8-3020608CA0C4}" type="datetimeFigureOut">
              <a:rPr lang="sv-SE" smtClean="0"/>
              <a:t>2017-05-03</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9" name="Rektangel 8"/>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latshållare för innehåll 2"/>
          <p:cNvSpPr>
            <a:spLocks noGrp="1"/>
          </p:cNvSpPr>
          <p:nvPr>
            <p:ph idx="1" hasCustomPrompt="1"/>
          </p:nvPr>
        </p:nvSpPr>
        <p:spPr>
          <a:xfrm>
            <a:off x="468000" y="1620000"/>
            <a:ext cx="6660000" cy="4500000"/>
          </a:xfrm>
          <a:prstGeom prst="rect">
            <a:avLst/>
          </a:prstGeom>
        </p:spPr>
        <p:txBody>
          <a:bodyPr>
            <a:normAutofit/>
          </a:bodyPr>
          <a:lstStyle>
            <a:lvl1pPr marL="0" indent="0" algn="l">
              <a:buClr>
                <a:srgbClr val="C10B25"/>
              </a:buClr>
              <a:buFont typeface="Arial" panose="020B0604020202020204" pitchFamily="34" charset="0"/>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algn="l"/>
            <a:r>
              <a:rPr lang="sv-SE" sz="2000" dirty="0" err="1" smtClean="0">
                <a:solidFill>
                  <a:schemeClr val="tx1"/>
                </a:solidFill>
                <a:latin typeface="Arial" panose="020B0604020202020204" pitchFamily="34" charset="0"/>
                <a:cs typeface="Arial" panose="020B0604020202020204" pitchFamily="34" charset="0"/>
              </a:rPr>
              <a:t>Punktlisterubrik</a:t>
            </a:r>
            <a:endParaRPr lang="sv-SE" sz="2000" dirty="0" smtClean="0">
              <a:solidFill>
                <a:schemeClr val="tx1"/>
              </a:solidFill>
              <a:latin typeface="Arial" panose="020B0604020202020204" pitchFamily="34" charset="0"/>
              <a:cs typeface="Arial" panose="020B0604020202020204" pitchFamily="34" charset="0"/>
            </a:endParaRPr>
          </a:p>
          <a:p>
            <a:pPr marL="342900" indent="-342900" algn="l">
              <a:buClr>
                <a:srgbClr val="C10B25"/>
              </a:buClr>
              <a:buFont typeface="Arial" panose="020B0604020202020204" pitchFamily="34" charset="0"/>
              <a:buChar char="•"/>
            </a:pPr>
            <a:r>
              <a:rPr lang="sv-SE" sz="2000" dirty="0" smtClean="0">
                <a:solidFill>
                  <a:schemeClr val="tx1"/>
                </a:solidFill>
                <a:latin typeface="Arial" panose="020B0604020202020204" pitchFamily="34" charset="0"/>
                <a:cs typeface="Arial" panose="020B0604020202020204" pitchFamily="34" charset="0"/>
              </a:rPr>
              <a:t>Punktlista</a:t>
            </a:r>
          </a:p>
          <a:p>
            <a:pPr marL="342900" indent="-342900" algn="l">
              <a:buClr>
                <a:srgbClr val="C10B25"/>
              </a:buClr>
              <a:buFont typeface="Arial" panose="020B0604020202020204" pitchFamily="34" charset="0"/>
              <a:buChar char="•"/>
            </a:pPr>
            <a:r>
              <a:rPr lang="sv-SE" sz="2000" dirty="0" smtClean="0">
                <a:solidFill>
                  <a:schemeClr val="tx1"/>
                </a:solidFill>
                <a:latin typeface="Arial" panose="020B0604020202020204" pitchFamily="34" charset="0"/>
                <a:cs typeface="Arial" panose="020B0604020202020204" pitchFamily="34" charset="0"/>
              </a:rPr>
              <a:t>Punktlista</a:t>
            </a:r>
          </a:p>
          <a:p>
            <a:pPr marL="342900" indent="-342900" algn="l">
              <a:buClr>
                <a:srgbClr val="C10B25"/>
              </a:buClr>
              <a:buFont typeface="Arial" panose="020B0604020202020204" pitchFamily="34" charset="0"/>
              <a:buChar char="•"/>
            </a:pPr>
            <a:r>
              <a:rPr lang="sv-SE" sz="2000" dirty="0" smtClean="0">
                <a:solidFill>
                  <a:schemeClr val="tx1"/>
                </a:solidFill>
                <a:latin typeface="Arial" panose="020B0604020202020204" pitchFamily="34" charset="0"/>
                <a:cs typeface="Arial" panose="020B0604020202020204" pitchFamily="34" charset="0"/>
              </a:rPr>
              <a:t>Punktlista</a:t>
            </a:r>
          </a:p>
          <a:p>
            <a:pPr algn="l">
              <a:buClr>
                <a:schemeClr val="tx1"/>
              </a:buClr>
            </a:pPr>
            <a:endParaRPr lang="sv-SE"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48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2017-05-03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7" name="Rektangel 6"/>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5868000" y="1620000"/>
            <a:ext cx="2880000" cy="45000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smtClean="0"/>
              <a:t>Bild</a:t>
            </a:r>
            <a:endParaRPr lang="sv-SE" dirty="0"/>
          </a:p>
        </p:txBody>
      </p:sp>
      <p:sp>
        <p:nvSpPr>
          <p:cNvPr id="10" name="Platshållare för innehåll 9"/>
          <p:cNvSpPr>
            <a:spLocks noGrp="1"/>
          </p:cNvSpPr>
          <p:nvPr>
            <p:ph sz="quarter" idx="13" hasCustomPrompt="1"/>
          </p:nvPr>
        </p:nvSpPr>
        <p:spPr>
          <a:xfrm>
            <a:off x="468313" y="1619250"/>
            <a:ext cx="5040000" cy="4500563"/>
          </a:xfrm>
        </p:spPr>
        <p:txBody>
          <a:bodyPr>
            <a:normAutofit/>
          </a:bodyPr>
          <a:lstStyle>
            <a:lvl1pPr marL="0" indent="0">
              <a:buFontTx/>
              <a:buNone/>
              <a:defRPr sz="1800"/>
            </a:lvl1pPr>
          </a:lstStyle>
          <a:p>
            <a:pPr lvl="0"/>
            <a:r>
              <a:rPr lang="sv-SE" dirty="0" smtClean="0"/>
              <a:t>Textinnehåll, här skriver du din text, glöm inte – skriv kort och kärnfullt!</a:t>
            </a:r>
            <a:endParaRPr lang="sv-SE" dirty="0"/>
          </a:p>
        </p:txBody>
      </p:sp>
    </p:spTree>
    <p:extLst>
      <p:ext uri="{BB962C8B-B14F-4D97-AF65-F5344CB8AC3E}">
        <p14:creationId xmlns:p14="http://schemas.microsoft.com/office/powerpoint/2010/main" val="3634810348"/>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2017-05-03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7" name="Rektangel 6"/>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468000" y="1620000"/>
            <a:ext cx="2880000" cy="45000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smtClean="0"/>
              <a:t>Bild</a:t>
            </a:r>
            <a:endParaRPr lang="sv-SE" dirty="0"/>
          </a:p>
        </p:txBody>
      </p:sp>
      <p:sp>
        <p:nvSpPr>
          <p:cNvPr id="10" name="Platshållare för innehåll 9"/>
          <p:cNvSpPr>
            <a:spLocks noGrp="1"/>
          </p:cNvSpPr>
          <p:nvPr>
            <p:ph sz="quarter" idx="13" hasCustomPrompt="1"/>
          </p:nvPr>
        </p:nvSpPr>
        <p:spPr>
          <a:xfrm>
            <a:off x="3708000" y="1624331"/>
            <a:ext cx="5040000" cy="4500563"/>
          </a:xfrm>
        </p:spPr>
        <p:txBody>
          <a:bodyPr>
            <a:normAutofit/>
          </a:bodyPr>
          <a:lstStyle>
            <a:lvl1pPr marL="0" indent="0">
              <a:buFontTx/>
              <a:buNone/>
              <a:defRPr sz="1800"/>
            </a:lvl1pPr>
          </a:lstStyle>
          <a:p>
            <a:pPr lvl="0"/>
            <a:r>
              <a:rPr lang="sv-SE" dirty="0" smtClean="0"/>
              <a:t>Textinnehåll, här skriver du din text, glöm inte – skriv kort och kärnfullt!</a:t>
            </a:r>
            <a:endParaRPr lang="sv-SE" dirty="0"/>
          </a:p>
        </p:txBody>
      </p:sp>
    </p:spTree>
    <p:extLst>
      <p:ext uri="{BB962C8B-B14F-4D97-AF65-F5344CB8AC3E}">
        <p14:creationId xmlns:p14="http://schemas.microsoft.com/office/powerpoint/2010/main" val="300289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innehåll 2"/>
          <p:cNvSpPr>
            <a:spLocks noGrp="1"/>
          </p:cNvSpPr>
          <p:nvPr>
            <p:ph sz="half" idx="1" hasCustomPrompt="1"/>
          </p:nvPr>
        </p:nvSpPr>
        <p:spPr>
          <a:xfrm>
            <a:off x="468000" y="1620000"/>
            <a:ext cx="3960000" cy="4500000"/>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smtClean="0"/>
              <a:t>Textinnehåll, här skriver du din text, glöm inte – skriv kort och kärnfullt!</a:t>
            </a:r>
            <a:endParaRPr lang="sv-SE" dirty="0"/>
          </a:p>
        </p:txBody>
      </p:sp>
      <p:sp>
        <p:nvSpPr>
          <p:cNvPr id="4" name="Platshållare för innehåll 3"/>
          <p:cNvSpPr>
            <a:spLocks noGrp="1"/>
          </p:cNvSpPr>
          <p:nvPr>
            <p:ph sz="half" idx="2" hasCustomPrompt="1"/>
          </p:nvPr>
        </p:nvSpPr>
        <p:spPr>
          <a:xfrm>
            <a:off x="4752000" y="1620000"/>
            <a:ext cx="3960000" cy="4500000"/>
          </a:xfrm>
          <a:prstGeom prst="rect">
            <a:avLst/>
          </a:prstGeom>
        </p:spPr>
        <p:txBody>
          <a:bodyPr>
            <a:normAutofit/>
          </a:bodyPr>
          <a:lstStyle>
            <a:lvl1pPr marL="0" indent="0">
              <a:buNone/>
              <a:defRPr sz="18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Textinnehåll, här skriver du din text, glöm inte – skriv kort och kärnfullt!</a:t>
            </a:r>
          </a:p>
        </p:txBody>
      </p:sp>
      <p:sp>
        <p:nvSpPr>
          <p:cNvPr id="5" name="Platshållare för datum 4"/>
          <p:cNvSpPr>
            <a:spLocks noGrp="1"/>
          </p:cNvSpPr>
          <p:nvPr>
            <p:ph type="dt" sz="half" idx="10"/>
          </p:nvPr>
        </p:nvSpPr>
        <p:spPr/>
        <p:txBody>
          <a:bodyPr/>
          <a:lstStyle/>
          <a:p>
            <a:fld id="{C16BD0C5-E018-444F-92A8-3020608CA0C4}" type="datetimeFigureOut">
              <a:rPr lang="sv-SE" smtClean="0"/>
              <a:t>2017-05-03</a:t>
            </a:fld>
            <a:endParaRPr lang="sv-SE"/>
          </a:p>
        </p:txBody>
      </p:sp>
      <p:sp>
        <p:nvSpPr>
          <p:cNvPr id="7" name="Platshållare för bildnummer 6"/>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9" name="Rektangel 8"/>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4852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68000" y="360000"/>
            <a:ext cx="6660000" cy="108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text 2"/>
          <p:cNvSpPr>
            <a:spLocks noGrp="1"/>
          </p:cNvSpPr>
          <p:nvPr>
            <p:ph type="body" idx="1" hasCustomPrompt="1"/>
          </p:nvPr>
        </p:nvSpPr>
        <p:spPr>
          <a:xfrm>
            <a:off x="468000" y="1620000"/>
            <a:ext cx="3996000" cy="72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Rubrik</a:t>
            </a:r>
          </a:p>
        </p:txBody>
      </p:sp>
      <p:sp>
        <p:nvSpPr>
          <p:cNvPr id="7" name="Platshållare för datum 6"/>
          <p:cNvSpPr>
            <a:spLocks noGrp="1"/>
          </p:cNvSpPr>
          <p:nvPr>
            <p:ph type="dt" sz="half" idx="10"/>
          </p:nvPr>
        </p:nvSpPr>
        <p:spPr/>
        <p:txBody>
          <a:bodyPr/>
          <a:lstStyle/>
          <a:p>
            <a:fld id="{C16BD0C5-E018-444F-92A8-3020608CA0C4}" type="datetimeFigureOut">
              <a:rPr lang="sv-SE" smtClean="0"/>
              <a:t>2017-05-03</a:t>
            </a:fld>
            <a:endParaRPr lang="sv-SE"/>
          </a:p>
        </p:txBody>
      </p:sp>
      <p:sp>
        <p:nvSpPr>
          <p:cNvPr id="9" name="Platshållare för bildnummer 8"/>
          <p:cNvSpPr>
            <a:spLocks noGrp="1"/>
          </p:cNvSpPr>
          <p:nvPr>
            <p:ph type="sldNum" sz="quarter" idx="12"/>
          </p:nvPr>
        </p:nvSpPr>
        <p:spPr/>
        <p:txBody>
          <a:bodyPr/>
          <a:lstStyle/>
          <a:p>
            <a:fld id="{3EC3C013-F727-4E01-878A-1532BF0324A3}" type="slidenum">
              <a:rPr lang="sv-SE" smtClean="0"/>
              <a:t>‹#›</a:t>
            </a:fld>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11" name="Rektangel 10"/>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2"/>
          <p:cNvSpPr>
            <a:spLocks noGrp="1"/>
          </p:cNvSpPr>
          <p:nvPr>
            <p:ph type="body" idx="13" hasCustomPrompt="1"/>
          </p:nvPr>
        </p:nvSpPr>
        <p:spPr>
          <a:xfrm>
            <a:off x="4680000" y="1620000"/>
            <a:ext cx="4040188" cy="72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Rubrik</a:t>
            </a:r>
          </a:p>
        </p:txBody>
      </p:sp>
      <p:sp>
        <p:nvSpPr>
          <p:cNvPr id="14" name="Platshållare för innehåll 2"/>
          <p:cNvSpPr>
            <a:spLocks noGrp="1"/>
          </p:cNvSpPr>
          <p:nvPr>
            <p:ph sz="half" idx="15" hasCustomPrompt="1"/>
          </p:nvPr>
        </p:nvSpPr>
        <p:spPr>
          <a:xfrm>
            <a:off x="468000" y="2415256"/>
            <a:ext cx="3960000" cy="3894063"/>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smtClean="0"/>
              <a:t>Textinnehåll, här skriver du din text, glöm inte – skriv kort och kärnfullt!</a:t>
            </a:r>
            <a:endParaRPr lang="sv-SE" dirty="0"/>
          </a:p>
        </p:txBody>
      </p:sp>
      <p:sp>
        <p:nvSpPr>
          <p:cNvPr id="15" name="Platshållare för innehåll 2"/>
          <p:cNvSpPr>
            <a:spLocks noGrp="1"/>
          </p:cNvSpPr>
          <p:nvPr>
            <p:ph sz="half" idx="16" hasCustomPrompt="1"/>
          </p:nvPr>
        </p:nvSpPr>
        <p:spPr>
          <a:xfrm>
            <a:off x="4704980" y="2424717"/>
            <a:ext cx="4015207" cy="3894063"/>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smtClean="0"/>
              <a:t>Textinnehåll, här skriver du din text, glöm inte – skriv kort och kärnfullt!</a:t>
            </a:r>
            <a:endParaRPr lang="sv-SE" dirty="0"/>
          </a:p>
        </p:txBody>
      </p:sp>
    </p:spTree>
    <p:extLst>
      <p:ext uri="{BB962C8B-B14F-4D97-AF65-F5344CB8AC3E}">
        <p14:creationId xmlns:p14="http://schemas.microsoft.com/office/powerpoint/2010/main" val="312551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360000"/>
            <a:ext cx="6660000" cy="1080000"/>
          </a:xfrm>
          <a:prstGeom prst="rect">
            <a:avLst/>
          </a:prstGeom>
        </p:spPr>
        <p:txBody>
          <a:bodyPr anchor="t">
            <a:normAutofit/>
          </a:bodyPr>
          <a:lstStyle>
            <a:lvl1pPr algn="l">
              <a:defRPr sz="3000" baseline="0">
                <a:latin typeface="Arial" panose="020B0604020202020204" pitchFamily="34" charset="0"/>
                <a:cs typeface="Arial" panose="020B0604020202020204" pitchFamily="34" charset="0"/>
              </a:defRPr>
            </a:lvl1pPr>
          </a:lstStyle>
          <a:p>
            <a:r>
              <a:rPr lang="sv-SE" dirty="0" smtClean="0"/>
              <a:t>Här skriver du rubriken</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2017-05-03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7" name="Rektangel 6"/>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427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C16BD0C5-E018-444F-92A8-3020608CA0C4}" type="datetimeFigureOut">
              <a:rPr lang="sv-SE" smtClean="0"/>
              <a:t>2017-05-03</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360001"/>
            <a:ext cx="900000" cy="453813"/>
          </a:xfrm>
          <a:prstGeom prst="rect">
            <a:avLst/>
          </a:prstGeom>
        </p:spPr>
      </p:pic>
      <p:sp>
        <p:nvSpPr>
          <p:cNvPr id="7" name="Rektangel 6"/>
          <p:cNvSpPr/>
          <p:nvPr userDrawn="1"/>
        </p:nvSpPr>
        <p:spPr>
          <a:xfrm>
            <a:off x="0" y="0"/>
            <a:ext cx="108000" cy="6858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9"/>
          <p:cNvSpPr>
            <a:spLocks noGrp="1"/>
          </p:cNvSpPr>
          <p:nvPr>
            <p:ph sz="quarter" idx="16" hasCustomPrompt="1"/>
          </p:nvPr>
        </p:nvSpPr>
        <p:spPr>
          <a:xfrm>
            <a:off x="0" y="0"/>
            <a:ext cx="9144000" cy="6858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smtClean="0"/>
              <a:t>Helsidesbild</a:t>
            </a:r>
            <a:endParaRPr lang="sv-SE" dirty="0"/>
          </a:p>
        </p:txBody>
      </p:sp>
      <p:sp>
        <p:nvSpPr>
          <p:cNvPr id="4" name="Rektangel 3"/>
          <p:cNvSpPr/>
          <p:nvPr userDrawn="1"/>
        </p:nvSpPr>
        <p:spPr>
          <a:xfrm>
            <a:off x="5919766" y="5301208"/>
            <a:ext cx="3240000" cy="540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3"/>
          <p:cNvSpPr>
            <a:spLocks noGrp="1"/>
          </p:cNvSpPr>
          <p:nvPr>
            <p:ph sz="half" idx="15" hasCustomPrompt="1"/>
          </p:nvPr>
        </p:nvSpPr>
        <p:spPr>
          <a:xfrm>
            <a:off x="5919766" y="5301208"/>
            <a:ext cx="3044722" cy="540000"/>
          </a:xfrm>
          <a:prstGeom prst="rect">
            <a:avLst/>
          </a:prstGeom>
        </p:spPr>
        <p:txBody>
          <a:bodyPr anchor="ct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baseline="0">
                <a:solidFill>
                  <a:schemeClr val="bg1"/>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smtClean="0"/>
              <a:t>rubrik eller värdeord.</a:t>
            </a:r>
            <a:endParaRPr lang="sv-SE" dirty="0"/>
          </a:p>
        </p:txBody>
      </p:sp>
    </p:spTree>
    <p:extLst>
      <p:ext uri="{BB962C8B-B14F-4D97-AF65-F5344CB8AC3E}">
        <p14:creationId xmlns:p14="http://schemas.microsoft.com/office/powerpoint/2010/main" val="16066314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C16BD0C5-E018-444F-92A8-3020608CA0C4}" type="datetimeFigureOut">
              <a:rPr lang="sv-SE" smtClean="0"/>
              <a:pPr/>
              <a:t>2017-05-03</a:t>
            </a:fld>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3EC3C013-F727-4E01-878A-1532BF0324A3}" type="slidenum">
              <a:rPr lang="sv-SE" smtClean="0"/>
              <a:pPr/>
              <a:t>‹#›</a:t>
            </a:fld>
            <a:endParaRPr lang="sv-SE" dirty="0"/>
          </a:p>
        </p:txBody>
      </p:sp>
      <p:sp>
        <p:nvSpPr>
          <p:cNvPr id="2" name="Platshållare för 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05063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4" r:id="rId5"/>
    <p:sldLayoutId id="2147483652" r:id="rId6"/>
    <p:sldLayoutId id="2147483653" r:id="rId7"/>
    <p:sldLayoutId id="2147483655"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En- och tvåbostadshus och tomt</a:t>
            </a:r>
            <a:endParaRPr lang="sv-SE" dirty="0"/>
          </a:p>
        </p:txBody>
      </p:sp>
      <p:sp>
        <p:nvSpPr>
          <p:cNvPr id="3" name="Underrubrik 2"/>
          <p:cNvSpPr>
            <a:spLocks noGrp="1"/>
          </p:cNvSpPr>
          <p:nvPr>
            <p:ph type="subTitle" idx="1"/>
          </p:nvPr>
        </p:nvSpPr>
        <p:spPr/>
        <p:txBody>
          <a:bodyPr>
            <a:normAutofit fontScale="92500" lnSpcReduction="20000"/>
          </a:bodyPr>
          <a:lstStyle/>
          <a:p>
            <a:r>
              <a:rPr lang="sv-SE" dirty="0" smtClean="0"/>
              <a:t>Karl Evald</a:t>
            </a:r>
          </a:p>
          <a:p>
            <a:r>
              <a:rPr lang="sv-SE" dirty="0" smtClean="0"/>
              <a:t>jurist</a:t>
            </a:r>
            <a:endParaRPr lang="sv-SE" dirty="0"/>
          </a:p>
        </p:txBody>
      </p:sp>
    </p:spTree>
    <p:extLst>
      <p:ext uri="{BB962C8B-B14F-4D97-AF65-F5344CB8AC3E}">
        <p14:creationId xmlns:p14="http://schemas.microsoft.com/office/powerpoint/2010/main" val="1103262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Med lite hjälp från TNC 95…</a:t>
            </a:r>
          </a:p>
        </p:txBody>
      </p:sp>
      <p:sp>
        <p:nvSpPr>
          <p:cNvPr id="3" name="Platshållare för innehåll 2"/>
          <p:cNvSpPr>
            <a:spLocks noGrp="1"/>
          </p:cNvSpPr>
          <p:nvPr>
            <p:ph idx="1"/>
          </p:nvPr>
        </p:nvSpPr>
        <p:spPr/>
        <p:txBody>
          <a:bodyPr/>
          <a:lstStyle/>
          <a:p>
            <a:r>
              <a:rPr lang="sv-SE" dirty="0" smtClean="0"/>
              <a:t>En och tvåbostadshus kan vara </a:t>
            </a:r>
            <a:r>
              <a:rPr lang="sv-SE" b="1" dirty="0" smtClean="0"/>
              <a:t>sammanbyggda…</a:t>
            </a:r>
          </a:p>
          <a:p>
            <a:endParaRPr lang="sv-SE" b="1" dirty="0"/>
          </a:p>
          <a:p>
            <a:r>
              <a:rPr lang="sv-SE" b="1" dirty="0" smtClean="0"/>
              <a:t>Parhus</a:t>
            </a:r>
          </a:p>
          <a:p>
            <a:r>
              <a:rPr lang="sv-SE" dirty="0" smtClean="0"/>
              <a:t>Två sammanbyggda en- eller tvåbostadshus</a:t>
            </a:r>
          </a:p>
          <a:p>
            <a:endParaRPr lang="sv-SE" dirty="0" smtClean="0"/>
          </a:p>
          <a:p>
            <a:r>
              <a:rPr lang="sv-SE" b="1" dirty="0" smtClean="0"/>
              <a:t>Radhus</a:t>
            </a:r>
          </a:p>
          <a:p>
            <a:r>
              <a:rPr lang="sv-SE" dirty="0" smtClean="0"/>
              <a:t>Tre eller fler sammanbyggda en- eller tvåbostadshus</a:t>
            </a:r>
          </a:p>
          <a:p>
            <a:endParaRPr lang="sv-SE" b="1" dirty="0"/>
          </a:p>
          <a:p>
            <a:r>
              <a:rPr lang="sv-SE" b="1" dirty="0" smtClean="0"/>
              <a:t>Kedjehus</a:t>
            </a:r>
          </a:p>
          <a:p>
            <a:r>
              <a:rPr lang="sv-SE" dirty="0" smtClean="0"/>
              <a:t>En- eller tvåbostadshus som är sammanbyggda genom någon form av biutrymme, som förråd eller garage</a:t>
            </a:r>
          </a:p>
        </p:txBody>
      </p:sp>
    </p:spTree>
    <p:extLst>
      <p:ext uri="{BB962C8B-B14F-4D97-AF65-F5344CB8AC3E}">
        <p14:creationId xmlns:p14="http://schemas.microsoft.com/office/powerpoint/2010/main" val="17086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Parhus</a:t>
            </a:r>
            <a:endParaRPr lang="sv-SE"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348" y="1619250"/>
            <a:ext cx="6025491"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14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2" y="543393"/>
            <a:ext cx="8280152" cy="556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smtClean="0"/>
              <a:t>Radhus</a:t>
            </a:r>
            <a:endParaRPr lang="sv-SE" dirty="0"/>
          </a:p>
        </p:txBody>
      </p:sp>
    </p:spTree>
    <p:extLst>
      <p:ext uri="{BB962C8B-B14F-4D97-AF65-F5344CB8AC3E}">
        <p14:creationId xmlns:p14="http://schemas.microsoft.com/office/powerpoint/2010/main" val="93759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Kedjehus</a:t>
            </a:r>
            <a:endParaRPr lang="sv-SE"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7801" y="1619250"/>
            <a:ext cx="6640585"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361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algn="ctr"/>
            <a:endParaRPr lang="sv-SE" b="1" dirty="0" smtClean="0"/>
          </a:p>
          <a:p>
            <a:pPr algn="ctr"/>
            <a:endParaRPr lang="sv-SE" b="1" dirty="0"/>
          </a:p>
          <a:p>
            <a:pPr algn="ctr"/>
            <a:endParaRPr lang="sv-SE" b="1" dirty="0" smtClean="0"/>
          </a:p>
          <a:p>
            <a:pPr algn="ctr"/>
            <a:r>
              <a:rPr lang="sv-SE" b="1" dirty="0" smtClean="0"/>
              <a:t>”När är ett radhus </a:t>
            </a:r>
            <a:r>
              <a:rPr lang="sv-SE" b="1" dirty="0"/>
              <a:t>ett flerbostadshus?”</a:t>
            </a:r>
          </a:p>
        </p:txBody>
      </p:sp>
    </p:spTree>
    <p:extLst>
      <p:ext uri="{BB962C8B-B14F-4D97-AF65-F5344CB8AC3E}">
        <p14:creationId xmlns:p14="http://schemas.microsoft.com/office/powerpoint/2010/main" val="3340718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algn="ctr"/>
            <a:endParaRPr lang="sv-SE" b="1" strike="sngStrike" dirty="0" smtClean="0"/>
          </a:p>
          <a:p>
            <a:pPr algn="ctr"/>
            <a:endParaRPr lang="sv-SE" b="1" strike="sngStrike" dirty="0"/>
          </a:p>
          <a:p>
            <a:pPr algn="ctr"/>
            <a:endParaRPr lang="sv-SE" b="1" strike="sngStrike" dirty="0" smtClean="0"/>
          </a:p>
          <a:p>
            <a:pPr algn="ctr"/>
            <a:r>
              <a:rPr lang="sv-SE" b="1" strike="sngStrike" dirty="0"/>
              <a:t>”När är ett radhus ett flerbostadshus</a:t>
            </a:r>
            <a:r>
              <a:rPr lang="sv-SE" b="1" strike="sngStrike" dirty="0" smtClean="0"/>
              <a:t>?”</a:t>
            </a:r>
          </a:p>
          <a:p>
            <a:pPr algn="ctr"/>
            <a:endParaRPr lang="sv-SE" b="1" strike="sngStrike" dirty="0"/>
          </a:p>
          <a:p>
            <a:pPr algn="ctr"/>
            <a:endParaRPr lang="sv-SE" b="1" strike="sngStrike" dirty="0"/>
          </a:p>
        </p:txBody>
      </p:sp>
    </p:spTree>
    <p:extLst>
      <p:ext uri="{BB962C8B-B14F-4D97-AF65-F5344CB8AC3E}">
        <p14:creationId xmlns:p14="http://schemas.microsoft.com/office/powerpoint/2010/main" val="653313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Med lite hjälp från TNC 95…</a:t>
            </a:r>
          </a:p>
        </p:txBody>
      </p:sp>
      <p:sp>
        <p:nvSpPr>
          <p:cNvPr id="3" name="Platshållare för innehåll 2"/>
          <p:cNvSpPr>
            <a:spLocks noGrp="1"/>
          </p:cNvSpPr>
          <p:nvPr>
            <p:ph idx="1"/>
          </p:nvPr>
        </p:nvSpPr>
        <p:spPr/>
        <p:txBody>
          <a:bodyPr/>
          <a:lstStyle/>
          <a:p>
            <a:r>
              <a:rPr lang="sv-SE" dirty="0" smtClean="0"/>
              <a:t>En och tvåbostadshus kan vara </a:t>
            </a:r>
            <a:r>
              <a:rPr lang="sv-SE" b="1" dirty="0" smtClean="0"/>
              <a:t>sammanbyggda…</a:t>
            </a:r>
          </a:p>
          <a:p>
            <a:endParaRPr lang="sv-SE" b="1" dirty="0"/>
          </a:p>
          <a:p>
            <a:r>
              <a:rPr lang="sv-SE" b="1" dirty="0" smtClean="0"/>
              <a:t>Parhus</a:t>
            </a:r>
          </a:p>
          <a:p>
            <a:r>
              <a:rPr lang="sv-SE" dirty="0" smtClean="0"/>
              <a:t>Två sammanbyggda en- eller tvåbostadshus</a:t>
            </a:r>
          </a:p>
          <a:p>
            <a:endParaRPr lang="sv-SE" dirty="0" smtClean="0"/>
          </a:p>
          <a:p>
            <a:r>
              <a:rPr lang="sv-SE" b="1" dirty="0" smtClean="0"/>
              <a:t>Radhus</a:t>
            </a:r>
          </a:p>
          <a:p>
            <a:r>
              <a:rPr lang="sv-SE" dirty="0" smtClean="0"/>
              <a:t>Tre eller fler sammanbyggda en- eller tvåbostadshus</a:t>
            </a:r>
          </a:p>
          <a:p>
            <a:endParaRPr lang="sv-SE" b="1" dirty="0"/>
          </a:p>
          <a:p>
            <a:r>
              <a:rPr lang="sv-SE" b="1" dirty="0" smtClean="0"/>
              <a:t>Kedjehus</a:t>
            </a:r>
          </a:p>
          <a:p>
            <a:r>
              <a:rPr lang="sv-SE" dirty="0" smtClean="0"/>
              <a:t>En- och tvåbostadshus som är sammanbyggda med någon form av biutrymme, som förråd eller garage</a:t>
            </a:r>
          </a:p>
        </p:txBody>
      </p:sp>
      <p:sp>
        <p:nvSpPr>
          <p:cNvPr id="4" name="Ellips 3"/>
          <p:cNvSpPr/>
          <p:nvPr/>
        </p:nvSpPr>
        <p:spPr>
          <a:xfrm>
            <a:off x="3779912" y="3717032"/>
            <a:ext cx="2808312" cy="6480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624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lstStyle/>
          <a:p>
            <a:pPr algn="ctr"/>
            <a:endParaRPr lang="sv-SE" b="1" dirty="0"/>
          </a:p>
          <a:p>
            <a:pPr algn="ctr"/>
            <a:r>
              <a:rPr lang="sv-SE" b="1" dirty="0" smtClean="0"/>
              <a:t>T.ex. ”Hur </a:t>
            </a:r>
            <a:r>
              <a:rPr lang="sv-SE" b="1" dirty="0"/>
              <a:t>vet man om man har en radhuslänga eller ett flerbostadshus</a:t>
            </a:r>
            <a:r>
              <a:rPr lang="sv-SE" b="1" dirty="0" smtClean="0"/>
              <a:t>?”</a:t>
            </a:r>
            <a:endParaRPr lang="sv-SE" b="1" dirty="0"/>
          </a:p>
          <a:p>
            <a:endParaRPr lang="sv-SE" dirty="0"/>
          </a:p>
        </p:txBody>
      </p:sp>
    </p:spTree>
    <p:extLst>
      <p:ext uri="{BB962C8B-B14F-4D97-AF65-F5344CB8AC3E}">
        <p14:creationId xmlns:p14="http://schemas.microsoft.com/office/powerpoint/2010/main" val="760688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lstStyle/>
          <a:p>
            <a:pPr algn="ctr"/>
            <a:endParaRPr lang="sv-SE" b="1" dirty="0"/>
          </a:p>
          <a:p>
            <a:pPr algn="ctr"/>
            <a:r>
              <a:rPr lang="sv-SE" b="1" dirty="0" smtClean="0"/>
              <a:t>T.ex. ”Hur </a:t>
            </a:r>
            <a:r>
              <a:rPr lang="sv-SE" b="1" dirty="0"/>
              <a:t>vet man om man har en radhuslänga eller ett flerbostadshus</a:t>
            </a:r>
            <a:r>
              <a:rPr lang="sv-SE" b="1" dirty="0" smtClean="0"/>
              <a:t>?”</a:t>
            </a:r>
          </a:p>
          <a:p>
            <a:pPr algn="ctr"/>
            <a:endParaRPr lang="sv-SE" b="1" dirty="0"/>
          </a:p>
          <a:p>
            <a:pPr algn="ctr"/>
            <a:endParaRPr lang="sv-SE" b="1" dirty="0" smtClean="0"/>
          </a:p>
          <a:p>
            <a:pPr algn="ctr"/>
            <a:endParaRPr lang="sv-SE" b="1" dirty="0" smtClean="0"/>
          </a:p>
          <a:p>
            <a:r>
              <a:rPr lang="sv-SE" dirty="0" smtClean="0"/>
              <a:t>Exempel på situationer: </a:t>
            </a:r>
          </a:p>
          <a:p>
            <a:pPr marL="342900" indent="-342900">
              <a:buFont typeface="Arial" panose="020B0604020202020204" pitchFamily="34" charset="0"/>
              <a:buChar char="•"/>
            </a:pPr>
            <a:r>
              <a:rPr lang="sv-SE" dirty="0" smtClean="0"/>
              <a:t>Man vill bygga friggebod till ett radhus</a:t>
            </a:r>
          </a:p>
          <a:p>
            <a:pPr marL="342900" indent="-342900">
              <a:buFont typeface="Arial" panose="020B0604020202020204" pitchFamily="34" charset="0"/>
              <a:buChar char="•"/>
            </a:pPr>
            <a:r>
              <a:rPr lang="sv-SE" dirty="0" smtClean="0"/>
              <a:t>Man vill ha reda på om OVK krävs</a:t>
            </a:r>
          </a:p>
          <a:p>
            <a:pPr marL="342900" indent="-342900">
              <a:buFont typeface="Arial" panose="020B0604020202020204" pitchFamily="34" charset="0"/>
              <a:buChar char="•"/>
            </a:pPr>
            <a:r>
              <a:rPr lang="sv-SE" dirty="0" smtClean="0"/>
              <a:t>Man vill ha reda på om en detaljplanebestämmelse klaras t.ex. om utnyttjandegrad eller hustyp</a:t>
            </a:r>
            <a:endParaRPr lang="sv-SE" dirty="0"/>
          </a:p>
          <a:p>
            <a:endParaRPr lang="sv-SE" dirty="0"/>
          </a:p>
        </p:txBody>
      </p:sp>
    </p:spTree>
    <p:extLst>
      <p:ext uri="{BB962C8B-B14F-4D97-AF65-F5344CB8AC3E}">
        <p14:creationId xmlns:p14="http://schemas.microsoft.com/office/powerpoint/2010/main" val="286938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lstStyle/>
          <a:p>
            <a:r>
              <a:rPr lang="sv-SE" dirty="0"/>
              <a:t>Kedjehus sällan problematiska här</a:t>
            </a:r>
            <a:r>
              <a:rPr lang="sv-SE" dirty="0" smtClean="0"/>
              <a:t>!</a:t>
            </a:r>
          </a:p>
          <a:p>
            <a:endParaRPr lang="sv-SE" dirty="0"/>
          </a:p>
          <a:p>
            <a:endParaRPr lang="sv-SE" dirty="0"/>
          </a:p>
          <a:p>
            <a:endParaRPr lang="sv-SE" dirty="0"/>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472"/>
          <a:stretch/>
        </p:blipFill>
        <p:spPr bwMode="auto">
          <a:xfrm>
            <a:off x="611560" y="2204864"/>
            <a:ext cx="6640585" cy="398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97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ska vi prata om definitioner?</a:t>
            </a:r>
            <a:endParaRPr lang="sv-SE" dirty="0"/>
          </a:p>
        </p:txBody>
      </p:sp>
      <p:sp>
        <p:nvSpPr>
          <p:cNvPr id="3" name="Platshållare för innehåll 2"/>
          <p:cNvSpPr>
            <a:spLocks noGrp="1"/>
          </p:cNvSpPr>
          <p:nvPr>
            <p:ph idx="1"/>
          </p:nvPr>
        </p:nvSpPr>
        <p:spPr/>
        <p:txBody>
          <a:bodyPr/>
          <a:lstStyle/>
          <a:p>
            <a:r>
              <a:rPr lang="sv-SE" dirty="0" smtClean="0"/>
              <a:t>Varför behöver vi ett språk?</a:t>
            </a:r>
          </a:p>
          <a:p>
            <a:r>
              <a:rPr lang="sv-SE" dirty="0" smtClean="0"/>
              <a:t>Varför behöver vi PBL?</a:t>
            </a:r>
          </a:p>
        </p:txBody>
      </p:sp>
    </p:spTree>
    <p:extLst>
      <p:ext uri="{BB962C8B-B14F-4D97-AF65-F5344CB8AC3E}">
        <p14:creationId xmlns:p14="http://schemas.microsoft.com/office/powerpoint/2010/main" val="914638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2043172"/>
            <a:ext cx="6659562" cy="365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912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2043172"/>
            <a:ext cx="6659562" cy="365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1403648" y="5426689"/>
            <a:ext cx="4810997" cy="830997"/>
          </a:xfrm>
          <a:prstGeom prst="rect">
            <a:avLst/>
          </a:prstGeom>
          <a:noFill/>
        </p:spPr>
        <p:txBody>
          <a:bodyPr wrap="none" rtlCol="0">
            <a:spAutoFit/>
          </a:bodyPr>
          <a:lstStyle/>
          <a:p>
            <a:r>
              <a:rPr lang="sv-SE" sz="4800" b="1" dirty="0" smtClean="0"/>
              <a:t>FLERBOSTADSHUS</a:t>
            </a:r>
            <a:endParaRPr lang="sv-SE" sz="4800" b="1" dirty="0"/>
          </a:p>
        </p:txBody>
      </p:sp>
    </p:spTree>
    <p:extLst>
      <p:ext uri="{BB962C8B-B14F-4D97-AF65-F5344CB8AC3E}">
        <p14:creationId xmlns:p14="http://schemas.microsoft.com/office/powerpoint/2010/main" val="129009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normAutofit/>
          </a:bodyPr>
          <a:lstStyle/>
          <a:p>
            <a:r>
              <a:rPr lang="sv-SE" b="1" dirty="0" smtClean="0"/>
              <a:t>MÖD</a:t>
            </a:r>
            <a:r>
              <a:rPr lang="sv-SE" b="1" dirty="0"/>
              <a:t> </a:t>
            </a:r>
            <a:r>
              <a:rPr lang="sv-SE" b="1" dirty="0" smtClean="0"/>
              <a:t>2014-07-16, mål </a:t>
            </a:r>
            <a:r>
              <a:rPr lang="sv-SE" b="1" dirty="0"/>
              <a:t>nr </a:t>
            </a:r>
            <a:r>
              <a:rPr lang="sv-SE" b="1" dirty="0" smtClean="0"/>
              <a:t>P 660-14</a:t>
            </a:r>
          </a:p>
          <a:p>
            <a:r>
              <a:rPr lang="sv-SE" dirty="0"/>
              <a:t>H</a:t>
            </a:r>
            <a:r>
              <a:rPr lang="sv-SE" dirty="0" smtClean="0"/>
              <a:t>ade uppförts på mark som var planlagd för parhus</a:t>
            </a:r>
          </a:p>
          <a:p>
            <a:r>
              <a:rPr lang="sv-SE" dirty="0" smtClean="0"/>
              <a:t>Var det två sammanbyggda tvåbostadshus (parhus) eller ett flerbostadshus?</a:t>
            </a:r>
            <a:endParaRPr lang="sv-SE" b="1" dirty="0"/>
          </a:p>
          <a:p>
            <a:endParaRPr lang="sv-SE" b="1" dirty="0" smtClean="0"/>
          </a:p>
          <a:p>
            <a:pPr>
              <a:buClr>
                <a:schemeClr val="bg1"/>
              </a:buClr>
            </a:pPr>
            <a:r>
              <a:rPr lang="sv-SE" b="1" dirty="0" smtClean="0">
                <a:solidFill>
                  <a:schemeClr val="bg1"/>
                </a:solidFill>
              </a:rPr>
              <a:t>MÖD: Flerbostadshus!</a:t>
            </a:r>
          </a:p>
          <a:p>
            <a:pPr>
              <a:buClr>
                <a:schemeClr val="bg1"/>
              </a:buClr>
            </a:pPr>
            <a:endParaRPr lang="sv-SE" b="1" dirty="0">
              <a:solidFill>
                <a:schemeClr val="bg1"/>
              </a:solidFill>
            </a:endParaRPr>
          </a:p>
          <a:p>
            <a:pPr marL="342900" indent="-342900">
              <a:buClr>
                <a:schemeClr val="bg1"/>
              </a:buClr>
              <a:buFont typeface="Arial" panose="020B0604020202020204" pitchFamily="34" charset="0"/>
              <a:buChar char="•"/>
            </a:pPr>
            <a:r>
              <a:rPr lang="sv-SE" b="1" dirty="0" smtClean="0">
                <a:solidFill>
                  <a:schemeClr val="bg1"/>
                </a:solidFill>
              </a:rPr>
              <a:t>Loftgångarna var en gemensam funktion</a:t>
            </a:r>
          </a:p>
          <a:p>
            <a:pPr marL="342900" indent="-342900">
              <a:buClr>
                <a:schemeClr val="bg1"/>
              </a:buClr>
              <a:buFont typeface="Arial" panose="020B0604020202020204" pitchFamily="34" charset="0"/>
              <a:buChar char="•"/>
            </a:pPr>
            <a:r>
              <a:rPr lang="sv-SE" b="1" dirty="0" smtClean="0">
                <a:solidFill>
                  <a:schemeClr val="bg1"/>
                </a:solidFill>
              </a:rPr>
              <a:t>Visuellt intryck</a:t>
            </a:r>
          </a:p>
          <a:p>
            <a:pPr marL="342900" indent="-342900">
              <a:buFont typeface="Arial" panose="020B0604020202020204" pitchFamily="34" charset="0"/>
              <a:buChar char="•"/>
            </a:pPr>
            <a:endParaRPr lang="sv-SE" b="1" dirty="0"/>
          </a:p>
        </p:txBody>
      </p:sp>
    </p:spTree>
    <p:extLst>
      <p:ext uri="{BB962C8B-B14F-4D97-AF65-F5344CB8AC3E}">
        <p14:creationId xmlns:p14="http://schemas.microsoft.com/office/powerpoint/2010/main" val="3508872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normAutofit/>
          </a:bodyPr>
          <a:lstStyle/>
          <a:p>
            <a:r>
              <a:rPr lang="sv-SE" b="1" dirty="0" smtClean="0"/>
              <a:t>MÖD</a:t>
            </a:r>
            <a:r>
              <a:rPr lang="sv-SE" b="1" dirty="0"/>
              <a:t> </a:t>
            </a:r>
            <a:r>
              <a:rPr lang="sv-SE" b="1" dirty="0" smtClean="0"/>
              <a:t>2014-07-16, mål </a:t>
            </a:r>
            <a:r>
              <a:rPr lang="sv-SE" b="1" dirty="0"/>
              <a:t>nr </a:t>
            </a:r>
            <a:r>
              <a:rPr lang="sv-SE" b="1" dirty="0" smtClean="0"/>
              <a:t>P 660-14</a:t>
            </a:r>
          </a:p>
          <a:p>
            <a:r>
              <a:rPr lang="sv-SE" dirty="0"/>
              <a:t>H</a:t>
            </a:r>
            <a:r>
              <a:rPr lang="sv-SE" dirty="0" smtClean="0"/>
              <a:t>ade uppförts på mark som var planlagd för parhus</a:t>
            </a:r>
          </a:p>
          <a:p>
            <a:r>
              <a:rPr lang="sv-SE" dirty="0" smtClean="0"/>
              <a:t>Var det två sammanbyggda tvåbostadshus (parhus) eller ett flerbostadshus?</a:t>
            </a:r>
            <a:endParaRPr lang="sv-SE" b="1" dirty="0"/>
          </a:p>
          <a:p>
            <a:endParaRPr lang="sv-SE" b="1" dirty="0" smtClean="0"/>
          </a:p>
          <a:p>
            <a:r>
              <a:rPr lang="sv-SE" b="1" dirty="0" smtClean="0"/>
              <a:t>MÖD: Flerbostadshus!</a:t>
            </a:r>
          </a:p>
          <a:p>
            <a:endParaRPr lang="sv-SE" b="1" dirty="0"/>
          </a:p>
          <a:p>
            <a:pPr marL="342900" indent="-342900">
              <a:buFont typeface="Arial" panose="020B0604020202020204" pitchFamily="34" charset="0"/>
              <a:buChar char="•"/>
            </a:pPr>
            <a:r>
              <a:rPr lang="sv-SE" b="1" dirty="0" smtClean="0"/>
              <a:t>Loftgångarna var en gemensam funktion</a:t>
            </a:r>
          </a:p>
          <a:p>
            <a:pPr marL="342900" indent="-342900">
              <a:buFont typeface="Arial" panose="020B0604020202020204" pitchFamily="34" charset="0"/>
              <a:buChar char="•"/>
            </a:pPr>
            <a:r>
              <a:rPr lang="sv-SE" b="1" dirty="0" smtClean="0"/>
              <a:t>Visuellt intryck</a:t>
            </a:r>
          </a:p>
          <a:p>
            <a:pPr marL="342900" indent="-342900">
              <a:buFont typeface="Arial" panose="020B0604020202020204" pitchFamily="34" charset="0"/>
              <a:buChar char="•"/>
            </a:pPr>
            <a:endParaRPr lang="sv-SE" b="1" dirty="0"/>
          </a:p>
        </p:txBody>
      </p:sp>
    </p:spTree>
    <p:extLst>
      <p:ext uri="{BB962C8B-B14F-4D97-AF65-F5344CB8AC3E}">
        <p14:creationId xmlns:p14="http://schemas.microsoft.com/office/powerpoint/2010/main" val="3606092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normAutofit lnSpcReduction="10000"/>
          </a:bodyPr>
          <a:lstStyle/>
          <a:p>
            <a:r>
              <a:rPr lang="sv-SE" b="1" dirty="0" smtClean="0"/>
              <a:t>Vad betyder domen?</a:t>
            </a:r>
            <a:endParaRPr lang="sv-SE" b="1" dirty="0"/>
          </a:p>
          <a:p>
            <a:pPr marL="342900" indent="-342900">
              <a:buClr>
                <a:schemeClr val="bg1"/>
              </a:buClr>
              <a:buFont typeface="Arial" panose="020B0604020202020204" pitchFamily="34" charset="0"/>
              <a:buChar char="•"/>
            </a:pPr>
            <a:r>
              <a:rPr lang="sv-SE" dirty="0" smtClean="0">
                <a:solidFill>
                  <a:schemeClr val="bg1"/>
                </a:solidFill>
              </a:rPr>
              <a:t>Bedöma om funktioner som är viktiga för bostadsanvändningen är gemensamma eller löses i varje hus för sig</a:t>
            </a:r>
          </a:p>
          <a:p>
            <a:pPr marL="342900" indent="-342900">
              <a:buClr>
                <a:schemeClr val="bg1"/>
              </a:buClr>
              <a:buFont typeface="Arial" panose="020B0604020202020204" pitchFamily="34" charset="0"/>
              <a:buChar char="•"/>
            </a:pPr>
            <a:r>
              <a:rPr lang="sv-SE" dirty="0" smtClean="0">
                <a:solidFill>
                  <a:schemeClr val="bg1"/>
                </a:solidFill>
              </a:rPr>
              <a:t>Fungerar varje hus självständigt?</a:t>
            </a:r>
            <a:endParaRPr lang="sv-SE" dirty="0">
              <a:solidFill>
                <a:schemeClr val="bg1"/>
              </a:solidFill>
            </a:endParaRPr>
          </a:p>
          <a:p>
            <a:pPr marL="342900" indent="-342900">
              <a:buClr>
                <a:schemeClr val="bg1"/>
              </a:buClr>
              <a:buFont typeface="Arial" panose="020B0604020202020204" pitchFamily="34" charset="0"/>
              <a:buChar char="•"/>
            </a:pPr>
            <a:r>
              <a:rPr lang="sv-SE" dirty="0" smtClean="0">
                <a:solidFill>
                  <a:schemeClr val="bg1"/>
                </a:solidFill>
              </a:rPr>
              <a:t>Gemensamma funktioner skapar ett </a:t>
            </a:r>
            <a:r>
              <a:rPr lang="sv-SE" b="1" dirty="0" smtClean="0">
                <a:solidFill>
                  <a:schemeClr val="bg1"/>
                </a:solidFill>
              </a:rPr>
              <a:t>visuellt intryck</a:t>
            </a:r>
            <a:r>
              <a:rPr lang="sv-SE" dirty="0" smtClean="0">
                <a:solidFill>
                  <a:schemeClr val="bg1"/>
                </a:solidFill>
              </a:rPr>
              <a:t> av flerbostadshus</a:t>
            </a:r>
          </a:p>
          <a:p>
            <a:pPr marL="342900" indent="-342900">
              <a:buClr>
                <a:schemeClr val="bg1"/>
              </a:buClr>
              <a:buFont typeface="Arial" panose="020B0604020202020204" pitchFamily="34" charset="0"/>
              <a:buChar char="•"/>
            </a:pPr>
            <a:r>
              <a:rPr lang="sv-SE" dirty="0" smtClean="0">
                <a:solidFill>
                  <a:schemeClr val="bg1"/>
                </a:solidFill>
              </a:rPr>
              <a:t>T.ex</a:t>
            </a:r>
            <a:r>
              <a:rPr lang="sv-SE" dirty="0">
                <a:solidFill>
                  <a:schemeClr val="bg1"/>
                </a:solidFill>
              </a:rPr>
              <a:t>. radhus är </a:t>
            </a:r>
            <a:r>
              <a:rPr lang="sv-SE" dirty="0" smtClean="0">
                <a:solidFill>
                  <a:schemeClr val="bg1"/>
                </a:solidFill>
              </a:rPr>
              <a:t>tänkta </a:t>
            </a:r>
            <a:r>
              <a:rPr lang="sv-SE" dirty="0">
                <a:solidFill>
                  <a:schemeClr val="bg1"/>
                </a:solidFill>
              </a:rPr>
              <a:t>att fungera självständigt från varandra, till skillnad från flerbostadshus där man förutsätter att vissa bostadsfunktioner ska vara </a:t>
            </a:r>
            <a:r>
              <a:rPr lang="sv-SE" dirty="0" smtClean="0">
                <a:solidFill>
                  <a:schemeClr val="bg1"/>
                </a:solidFill>
              </a:rPr>
              <a:t>gemensamma</a:t>
            </a:r>
          </a:p>
          <a:p>
            <a:pPr marL="342900" indent="-342900">
              <a:buClr>
                <a:schemeClr val="bg1"/>
              </a:buClr>
              <a:buFont typeface="Arial" panose="020B0604020202020204" pitchFamily="34" charset="0"/>
              <a:buChar char="•"/>
            </a:pPr>
            <a:r>
              <a:rPr lang="sv-SE" dirty="0" smtClean="0">
                <a:solidFill>
                  <a:schemeClr val="bg1"/>
                </a:solidFill>
              </a:rPr>
              <a:t>Gemensamma funktioner, som ventilation eller hiss, ger vid handen att de ska utformas enligt de regler som gäller för flerbostadshus</a:t>
            </a:r>
            <a:endParaRPr lang="sv-SE" dirty="0">
              <a:solidFill>
                <a:schemeClr val="bg1"/>
              </a:solidFill>
            </a:endParaRPr>
          </a:p>
        </p:txBody>
      </p:sp>
    </p:spTree>
    <p:extLst>
      <p:ext uri="{BB962C8B-B14F-4D97-AF65-F5344CB8AC3E}">
        <p14:creationId xmlns:p14="http://schemas.microsoft.com/office/powerpoint/2010/main" val="187886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normAutofit lnSpcReduction="10000"/>
          </a:bodyPr>
          <a:lstStyle/>
          <a:p>
            <a:r>
              <a:rPr lang="sv-SE" b="1" dirty="0" smtClean="0"/>
              <a:t>Vad betyder domen?</a:t>
            </a:r>
            <a:endParaRPr lang="sv-SE" b="1" dirty="0"/>
          </a:p>
          <a:p>
            <a:pPr marL="342900" indent="-342900">
              <a:buFont typeface="Arial" panose="020B0604020202020204" pitchFamily="34" charset="0"/>
              <a:buChar char="•"/>
            </a:pPr>
            <a:r>
              <a:rPr lang="sv-SE" dirty="0" smtClean="0"/>
              <a:t>Bedöma om funktioner som är viktiga för bostadsanvändningen är gemensamma eller löses i varje hus för sig</a:t>
            </a:r>
          </a:p>
          <a:p>
            <a:pPr marL="342900" indent="-342900">
              <a:buClr>
                <a:schemeClr val="bg1"/>
              </a:buClr>
              <a:buFont typeface="Arial" panose="020B0604020202020204" pitchFamily="34" charset="0"/>
              <a:buChar char="•"/>
            </a:pPr>
            <a:r>
              <a:rPr lang="sv-SE" dirty="0" smtClean="0">
                <a:solidFill>
                  <a:schemeClr val="bg1"/>
                </a:solidFill>
              </a:rPr>
              <a:t>Fungerar varje hus självständigt?</a:t>
            </a:r>
            <a:endParaRPr lang="sv-SE" dirty="0">
              <a:solidFill>
                <a:schemeClr val="bg1"/>
              </a:solidFill>
            </a:endParaRPr>
          </a:p>
          <a:p>
            <a:pPr marL="342900" indent="-342900">
              <a:buClr>
                <a:schemeClr val="bg1"/>
              </a:buClr>
              <a:buFont typeface="Arial" panose="020B0604020202020204" pitchFamily="34" charset="0"/>
              <a:buChar char="•"/>
            </a:pPr>
            <a:r>
              <a:rPr lang="sv-SE" dirty="0" smtClean="0">
                <a:solidFill>
                  <a:schemeClr val="bg1"/>
                </a:solidFill>
              </a:rPr>
              <a:t>Gemensamma funktioner skapar ett </a:t>
            </a:r>
            <a:r>
              <a:rPr lang="sv-SE" b="1" dirty="0" smtClean="0">
                <a:solidFill>
                  <a:schemeClr val="bg1"/>
                </a:solidFill>
              </a:rPr>
              <a:t>visuellt intryck</a:t>
            </a:r>
            <a:r>
              <a:rPr lang="sv-SE" dirty="0" smtClean="0">
                <a:solidFill>
                  <a:schemeClr val="bg1"/>
                </a:solidFill>
              </a:rPr>
              <a:t> av flerbostadshus</a:t>
            </a:r>
          </a:p>
          <a:p>
            <a:pPr marL="342900" indent="-342900">
              <a:buClr>
                <a:schemeClr val="bg1"/>
              </a:buClr>
              <a:buFont typeface="Arial" panose="020B0604020202020204" pitchFamily="34" charset="0"/>
              <a:buChar char="•"/>
            </a:pPr>
            <a:r>
              <a:rPr lang="sv-SE" dirty="0" smtClean="0">
                <a:solidFill>
                  <a:schemeClr val="bg1"/>
                </a:solidFill>
              </a:rPr>
              <a:t>T.ex</a:t>
            </a:r>
            <a:r>
              <a:rPr lang="sv-SE" dirty="0">
                <a:solidFill>
                  <a:schemeClr val="bg1"/>
                </a:solidFill>
              </a:rPr>
              <a:t>. radhus är </a:t>
            </a:r>
            <a:r>
              <a:rPr lang="sv-SE" dirty="0" smtClean="0">
                <a:solidFill>
                  <a:schemeClr val="bg1"/>
                </a:solidFill>
              </a:rPr>
              <a:t>tänkta </a:t>
            </a:r>
            <a:r>
              <a:rPr lang="sv-SE" dirty="0">
                <a:solidFill>
                  <a:schemeClr val="bg1"/>
                </a:solidFill>
              </a:rPr>
              <a:t>att fungera självständigt från varandra, till skillnad från flerbostadshus där man förutsätter att vissa bostadsfunktioner ska vara </a:t>
            </a:r>
            <a:r>
              <a:rPr lang="sv-SE" dirty="0" smtClean="0">
                <a:solidFill>
                  <a:schemeClr val="bg1"/>
                </a:solidFill>
              </a:rPr>
              <a:t>gemensamma</a:t>
            </a:r>
          </a:p>
          <a:p>
            <a:pPr marL="342900" indent="-342900">
              <a:buClr>
                <a:schemeClr val="bg1"/>
              </a:buClr>
              <a:buFont typeface="Arial" panose="020B0604020202020204" pitchFamily="34" charset="0"/>
              <a:buChar char="•"/>
            </a:pPr>
            <a:r>
              <a:rPr lang="sv-SE" dirty="0" smtClean="0">
                <a:solidFill>
                  <a:schemeClr val="bg1"/>
                </a:solidFill>
              </a:rPr>
              <a:t>Gemensamma funktioner, som ventilation eller hiss, ger vid handen att de ska utformas enligt de regler som gäller för flerbostadshus</a:t>
            </a:r>
            <a:endParaRPr lang="sv-SE" dirty="0">
              <a:solidFill>
                <a:schemeClr val="bg1"/>
              </a:solidFill>
            </a:endParaRPr>
          </a:p>
        </p:txBody>
      </p:sp>
    </p:spTree>
    <p:extLst>
      <p:ext uri="{BB962C8B-B14F-4D97-AF65-F5344CB8AC3E}">
        <p14:creationId xmlns:p14="http://schemas.microsoft.com/office/powerpoint/2010/main" val="87279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normAutofit lnSpcReduction="10000"/>
          </a:bodyPr>
          <a:lstStyle/>
          <a:p>
            <a:r>
              <a:rPr lang="sv-SE" b="1" dirty="0" smtClean="0"/>
              <a:t>Vad betyder domen?</a:t>
            </a:r>
            <a:endParaRPr lang="sv-SE" b="1" dirty="0"/>
          </a:p>
          <a:p>
            <a:pPr marL="342900" indent="-342900">
              <a:buFont typeface="Arial" panose="020B0604020202020204" pitchFamily="34" charset="0"/>
              <a:buChar char="•"/>
            </a:pPr>
            <a:r>
              <a:rPr lang="sv-SE" dirty="0" smtClean="0"/>
              <a:t>Bedöma om funktioner som är viktiga för bostadsanvändningen är gemensamma eller löses i varje hus för sig</a:t>
            </a:r>
          </a:p>
          <a:p>
            <a:pPr marL="342900" indent="-342900">
              <a:buFont typeface="Arial" panose="020B0604020202020204" pitchFamily="34" charset="0"/>
              <a:buChar char="•"/>
            </a:pPr>
            <a:r>
              <a:rPr lang="sv-SE" dirty="0" smtClean="0"/>
              <a:t>Fungerar varje hus självständigt?</a:t>
            </a:r>
            <a:endParaRPr lang="sv-SE" dirty="0"/>
          </a:p>
          <a:p>
            <a:pPr marL="342900" indent="-342900">
              <a:buClr>
                <a:schemeClr val="bg1"/>
              </a:buClr>
              <a:buFont typeface="Arial" panose="020B0604020202020204" pitchFamily="34" charset="0"/>
              <a:buChar char="•"/>
            </a:pPr>
            <a:r>
              <a:rPr lang="sv-SE" dirty="0" smtClean="0">
                <a:solidFill>
                  <a:schemeClr val="bg1"/>
                </a:solidFill>
              </a:rPr>
              <a:t>Gemensamma funktioner skapar ett </a:t>
            </a:r>
            <a:r>
              <a:rPr lang="sv-SE" b="1" dirty="0" smtClean="0">
                <a:solidFill>
                  <a:schemeClr val="bg1"/>
                </a:solidFill>
              </a:rPr>
              <a:t>visuellt intryck</a:t>
            </a:r>
            <a:r>
              <a:rPr lang="sv-SE" dirty="0" smtClean="0">
                <a:solidFill>
                  <a:schemeClr val="bg1"/>
                </a:solidFill>
              </a:rPr>
              <a:t> av flerbostadshus</a:t>
            </a:r>
          </a:p>
          <a:p>
            <a:pPr marL="342900" indent="-342900">
              <a:buClr>
                <a:schemeClr val="bg1"/>
              </a:buClr>
              <a:buFont typeface="Arial" panose="020B0604020202020204" pitchFamily="34" charset="0"/>
              <a:buChar char="•"/>
            </a:pPr>
            <a:r>
              <a:rPr lang="sv-SE" dirty="0" smtClean="0">
                <a:solidFill>
                  <a:schemeClr val="bg1"/>
                </a:solidFill>
              </a:rPr>
              <a:t>T.ex</a:t>
            </a:r>
            <a:r>
              <a:rPr lang="sv-SE" dirty="0">
                <a:solidFill>
                  <a:schemeClr val="bg1"/>
                </a:solidFill>
              </a:rPr>
              <a:t>. radhus är </a:t>
            </a:r>
            <a:r>
              <a:rPr lang="sv-SE" dirty="0" smtClean="0">
                <a:solidFill>
                  <a:schemeClr val="bg1"/>
                </a:solidFill>
              </a:rPr>
              <a:t>tänkta </a:t>
            </a:r>
            <a:r>
              <a:rPr lang="sv-SE" dirty="0">
                <a:solidFill>
                  <a:schemeClr val="bg1"/>
                </a:solidFill>
              </a:rPr>
              <a:t>att fungera självständigt från varandra, till skillnad från flerbostadshus där man förutsätter att vissa bostadsfunktioner ska vara </a:t>
            </a:r>
            <a:r>
              <a:rPr lang="sv-SE" dirty="0" smtClean="0">
                <a:solidFill>
                  <a:schemeClr val="bg1"/>
                </a:solidFill>
              </a:rPr>
              <a:t>gemensamma</a:t>
            </a:r>
          </a:p>
          <a:p>
            <a:pPr marL="342900" indent="-342900">
              <a:buClr>
                <a:schemeClr val="bg1"/>
              </a:buClr>
              <a:buFont typeface="Arial" panose="020B0604020202020204" pitchFamily="34" charset="0"/>
              <a:buChar char="•"/>
            </a:pPr>
            <a:r>
              <a:rPr lang="sv-SE" dirty="0" smtClean="0">
                <a:solidFill>
                  <a:schemeClr val="bg1"/>
                </a:solidFill>
              </a:rPr>
              <a:t>Gemensamma funktioner, som ventilation eller hiss, ger vid handen att de ska utformas enligt de regler som gäller för flerbostadshus</a:t>
            </a:r>
            <a:endParaRPr lang="sv-SE" dirty="0">
              <a:solidFill>
                <a:schemeClr val="bg1"/>
              </a:solidFill>
            </a:endParaRPr>
          </a:p>
        </p:txBody>
      </p:sp>
    </p:spTree>
    <p:extLst>
      <p:ext uri="{BB962C8B-B14F-4D97-AF65-F5344CB8AC3E}">
        <p14:creationId xmlns:p14="http://schemas.microsoft.com/office/powerpoint/2010/main" val="60768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normAutofit lnSpcReduction="10000"/>
          </a:bodyPr>
          <a:lstStyle/>
          <a:p>
            <a:r>
              <a:rPr lang="sv-SE" b="1" dirty="0" smtClean="0"/>
              <a:t>Vad betyder domen?</a:t>
            </a:r>
            <a:endParaRPr lang="sv-SE" b="1" dirty="0"/>
          </a:p>
          <a:p>
            <a:pPr marL="342900" indent="-342900">
              <a:buFont typeface="Arial" panose="020B0604020202020204" pitchFamily="34" charset="0"/>
              <a:buChar char="•"/>
            </a:pPr>
            <a:r>
              <a:rPr lang="sv-SE" dirty="0" smtClean="0"/>
              <a:t>Bedöma om funktioner som är viktiga för bostadsanvändningen är gemensamma eller löses i varje hus för sig</a:t>
            </a:r>
          </a:p>
          <a:p>
            <a:pPr marL="342900" indent="-342900">
              <a:buFont typeface="Arial" panose="020B0604020202020204" pitchFamily="34" charset="0"/>
              <a:buChar char="•"/>
            </a:pPr>
            <a:r>
              <a:rPr lang="sv-SE" dirty="0" smtClean="0"/>
              <a:t>Fungerar varje hus självständigt?</a:t>
            </a:r>
            <a:endParaRPr lang="sv-SE" dirty="0"/>
          </a:p>
          <a:p>
            <a:pPr marL="342900" indent="-342900">
              <a:buFont typeface="Arial" panose="020B0604020202020204" pitchFamily="34" charset="0"/>
              <a:buChar char="•"/>
            </a:pPr>
            <a:r>
              <a:rPr lang="sv-SE" dirty="0" smtClean="0"/>
              <a:t>Gemensamma funktioner skapar ofta ett </a:t>
            </a:r>
            <a:r>
              <a:rPr lang="sv-SE" b="1" dirty="0" smtClean="0"/>
              <a:t>visuellt intryck</a:t>
            </a:r>
            <a:r>
              <a:rPr lang="sv-SE" dirty="0" smtClean="0"/>
              <a:t> av flerbostadshus</a:t>
            </a:r>
          </a:p>
          <a:p>
            <a:pPr marL="342900" indent="-342900">
              <a:buClr>
                <a:schemeClr val="bg1"/>
              </a:buClr>
              <a:buFont typeface="Arial" panose="020B0604020202020204" pitchFamily="34" charset="0"/>
              <a:buChar char="•"/>
            </a:pPr>
            <a:r>
              <a:rPr lang="sv-SE" dirty="0" smtClean="0">
                <a:solidFill>
                  <a:schemeClr val="bg1"/>
                </a:solidFill>
              </a:rPr>
              <a:t>T.ex</a:t>
            </a:r>
            <a:r>
              <a:rPr lang="sv-SE" dirty="0">
                <a:solidFill>
                  <a:schemeClr val="bg1"/>
                </a:solidFill>
              </a:rPr>
              <a:t>. radhus är </a:t>
            </a:r>
            <a:r>
              <a:rPr lang="sv-SE" dirty="0" smtClean="0">
                <a:solidFill>
                  <a:schemeClr val="bg1"/>
                </a:solidFill>
              </a:rPr>
              <a:t>tänkta </a:t>
            </a:r>
            <a:r>
              <a:rPr lang="sv-SE" dirty="0">
                <a:solidFill>
                  <a:schemeClr val="bg1"/>
                </a:solidFill>
              </a:rPr>
              <a:t>att fungera självständigt från varandra, till skillnad från flerbostadshus där man förutsätter att vissa bostadsfunktioner ska vara </a:t>
            </a:r>
            <a:r>
              <a:rPr lang="sv-SE" dirty="0" smtClean="0">
                <a:solidFill>
                  <a:schemeClr val="bg1"/>
                </a:solidFill>
              </a:rPr>
              <a:t>gemensamma</a:t>
            </a:r>
          </a:p>
          <a:p>
            <a:pPr marL="342900" indent="-342900">
              <a:buClr>
                <a:schemeClr val="bg1"/>
              </a:buClr>
              <a:buFont typeface="Arial" panose="020B0604020202020204" pitchFamily="34" charset="0"/>
              <a:buChar char="•"/>
            </a:pPr>
            <a:r>
              <a:rPr lang="sv-SE" dirty="0" smtClean="0">
                <a:solidFill>
                  <a:schemeClr val="bg1"/>
                </a:solidFill>
              </a:rPr>
              <a:t>Gemensamma funktioner, som ventilation eller hiss, ger vid handen att de ska utformas enligt de regler som gäller för flerbostadshus</a:t>
            </a:r>
            <a:endParaRPr lang="sv-SE" dirty="0">
              <a:solidFill>
                <a:schemeClr val="bg1"/>
              </a:solidFill>
            </a:endParaRPr>
          </a:p>
        </p:txBody>
      </p:sp>
    </p:spTree>
    <p:extLst>
      <p:ext uri="{BB962C8B-B14F-4D97-AF65-F5344CB8AC3E}">
        <p14:creationId xmlns:p14="http://schemas.microsoft.com/office/powerpoint/2010/main" val="60768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normAutofit lnSpcReduction="10000"/>
          </a:bodyPr>
          <a:lstStyle/>
          <a:p>
            <a:r>
              <a:rPr lang="sv-SE" b="1" dirty="0" smtClean="0"/>
              <a:t>Vad betyder domen?</a:t>
            </a:r>
            <a:endParaRPr lang="sv-SE" b="1" dirty="0"/>
          </a:p>
          <a:p>
            <a:pPr marL="342900" indent="-342900">
              <a:buFont typeface="Arial" panose="020B0604020202020204" pitchFamily="34" charset="0"/>
              <a:buChar char="•"/>
            </a:pPr>
            <a:r>
              <a:rPr lang="sv-SE" dirty="0" smtClean="0"/>
              <a:t>Bedöma om funktioner som är viktiga för bostadsanvändningen är gemensamma eller löses i varje hus för sig</a:t>
            </a:r>
          </a:p>
          <a:p>
            <a:pPr marL="342900" indent="-342900">
              <a:buFont typeface="Arial" panose="020B0604020202020204" pitchFamily="34" charset="0"/>
              <a:buChar char="•"/>
            </a:pPr>
            <a:r>
              <a:rPr lang="sv-SE" dirty="0" smtClean="0"/>
              <a:t>Fungerar varje hus självständigt?</a:t>
            </a:r>
            <a:endParaRPr lang="sv-SE" dirty="0"/>
          </a:p>
          <a:p>
            <a:pPr marL="342900" indent="-342900">
              <a:buFont typeface="Arial" panose="020B0604020202020204" pitchFamily="34" charset="0"/>
              <a:buChar char="•"/>
            </a:pPr>
            <a:r>
              <a:rPr lang="sv-SE" dirty="0" smtClean="0"/>
              <a:t>Gemensamma funktioner skapar ofta ett </a:t>
            </a:r>
            <a:r>
              <a:rPr lang="sv-SE" b="1" dirty="0" smtClean="0"/>
              <a:t>visuellt intryck</a:t>
            </a:r>
            <a:r>
              <a:rPr lang="sv-SE" dirty="0" smtClean="0"/>
              <a:t> av flerbostadshus</a:t>
            </a:r>
          </a:p>
          <a:p>
            <a:pPr marL="342900" indent="-342900">
              <a:buFont typeface="Arial" panose="020B0604020202020204" pitchFamily="34" charset="0"/>
              <a:buChar char="•"/>
            </a:pPr>
            <a:r>
              <a:rPr lang="sv-SE" dirty="0" smtClean="0"/>
              <a:t>T.ex</a:t>
            </a:r>
            <a:r>
              <a:rPr lang="sv-SE" dirty="0"/>
              <a:t>. radhus är </a:t>
            </a:r>
            <a:r>
              <a:rPr lang="sv-SE" dirty="0" smtClean="0"/>
              <a:t>tänkta </a:t>
            </a:r>
            <a:r>
              <a:rPr lang="sv-SE" dirty="0"/>
              <a:t>att fungera självständigt från varandra, till skillnad från flerbostadshus där man förutsätter att vissa bostadsfunktioner ska vara </a:t>
            </a:r>
            <a:r>
              <a:rPr lang="sv-SE" dirty="0" smtClean="0"/>
              <a:t>gemensamma</a:t>
            </a:r>
          </a:p>
          <a:p>
            <a:pPr marL="342900" indent="-342900">
              <a:buClr>
                <a:schemeClr val="bg1"/>
              </a:buClr>
              <a:buFont typeface="Arial" panose="020B0604020202020204" pitchFamily="34" charset="0"/>
              <a:buChar char="•"/>
            </a:pPr>
            <a:r>
              <a:rPr lang="sv-SE" dirty="0" smtClean="0">
                <a:solidFill>
                  <a:schemeClr val="bg1"/>
                </a:solidFill>
              </a:rPr>
              <a:t>Gemensamma funktioner, som ventilation eller hiss, ger vid handen att de ska utformas enligt de regler som gäller för flerbostadshus</a:t>
            </a:r>
            <a:endParaRPr lang="sv-SE" dirty="0">
              <a:solidFill>
                <a:schemeClr val="bg1"/>
              </a:solidFill>
            </a:endParaRPr>
          </a:p>
        </p:txBody>
      </p:sp>
    </p:spTree>
    <p:extLst>
      <p:ext uri="{BB962C8B-B14F-4D97-AF65-F5344CB8AC3E}">
        <p14:creationId xmlns:p14="http://schemas.microsoft.com/office/powerpoint/2010/main" val="60768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Sammanbyggda en- och tvåbostadshus kontra flerbostadshus</a:t>
            </a:r>
          </a:p>
        </p:txBody>
      </p:sp>
      <p:sp>
        <p:nvSpPr>
          <p:cNvPr id="3" name="Platshållare för innehåll 2"/>
          <p:cNvSpPr>
            <a:spLocks noGrp="1"/>
          </p:cNvSpPr>
          <p:nvPr>
            <p:ph idx="1"/>
          </p:nvPr>
        </p:nvSpPr>
        <p:spPr/>
        <p:txBody>
          <a:bodyPr>
            <a:normAutofit lnSpcReduction="10000"/>
          </a:bodyPr>
          <a:lstStyle/>
          <a:p>
            <a:r>
              <a:rPr lang="sv-SE" b="1" dirty="0" smtClean="0"/>
              <a:t>Vad betyder domen?</a:t>
            </a:r>
            <a:endParaRPr lang="sv-SE" b="1" dirty="0"/>
          </a:p>
          <a:p>
            <a:pPr marL="342900" indent="-342900">
              <a:buFont typeface="Arial" panose="020B0604020202020204" pitchFamily="34" charset="0"/>
              <a:buChar char="•"/>
            </a:pPr>
            <a:r>
              <a:rPr lang="sv-SE" dirty="0" smtClean="0"/>
              <a:t>Bedöma om funktioner som är viktiga för bostadsanvändningen är gemensamma eller löses i varje hus för sig</a:t>
            </a:r>
          </a:p>
          <a:p>
            <a:pPr marL="342900" indent="-342900">
              <a:buFont typeface="Arial" panose="020B0604020202020204" pitchFamily="34" charset="0"/>
              <a:buChar char="•"/>
            </a:pPr>
            <a:r>
              <a:rPr lang="sv-SE" dirty="0" smtClean="0"/>
              <a:t>Fungerar varje hus självständigt?</a:t>
            </a:r>
            <a:endParaRPr lang="sv-SE" dirty="0"/>
          </a:p>
          <a:p>
            <a:pPr marL="342900" indent="-342900">
              <a:buFont typeface="Arial" panose="020B0604020202020204" pitchFamily="34" charset="0"/>
              <a:buChar char="•"/>
            </a:pPr>
            <a:r>
              <a:rPr lang="sv-SE" dirty="0" smtClean="0"/>
              <a:t>Gemensamma funktioner skapar ofta ett </a:t>
            </a:r>
            <a:r>
              <a:rPr lang="sv-SE" b="1" dirty="0" smtClean="0"/>
              <a:t>visuellt intryck</a:t>
            </a:r>
            <a:r>
              <a:rPr lang="sv-SE" dirty="0" smtClean="0"/>
              <a:t> av flerbostadshus</a:t>
            </a:r>
          </a:p>
          <a:p>
            <a:pPr marL="342900" indent="-342900">
              <a:buFont typeface="Arial" panose="020B0604020202020204" pitchFamily="34" charset="0"/>
              <a:buChar char="•"/>
            </a:pPr>
            <a:r>
              <a:rPr lang="sv-SE" dirty="0" smtClean="0"/>
              <a:t>T.ex</a:t>
            </a:r>
            <a:r>
              <a:rPr lang="sv-SE" dirty="0"/>
              <a:t>. radhus är </a:t>
            </a:r>
            <a:r>
              <a:rPr lang="sv-SE" dirty="0" smtClean="0"/>
              <a:t>tänkta </a:t>
            </a:r>
            <a:r>
              <a:rPr lang="sv-SE" dirty="0"/>
              <a:t>att fungera självständigt från varandra, till skillnad från flerbostadshus där man förutsätter att vissa bostadsfunktioner ska vara </a:t>
            </a:r>
            <a:r>
              <a:rPr lang="sv-SE" dirty="0" smtClean="0"/>
              <a:t>gemensamma</a:t>
            </a:r>
          </a:p>
          <a:p>
            <a:pPr marL="342900" indent="-342900">
              <a:buFont typeface="Arial" panose="020B0604020202020204" pitchFamily="34" charset="0"/>
              <a:buChar char="•"/>
            </a:pPr>
            <a:r>
              <a:rPr lang="sv-SE" dirty="0" smtClean="0"/>
              <a:t>Gemensamma funktioner, som ventilation eller hiss, ger vid handen att de ska utformas enligt de regler som gäller för flerbostadshus</a:t>
            </a:r>
            <a:endParaRPr lang="sv-SE" dirty="0"/>
          </a:p>
        </p:txBody>
      </p:sp>
    </p:spTree>
    <p:extLst>
      <p:ext uri="{BB962C8B-B14F-4D97-AF65-F5344CB8AC3E}">
        <p14:creationId xmlns:p14="http://schemas.microsoft.com/office/powerpoint/2010/main" val="60768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pPr algn="ctr"/>
            <a:endParaRPr lang="sv-SE" b="1" dirty="0" smtClean="0"/>
          </a:p>
          <a:p>
            <a:pPr algn="ctr"/>
            <a:endParaRPr lang="sv-SE" b="1" dirty="0"/>
          </a:p>
          <a:p>
            <a:pPr algn="ctr"/>
            <a:endParaRPr lang="sv-SE" b="1" dirty="0" smtClean="0"/>
          </a:p>
          <a:p>
            <a:pPr algn="ctr"/>
            <a:endParaRPr lang="sv-SE" b="1" dirty="0"/>
          </a:p>
          <a:p>
            <a:pPr algn="ctr"/>
            <a:r>
              <a:rPr lang="sv-SE" sz="2400" b="1" dirty="0" smtClean="0"/>
              <a:t>”Män får lättare förkylning än kvinnor”</a:t>
            </a:r>
            <a:endParaRPr lang="sv-SE" sz="2400" b="1" dirty="0"/>
          </a:p>
        </p:txBody>
      </p:sp>
    </p:spTree>
    <p:extLst>
      <p:ext uri="{BB962C8B-B14F-4D97-AF65-F5344CB8AC3E}">
        <p14:creationId xmlns:p14="http://schemas.microsoft.com/office/powerpoint/2010/main" val="1350713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Fler rättsfall…</a:t>
            </a:r>
            <a:endParaRPr lang="sv-SE" dirty="0"/>
          </a:p>
        </p:txBody>
      </p:sp>
      <p:sp>
        <p:nvSpPr>
          <p:cNvPr id="3" name="Platshållare för innehåll 2"/>
          <p:cNvSpPr>
            <a:spLocks noGrp="1"/>
          </p:cNvSpPr>
          <p:nvPr>
            <p:ph idx="1"/>
          </p:nvPr>
        </p:nvSpPr>
        <p:spPr>
          <a:xfrm>
            <a:off x="468000" y="1620000"/>
            <a:ext cx="6660000" cy="5049360"/>
          </a:xfrm>
        </p:spPr>
        <p:txBody>
          <a:bodyPr/>
          <a:lstStyle/>
          <a:p>
            <a:endParaRPr lang="sv-SE" dirty="0" smtClean="0"/>
          </a:p>
          <a:p>
            <a:endParaRPr lang="sv-SE" dirty="0" smtClean="0"/>
          </a:p>
          <a:p>
            <a:endParaRPr lang="sv-SE" dirty="0"/>
          </a:p>
          <a:p>
            <a:endParaRPr lang="sv-SE" dirty="0" smtClean="0"/>
          </a:p>
          <a:p>
            <a:endParaRPr lang="sv-SE" dirty="0"/>
          </a:p>
          <a:p>
            <a:endParaRPr lang="sv-SE" dirty="0" smtClean="0"/>
          </a:p>
          <a:p>
            <a:endParaRPr lang="sv-SE" sz="2800" dirty="0"/>
          </a:p>
          <a:p>
            <a:r>
              <a:rPr lang="sv-SE" sz="2800" b="1" dirty="0" smtClean="0">
                <a:solidFill>
                  <a:schemeClr val="bg1"/>
                </a:solidFill>
              </a:rPr>
              <a:t>EN- OCH TVÅBOSTADSHUS</a:t>
            </a:r>
            <a:endParaRPr lang="sv-SE" sz="2800"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459844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389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Fler rättsfall…</a:t>
            </a:r>
            <a:endParaRPr lang="sv-SE" dirty="0"/>
          </a:p>
        </p:txBody>
      </p:sp>
      <p:sp>
        <p:nvSpPr>
          <p:cNvPr id="3" name="Platshållare för innehåll 2"/>
          <p:cNvSpPr>
            <a:spLocks noGrp="1"/>
          </p:cNvSpPr>
          <p:nvPr>
            <p:ph idx="1"/>
          </p:nvPr>
        </p:nvSpPr>
        <p:spPr>
          <a:xfrm>
            <a:off x="468000" y="1620000"/>
            <a:ext cx="6660000" cy="5049360"/>
          </a:xfrm>
        </p:spPr>
        <p:txBody>
          <a:bodyPr>
            <a:normAutofit/>
          </a:bodyPr>
          <a:lstStyle/>
          <a:p>
            <a:endParaRPr lang="sv-SE" dirty="0" smtClean="0"/>
          </a:p>
          <a:p>
            <a:endParaRPr lang="sv-SE" dirty="0" smtClean="0"/>
          </a:p>
          <a:p>
            <a:endParaRPr lang="sv-SE" dirty="0"/>
          </a:p>
          <a:p>
            <a:endParaRPr lang="sv-SE" dirty="0" smtClean="0"/>
          </a:p>
          <a:p>
            <a:endParaRPr lang="sv-SE" dirty="0"/>
          </a:p>
          <a:p>
            <a:endParaRPr lang="sv-SE" dirty="0" smtClean="0"/>
          </a:p>
          <a:p>
            <a:endParaRPr lang="sv-SE" sz="2800" dirty="0"/>
          </a:p>
          <a:p>
            <a:endParaRPr lang="sv-SE" sz="2800" b="1" dirty="0" smtClean="0"/>
          </a:p>
          <a:p>
            <a:endParaRPr lang="sv-SE" sz="2800" b="1" dirty="0" smtClean="0"/>
          </a:p>
          <a:p>
            <a:pPr algn="ctr"/>
            <a:r>
              <a:rPr lang="sv-SE" sz="4000" b="1" dirty="0" smtClean="0">
                <a:latin typeface="+mj-lt"/>
              </a:rPr>
              <a:t>EN- OCH TVÅBOSTADSHUS</a:t>
            </a:r>
            <a:endParaRPr lang="sv-SE" sz="4000" b="1"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459844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10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Fler rättsfall…</a:t>
            </a:r>
          </a:p>
        </p:txBody>
      </p:sp>
      <p:sp>
        <p:nvSpPr>
          <p:cNvPr id="3" name="Platshållare för innehåll 2"/>
          <p:cNvSpPr>
            <a:spLocks noGrp="1"/>
          </p:cNvSpPr>
          <p:nvPr>
            <p:ph idx="1"/>
          </p:nvPr>
        </p:nvSpPr>
        <p:spPr>
          <a:xfrm>
            <a:off x="468000" y="1620000"/>
            <a:ext cx="6660000" cy="5049360"/>
          </a:xfrm>
        </p:spPr>
        <p:txBody>
          <a:bodyPr/>
          <a:lstStyle/>
          <a:p>
            <a:r>
              <a:rPr lang="sv-SE" b="1" dirty="0"/>
              <a:t>MÖD 2016-04-18 (P 4803-15</a:t>
            </a:r>
            <a:r>
              <a:rPr lang="sv-SE" b="1" dirty="0" smtClean="0"/>
              <a:t>)</a:t>
            </a:r>
          </a:p>
          <a:p>
            <a:r>
              <a:rPr lang="sv-SE" dirty="0" smtClean="0"/>
              <a:t>Lovbefriad </a:t>
            </a:r>
            <a:r>
              <a:rPr lang="sv-SE" dirty="0"/>
              <a:t>tillbyggnad 15 kvadrat</a:t>
            </a:r>
          </a:p>
          <a:p>
            <a:r>
              <a:rPr lang="sv-SE" dirty="0"/>
              <a:t>Nämnden avslog startbesked…</a:t>
            </a:r>
          </a:p>
          <a:p>
            <a:endParaRPr lang="sv-SE" dirty="0" smtClean="0"/>
          </a:p>
          <a:p>
            <a:pPr>
              <a:buClr>
                <a:schemeClr val="bg1"/>
              </a:buClr>
            </a:pPr>
            <a:r>
              <a:rPr lang="sv-SE" b="1" dirty="0" smtClean="0">
                <a:solidFill>
                  <a:schemeClr val="bg1"/>
                </a:solidFill>
              </a:rPr>
              <a:t>MÖD:</a:t>
            </a:r>
            <a:endParaRPr lang="sv-SE" b="1" dirty="0">
              <a:solidFill>
                <a:schemeClr val="bg1"/>
              </a:solidFill>
            </a:endParaRPr>
          </a:p>
          <a:p>
            <a:pPr marL="342900" indent="-342900">
              <a:buClr>
                <a:schemeClr val="bg1"/>
              </a:buClr>
              <a:buFont typeface="Arial" panose="020B0604020202020204" pitchFamily="34" charset="0"/>
              <a:buChar char="•"/>
            </a:pPr>
            <a:r>
              <a:rPr lang="sv-SE" dirty="0" smtClean="0">
                <a:solidFill>
                  <a:schemeClr val="bg1"/>
                </a:solidFill>
              </a:rPr>
              <a:t>Fastighetsindelning eller upplåtelseform saknar betydelse!</a:t>
            </a:r>
          </a:p>
          <a:p>
            <a:pPr marL="342900" indent="-342900">
              <a:buClr>
                <a:schemeClr val="bg1"/>
              </a:buClr>
              <a:buFont typeface="Arial" panose="020B0604020202020204" pitchFamily="34" charset="0"/>
              <a:buChar char="•"/>
            </a:pPr>
            <a:r>
              <a:rPr lang="sv-SE" dirty="0" smtClean="0">
                <a:solidFill>
                  <a:schemeClr val="bg1"/>
                </a:solidFill>
              </a:rPr>
              <a:t>Definitionerna i TNC 95 är utgångspunkt</a:t>
            </a:r>
          </a:p>
          <a:p>
            <a:pPr marL="342900" indent="-342900">
              <a:buClr>
                <a:schemeClr val="bg1"/>
              </a:buClr>
              <a:buFont typeface="Arial" panose="020B0604020202020204" pitchFamily="34" charset="0"/>
              <a:buChar char="•"/>
            </a:pPr>
            <a:r>
              <a:rPr lang="sv-SE" dirty="0" smtClean="0">
                <a:solidFill>
                  <a:schemeClr val="bg1"/>
                </a:solidFill>
              </a:rPr>
              <a:t>Även sammanbyggda en- och tvåbostadshus är en- och tvåbostadshus i lagens mening</a:t>
            </a:r>
          </a:p>
        </p:txBody>
      </p:sp>
    </p:spTree>
    <p:extLst>
      <p:ext uri="{BB962C8B-B14F-4D97-AF65-F5344CB8AC3E}">
        <p14:creationId xmlns:p14="http://schemas.microsoft.com/office/powerpoint/2010/main" val="3074023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Fler rättsfall…</a:t>
            </a:r>
          </a:p>
        </p:txBody>
      </p:sp>
      <p:sp>
        <p:nvSpPr>
          <p:cNvPr id="3" name="Platshållare för innehåll 2"/>
          <p:cNvSpPr>
            <a:spLocks noGrp="1"/>
          </p:cNvSpPr>
          <p:nvPr>
            <p:ph idx="1"/>
          </p:nvPr>
        </p:nvSpPr>
        <p:spPr>
          <a:xfrm>
            <a:off x="468000" y="1620000"/>
            <a:ext cx="6660000" cy="5049360"/>
          </a:xfrm>
        </p:spPr>
        <p:txBody>
          <a:bodyPr/>
          <a:lstStyle/>
          <a:p>
            <a:r>
              <a:rPr lang="sv-SE" b="1" dirty="0"/>
              <a:t>MÖD 2016-04-18 (P 4803-15</a:t>
            </a:r>
            <a:r>
              <a:rPr lang="sv-SE" b="1" dirty="0" smtClean="0"/>
              <a:t>)</a:t>
            </a:r>
          </a:p>
          <a:p>
            <a:r>
              <a:rPr lang="sv-SE" dirty="0" smtClean="0"/>
              <a:t>Lovbefriad </a:t>
            </a:r>
            <a:r>
              <a:rPr lang="sv-SE" dirty="0"/>
              <a:t>tillbyggnad 15 kvadrat</a:t>
            </a:r>
          </a:p>
          <a:p>
            <a:r>
              <a:rPr lang="sv-SE" dirty="0"/>
              <a:t>Nämnden avslog startbesked…</a:t>
            </a:r>
          </a:p>
          <a:p>
            <a:endParaRPr lang="sv-SE" dirty="0" smtClean="0"/>
          </a:p>
          <a:p>
            <a:r>
              <a:rPr lang="sv-SE" b="1" dirty="0" smtClean="0"/>
              <a:t>MÖD:</a:t>
            </a:r>
            <a:endParaRPr lang="sv-SE" b="1" dirty="0"/>
          </a:p>
          <a:p>
            <a:pPr marL="342900" indent="-342900">
              <a:buFont typeface="Arial" panose="020B0604020202020204" pitchFamily="34" charset="0"/>
              <a:buChar char="•"/>
            </a:pPr>
            <a:r>
              <a:rPr lang="sv-SE" dirty="0" smtClean="0"/>
              <a:t>En- och tvåbostadshus!</a:t>
            </a:r>
          </a:p>
          <a:p>
            <a:pPr marL="342900" indent="-342900">
              <a:buFont typeface="Arial" panose="020B0604020202020204" pitchFamily="34" charset="0"/>
              <a:buChar char="•"/>
            </a:pPr>
            <a:r>
              <a:rPr lang="sv-SE" dirty="0" smtClean="0"/>
              <a:t>Fastighetsindelning eller upplåtelseform saknar betydelse!</a:t>
            </a:r>
          </a:p>
          <a:p>
            <a:pPr marL="342900" indent="-342900">
              <a:buFont typeface="Arial" panose="020B0604020202020204" pitchFamily="34" charset="0"/>
              <a:buChar char="•"/>
            </a:pPr>
            <a:r>
              <a:rPr lang="sv-SE" dirty="0" smtClean="0"/>
              <a:t>Definitionerna i TNC 95 är utgångspunkt</a:t>
            </a:r>
          </a:p>
          <a:p>
            <a:pPr marL="342900" indent="-342900">
              <a:buFont typeface="Arial" panose="020B0604020202020204" pitchFamily="34" charset="0"/>
              <a:buChar char="•"/>
            </a:pPr>
            <a:r>
              <a:rPr lang="sv-SE" dirty="0" smtClean="0"/>
              <a:t>Även sammanbyggda en- och tvåbostadshus är en- och tvåbostadshus i lagens mening</a:t>
            </a:r>
          </a:p>
        </p:txBody>
      </p:sp>
    </p:spTree>
    <p:extLst>
      <p:ext uri="{BB962C8B-B14F-4D97-AF65-F5344CB8AC3E}">
        <p14:creationId xmlns:p14="http://schemas.microsoft.com/office/powerpoint/2010/main" val="1384506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Fler rättsfall…</a:t>
            </a:r>
          </a:p>
        </p:txBody>
      </p:sp>
      <p:sp>
        <p:nvSpPr>
          <p:cNvPr id="3" name="Platshållare för innehåll 2"/>
          <p:cNvSpPr>
            <a:spLocks noGrp="1"/>
          </p:cNvSpPr>
          <p:nvPr>
            <p:ph idx="1"/>
          </p:nvPr>
        </p:nvSpPr>
        <p:spPr/>
        <p:txBody>
          <a:bodyPr/>
          <a:lstStyle/>
          <a:p>
            <a:r>
              <a:rPr lang="sv-SE" b="1" dirty="0"/>
              <a:t>MÖD 2016-04-18 (P 7340-15</a:t>
            </a:r>
            <a:r>
              <a:rPr lang="sv-SE" b="1" dirty="0" smtClean="0"/>
              <a:t>)</a:t>
            </a:r>
          </a:p>
          <a:p>
            <a:r>
              <a:rPr lang="sv-SE" dirty="0" smtClean="0"/>
              <a:t>Lovbefriad komplementbyggnad 25 kvadrat</a:t>
            </a:r>
          </a:p>
          <a:p>
            <a:endParaRPr lang="sv-S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636912"/>
            <a:ext cx="3312368" cy="311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654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Fastighet och tomt</a:t>
            </a:r>
            <a:endParaRPr lang="sv-SE" dirty="0"/>
          </a:p>
        </p:txBody>
      </p:sp>
      <p:sp>
        <p:nvSpPr>
          <p:cNvPr id="3" name="Platshållare för innehåll 2"/>
          <p:cNvSpPr>
            <a:spLocks noGrp="1"/>
          </p:cNvSpPr>
          <p:nvPr>
            <p:ph idx="1"/>
          </p:nvPr>
        </p:nvSpPr>
        <p:spPr/>
        <p:txBody>
          <a:bodyPr/>
          <a:lstStyle/>
          <a:p>
            <a:r>
              <a:rPr lang="sv-SE" u="sng" dirty="0" smtClean="0"/>
              <a:t>Fastighet</a:t>
            </a:r>
          </a:p>
          <a:p>
            <a:pPr marL="342900" indent="-342900">
              <a:buFont typeface="Arial" panose="020B0604020202020204" pitchFamily="34" charset="0"/>
              <a:buChar char="•"/>
            </a:pPr>
            <a:r>
              <a:rPr lang="sv-SE" dirty="0" smtClean="0"/>
              <a:t>Fastställs vid lantmäteriförrättning (fastighetsreglering)</a:t>
            </a:r>
          </a:p>
          <a:p>
            <a:pPr marL="342900" indent="-342900">
              <a:buFont typeface="Arial" panose="020B0604020202020204" pitchFamily="34" charset="0"/>
              <a:buChar char="•"/>
            </a:pPr>
            <a:r>
              <a:rPr lang="sv-SE" dirty="0" smtClean="0"/>
              <a:t>Fastslaget bl.a. var gränserna ska gå</a:t>
            </a:r>
            <a:endParaRPr lang="sv-SE" dirty="0"/>
          </a:p>
          <a:p>
            <a:pPr marL="342900" indent="-342900">
              <a:buFont typeface="Arial" panose="020B0604020202020204" pitchFamily="34" charset="0"/>
              <a:buChar char="•"/>
            </a:pPr>
            <a:r>
              <a:rPr lang="sv-SE" dirty="0" smtClean="0"/>
              <a:t>Ingen bedömningsfråga, utom kanske om det finns tveksamheter i själva förrättningsbeslutet</a:t>
            </a:r>
          </a:p>
          <a:p>
            <a:endParaRPr lang="sv-SE" dirty="0"/>
          </a:p>
          <a:p>
            <a:r>
              <a:rPr lang="sv-SE" u="sng" dirty="0" smtClean="0">
                <a:solidFill>
                  <a:schemeClr val="bg1"/>
                </a:solidFill>
              </a:rPr>
              <a:t>Tomt</a:t>
            </a:r>
          </a:p>
          <a:p>
            <a:r>
              <a:rPr lang="sv-SE" dirty="0" smtClean="0">
                <a:solidFill>
                  <a:schemeClr val="bg1"/>
                </a:solidFill>
              </a:rPr>
              <a:t>Aldrig på allmän plats</a:t>
            </a:r>
          </a:p>
          <a:p>
            <a:r>
              <a:rPr lang="sv-SE" dirty="0" smtClean="0">
                <a:solidFill>
                  <a:schemeClr val="bg1"/>
                </a:solidFill>
              </a:rPr>
              <a:t>Den mark som behövs för byggnadens eller byggnadernas ändamål</a:t>
            </a:r>
          </a:p>
          <a:p>
            <a:r>
              <a:rPr lang="sv-SE" dirty="0" smtClean="0">
                <a:solidFill>
                  <a:schemeClr val="bg1"/>
                </a:solidFill>
              </a:rPr>
              <a:t>Ren bedömningsfråga</a:t>
            </a:r>
          </a:p>
        </p:txBody>
      </p:sp>
    </p:spTree>
    <p:extLst>
      <p:ext uri="{BB962C8B-B14F-4D97-AF65-F5344CB8AC3E}">
        <p14:creationId xmlns:p14="http://schemas.microsoft.com/office/powerpoint/2010/main" val="2090501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Fastighet och tomt</a:t>
            </a:r>
            <a:endParaRPr lang="sv-SE" dirty="0"/>
          </a:p>
        </p:txBody>
      </p:sp>
      <p:sp>
        <p:nvSpPr>
          <p:cNvPr id="3" name="Platshållare för innehåll 2"/>
          <p:cNvSpPr>
            <a:spLocks noGrp="1"/>
          </p:cNvSpPr>
          <p:nvPr>
            <p:ph idx="1"/>
          </p:nvPr>
        </p:nvSpPr>
        <p:spPr/>
        <p:txBody>
          <a:bodyPr/>
          <a:lstStyle/>
          <a:p>
            <a:r>
              <a:rPr lang="sv-SE" u="sng" dirty="0" smtClean="0"/>
              <a:t>Fastighet</a:t>
            </a:r>
          </a:p>
          <a:p>
            <a:pPr marL="342900" indent="-342900">
              <a:buFont typeface="Arial" panose="020B0604020202020204" pitchFamily="34" charset="0"/>
              <a:buChar char="•"/>
            </a:pPr>
            <a:r>
              <a:rPr lang="sv-SE" dirty="0" smtClean="0"/>
              <a:t>Fastställs vid lantmäteriförrättning (fastighetsreglering)</a:t>
            </a:r>
          </a:p>
          <a:p>
            <a:pPr marL="342900" indent="-342900">
              <a:buFont typeface="Arial" panose="020B0604020202020204" pitchFamily="34" charset="0"/>
              <a:buChar char="•"/>
            </a:pPr>
            <a:r>
              <a:rPr lang="sv-SE" dirty="0" smtClean="0"/>
              <a:t>Fastslaget bl.a. var gränserna ska gå</a:t>
            </a:r>
            <a:endParaRPr lang="sv-SE" dirty="0"/>
          </a:p>
          <a:p>
            <a:pPr marL="342900" indent="-342900">
              <a:buFont typeface="Arial" panose="020B0604020202020204" pitchFamily="34" charset="0"/>
              <a:buChar char="•"/>
            </a:pPr>
            <a:r>
              <a:rPr lang="sv-SE" dirty="0" smtClean="0"/>
              <a:t>Ingen bedömningsfråga, utom kanske om det finns tveksamheter i själva förrättningsbeslutet</a:t>
            </a:r>
          </a:p>
          <a:p>
            <a:endParaRPr lang="sv-SE" dirty="0"/>
          </a:p>
          <a:p>
            <a:r>
              <a:rPr lang="sv-SE" u="sng" dirty="0" smtClean="0"/>
              <a:t>Tomt</a:t>
            </a:r>
          </a:p>
          <a:p>
            <a:pPr marL="342900" indent="-342900">
              <a:buFont typeface="Arial" panose="020B0604020202020204" pitchFamily="34" charset="0"/>
              <a:buChar char="•"/>
            </a:pPr>
            <a:r>
              <a:rPr lang="sv-SE" dirty="0"/>
              <a:t>Ren </a:t>
            </a:r>
            <a:r>
              <a:rPr lang="sv-SE" dirty="0" smtClean="0"/>
              <a:t>bedömningsfråga (utifrån 1 kap 4 § PBL)</a:t>
            </a:r>
          </a:p>
          <a:p>
            <a:pPr marL="342900" indent="-342900">
              <a:buFont typeface="Arial" panose="020B0604020202020204" pitchFamily="34" charset="0"/>
              <a:buChar char="•"/>
            </a:pPr>
            <a:r>
              <a:rPr lang="sv-SE" dirty="0" smtClean="0"/>
              <a:t>Aldrig på allmän plats</a:t>
            </a:r>
          </a:p>
          <a:p>
            <a:pPr marL="342900" indent="-342900">
              <a:buFont typeface="Arial" panose="020B0604020202020204" pitchFamily="34" charset="0"/>
              <a:buChar char="•"/>
            </a:pPr>
            <a:r>
              <a:rPr lang="sv-SE" dirty="0" smtClean="0"/>
              <a:t>Den mark som behövs för byggnadens eller byggnadernas ändamål</a:t>
            </a:r>
          </a:p>
        </p:txBody>
      </p:sp>
    </p:spTree>
    <p:extLst>
      <p:ext uri="{BB962C8B-B14F-4D97-AF65-F5344CB8AC3E}">
        <p14:creationId xmlns:p14="http://schemas.microsoft.com/office/powerpoint/2010/main" val="3888218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2" t="4506"/>
          <a:stretch/>
        </p:blipFill>
        <p:spPr bwMode="auto">
          <a:xfrm>
            <a:off x="237066" y="982133"/>
            <a:ext cx="8849783" cy="513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692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39"/>
          <a:stretch/>
        </p:blipFill>
        <p:spPr bwMode="auto">
          <a:xfrm>
            <a:off x="107504" y="926893"/>
            <a:ext cx="8953500" cy="525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677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974"/>
          <a:stretch/>
        </p:blipFill>
        <p:spPr bwMode="auto">
          <a:xfrm>
            <a:off x="222520" y="1710266"/>
            <a:ext cx="8525944" cy="452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smtClean="0"/>
              <a:t>Radhus med separata trädgårdar</a:t>
            </a:r>
            <a:endParaRPr lang="sv-SE" dirty="0"/>
          </a:p>
        </p:txBody>
      </p:sp>
    </p:spTree>
    <p:extLst>
      <p:ext uri="{BB962C8B-B14F-4D97-AF65-F5344CB8AC3E}">
        <p14:creationId xmlns:p14="http://schemas.microsoft.com/office/powerpoint/2010/main" val="3415826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smtClean="0"/>
          </a:p>
          <a:p>
            <a:endParaRPr lang="sv-SE" dirty="0"/>
          </a:p>
          <a:p>
            <a:endParaRPr lang="sv-SE" dirty="0" smtClean="0"/>
          </a:p>
          <a:p>
            <a:endParaRPr lang="sv-SE" dirty="0" smtClean="0"/>
          </a:p>
          <a:p>
            <a:pPr algn="ctr"/>
            <a:r>
              <a:rPr lang="sv-SE" sz="2400" b="1" dirty="0" smtClean="0"/>
              <a:t>”Jag har köpt en tomt och ska bygga till min fastighet så att den blir ett flerfamiljshus” </a:t>
            </a:r>
            <a:endParaRPr lang="sv-SE" sz="2400" b="1" dirty="0"/>
          </a:p>
        </p:txBody>
      </p:sp>
    </p:spTree>
    <p:extLst>
      <p:ext uri="{BB962C8B-B14F-4D97-AF65-F5344CB8AC3E}">
        <p14:creationId xmlns:p14="http://schemas.microsoft.com/office/powerpoint/2010/main" val="2325892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Radhus med ”allmänning”</a:t>
            </a:r>
            <a:endParaRPr lang="sv-SE" dirty="0"/>
          </a:p>
        </p:txBody>
      </p:sp>
      <p:sp>
        <p:nvSpPr>
          <p:cNvPr id="3" name="Platshållare för innehåll 2"/>
          <p:cNvSpPr>
            <a:spLocks noGrp="1"/>
          </p:cNvSpPr>
          <p:nvPr>
            <p:ph idx="1"/>
          </p:nvPr>
        </p:nvSpPr>
        <p:spPr/>
        <p:txBody>
          <a:bodyPr/>
          <a:lstStyle/>
          <a:p>
            <a:endParaRPr lang="sv-SE"/>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53"/>
          <a:stretch/>
        </p:blipFill>
        <p:spPr bwMode="auto">
          <a:xfrm>
            <a:off x="244475" y="1244600"/>
            <a:ext cx="8655050"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61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Parhus med var sin tomt</a:t>
            </a:r>
            <a:endParaRPr lang="sv-SE"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348" y="1619250"/>
            <a:ext cx="6025491"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61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Flerbostadshus, en och samma tomt</a:t>
            </a:r>
            <a:endParaRPr lang="sv-SE"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4278" y="1619250"/>
            <a:ext cx="6047631"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61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…och så lite rättsfall</a:t>
            </a:r>
            <a:endParaRPr lang="sv-SE" dirty="0"/>
          </a:p>
        </p:txBody>
      </p:sp>
      <p:sp>
        <p:nvSpPr>
          <p:cNvPr id="3" name="Underrubrik 2"/>
          <p:cNvSpPr>
            <a:spLocks noGrp="1"/>
          </p:cNvSpPr>
          <p:nvPr>
            <p:ph type="subTitle" idx="1"/>
          </p:nvPr>
        </p:nvSpPr>
        <p:spPr/>
        <p:txBody>
          <a:bodyPr>
            <a:normAutofit fontScale="92500" lnSpcReduction="20000"/>
          </a:bodyPr>
          <a:lstStyle/>
          <a:p>
            <a:r>
              <a:rPr lang="sv-SE" dirty="0" smtClean="0"/>
              <a:t>Karl Evald</a:t>
            </a:r>
          </a:p>
          <a:p>
            <a:r>
              <a:rPr lang="sv-SE" dirty="0" smtClean="0"/>
              <a:t>jurist</a:t>
            </a:r>
            <a:endParaRPr lang="sv-SE" dirty="0"/>
          </a:p>
        </p:txBody>
      </p:sp>
    </p:spTree>
    <p:extLst>
      <p:ext uri="{BB962C8B-B14F-4D97-AF65-F5344CB8AC3E}">
        <p14:creationId xmlns:p14="http://schemas.microsoft.com/office/powerpoint/2010/main" val="2194184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Expediering av bygglov</a:t>
            </a:r>
            <a:endParaRPr lang="sv-SE" dirty="0"/>
          </a:p>
        </p:txBody>
      </p:sp>
      <p:sp>
        <p:nvSpPr>
          <p:cNvPr id="3" name="Platshållare för innehåll 2"/>
          <p:cNvSpPr>
            <a:spLocks noGrp="1"/>
          </p:cNvSpPr>
          <p:nvPr>
            <p:ph idx="1"/>
          </p:nvPr>
        </p:nvSpPr>
        <p:spPr>
          <a:xfrm>
            <a:off x="468000" y="1620000"/>
            <a:ext cx="6660000" cy="4545304"/>
          </a:xfrm>
        </p:spPr>
        <p:txBody>
          <a:bodyPr>
            <a:normAutofit/>
          </a:bodyPr>
          <a:lstStyle/>
          <a:p>
            <a:r>
              <a:rPr lang="sv-SE" b="1" dirty="0" smtClean="0"/>
              <a:t>HD </a:t>
            </a:r>
            <a:r>
              <a:rPr lang="sv-SE" b="1" dirty="0"/>
              <a:t>2017-01-04 (Ö 1901-16</a:t>
            </a:r>
            <a:r>
              <a:rPr lang="sv-SE" b="1" dirty="0" smtClean="0"/>
              <a:t>)</a:t>
            </a:r>
          </a:p>
          <a:p>
            <a:r>
              <a:rPr lang="sv-SE" dirty="0" smtClean="0"/>
              <a:t>Kommunen beviljade ansökan om bygglov</a:t>
            </a:r>
          </a:p>
          <a:p>
            <a:r>
              <a:rPr lang="sv-SE" dirty="0" smtClean="0"/>
              <a:t>Bostadsrättshavare överklagade, men för sent</a:t>
            </a:r>
          </a:p>
          <a:p>
            <a:r>
              <a:rPr lang="sv-SE" dirty="0" smtClean="0"/>
              <a:t>Kommunen hade inte skickat något meddelande enligt </a:t>
            </a:r>
            <a:br>
              <a:rPr lang="sv-SE" dirty="0" smtClean="0"/>
            </a:br>
            <a:r>
              <a:rPr lang="sv-SE" dirty="0" smtClean="0"/>
              <a:t>9 kap 41 b § direkt till bostadsrättshavarna…</a:t>
            </a:r>
          </a:p>
          <a:p>
            <a:r>
              <a:rPr lang="sv-SE" dirty="0" smtClean="0"/>
              <a:t>Fanns en giltig ursäkt för att inte ha överklagat i tid? </a:t>
            </a:r>
            <a:r>
              <a:rPr lang="sv-SE" dirty="0" smtClean="0">
                <a:solidFill>
                  <a:schemeClr val="bg1"/>
                </a:solidFill>
              </a:rPr>
              <a:t>JA</a:t>
            </a:r>
          </a:p>
          <a:p>
            <a:pPr marL="342900" indent="-342900">
              <a:buFont typeface="Arial" panose="020B0604020202020204" pitchFamily="34" charset="0"/>
              <a:buChar char="•"/>
            </a:pPr>
            <a:endParaRPr lang="sv-SE" dirty="0">
              <a:solidFill>
                <a:schemeClr val="bg1"/>
              </a:solidFill>
            </a:endParaRPr>
          </a:p>
          <a:p>
            <a:pPr marL="342900" indent="-342900">
              <a:buClr>
                <a:schemeClr val="bg1"/>
              </a:buClr>
              <a:buFont typeface="Arial" panose="020B0604020202020204" pitchFamily="34" charset="0"/>
              <a:buChar char="•"/>
            </a:pPr>
            <a:r>
              <a:rPr lang="sv-SE" dirty="0">
                <a:solidFill>
                  <a:schemeClr val="bg1"/>
                </a:solidFill>
              </a:rPr>
              <a:t>Meddelandet är en viktig rättssäkerhet</a:t>
            </a:r>
          </a:p>
          <a:p>
            <a:pPr marL="342900" indent="-342900">
              <a:buClr>
                <a:schemeClr val="bg1"/>
              </a:buClr>
              <a:buFont typeface="Arial" panose="020B0604020202020204" pitchFamily="34" charset="0"/>
              <a:buChar char="•"/>
            </a:pPr>
            <a:r>
              <a:rPr lang="sv-SE" dirty="0">
                <a:solidFill>
                  <a:schemeClr val="bg1"/>
                </a:solidFill>
              </a:rPr>
              <a:t>Bostadsrättshavare ska anses vara ”kända sakägare”</a:t>
            </a:r>
          </a:p>
          <a:p>
            <a:pPr marL="342900" indent="-342900">
              <a:buClr>
                <a:schemeClr val="bg1"/>
              </a:buClr>
              <a:buFont typeface="Arial" panose="020B0604020202020204" pitchFamily="34" charset="0"/>
              <a:buChar char="•"/>
            </a:pPr>
            <a:r>
              <a:rPr lang="sv-SE" dirty="0">
                <a:solidFill>
                  <a:schemeClr val="bg1"/>
                </a:solidFill>
              </a:rPr>
              <a:t>Eftersom bostadsrättshavare ska ingå i grannehörandet</a:t>
            </a:r>
            <a:r>
              <a:rPr lang="sv-SE" dirty="0" smtClean="0">
                <a:solidFill>
                  <a:schemeClr val="bg1"/>
                </a:solidFill>
              </a:rPr>
              <a:t>, är det rimligt att de får meddelandet enligt 9 kap 41 b §</a:t>
            </a:r>
          </a:p>
          <a:p>
            <a:endParaRPr lang="sv-SE" dirty="0"/>
          </a:p>
          <a:p>
            <a:endParaRPr lang="sv-SE" dirty="0" smtClean="0"/>
          </a:p>
        </p:txBody>
      </p:sp>
    </p:spTree>
    <p:extLst>
      <p:ext uri="{BB962C8B-B14F-4D97-AF65-F5344CB8AC3E}">
        <p14:creationId xmlns:p14="http://schemas.microsoft.com/office/powerpoint/2010/main" val="2250597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Expediering av bygglov</a:t>
            </a:r>
          </a:p>
        </p:txBody>
      </p:sp>
      <p:sp>
        <p:nvSpPr>
          <p:cNvPr id="3" name="Platshållare för innehåll 2"/>
          <p:cNvSpPr>
            <a:spLocks noGrp="1"/>
          </p:cNvSpPr>
          <p:nvPr>
            <p:ph idx="1"/>
          </p:nvPr>
        </p:nvSpPr>
        <p:spPr>
          <a:xfrm>
            <a:off x="468000" y="1620000"/>
            <a:ext cx="6912312" cy="4545304"/>
          </a:xfrm>
        </p:spPr>
        <p:txBody>
          <a:bodyPr/>
          <a:lstStyle/>
          <a:p>
            <a:r>
              <a:rPr lang="sv-SE" b="1" dirty="0" smtClean="0"/>
              <a:t>HD </a:t>
            </a:r>
            <a:r>
              <a:rPr lang="sv-SE" b="1" dirty="0"/>
              <a:t>2017-01-04 (Ö 1901-16</a:t>
            </a:r>
            <a:r>
              <a:rPr lang="sv-SE" b="1" dirty="0" smtClean="0"/>
              <a:t>)</a:t>
            </a:r>
          </a:p>
          <a:p>
            <a:r>
              <a:rPr lang="sv-SE" dirty="0" smtClean="0"/>
              <a:t>Kommunen beviljade ansökan om bygglov</a:t>
            </a:r>
          </a:p>
          <a:p>
            <a:r>
              <a:rPr lang="sv-SE" dirty="0" smtClean="0"/>
              <a:t>Bostadsrättshavare överklagade, men för sent</a:t>
            </a:r>
          </a:p>
          <a:p>
            <a:r>
              <a:rPr lang="sv-SE" dirty="0" smtClean="0"/>
              <a:t>Kommunen hade inte skickat något meddelande enligt </a:t>
            </a:r>
            <a:br>
              <a:rPr lang="sv-SE" dirty="0" smtClean="0"/>
            </a:br>
            <a:r>
              <a:rPr lang="sv-SE" dirty="0" smtClean="0"/>
              <a:t>9 kap 41 b § direkt till bostadsrättshavarna…</a:t>
            </a:r>
          </a:p>
          <a:p>
            <a:r>
              <a:rPr lang="sv-SE" dirty="0" smtClean="0"/>
              <a:t>Fanns en giltig ursäkt för att inte ha överklagat i tid? </a:t>
            </a:r>
            <a:r>
              <a:rPr lang="sv-SE" b="1" dirty="0" smtClean="0">
                <a:solidFill>
                  <a:srgbClr val="FF0000"/>
                </a:solidFill>
              </a:rPr>
              <a:t>JA</a:t>
            </a:r>
            <a:r>
              <a:rPr lang="sv-SE" dirty="0" smtClean="0">
                <a:solidFill>
                  <a:schemeClr val="bg1"/>
                </a:solidFill>
              </a:rPr>
              <a:t>JA</a:t>
            </a:r>
          </a:p>
          <a:p>
            <a:pPr marL="342900" indent="-342900">
              <a:buFont typeface="Arial" panose="020B0604020202020204" pitchFamily="34" charset="0"/>
              <a:buChar char="•"/>
            </a:pPr>
            <a:endParaRPr lang="sv-SE" dirty="0">
              <a:solidFill>
                <a:schemeClr val="bg1"/>
              </a:solidFill>
            </a:endParaRPr>
          </a:p>
          <a:p>
            <a:pPr marL="342900" indent="-342900">
              <a:buClr>
                <a:schemeClr val="bg1"/>
              </a:buClr>
              <a:buFont typeface="Arial" panose="020B0604020202020204" pitchFamily="34" charset="0"/>
              <a:buChar char="•"/>
            </a:pPr>
            <a:r>
              <a:rPr lang="sv-SE" dirty="0">
                <a:solidFill>
                  <a:schemeClr val="bg1"/>
                </a:solidFill>
              </a:rPr>
              <a:t>Meddelandet är en viktig rättssäkerhet</a:t>
            </a:r>
          </a:p>
          <a:p>
            <a:pPr marL="342900" indent="-342900">
              <a:buClr>
                <a:schemeClr val="bg1"/>
              </a:buClr>
              <a:buFont typeface="Arial" panose="020B0604020202020204" pitchFamily="34" charset="0"/>
              <a:buChar char="•"/>
            </a:pPr>
            <a:r>
              <a:rPr lang="sv-SE" dirty="0">
                <a:solidFill>
                  <a:schemeClr val="bg1"/>
                </a:solidFill>
              </a:rPr>
              <a:t>Bostadsrättshavare ska anses vara ”kända sakägare”</a:t>
            </a:r>
          </a:p>
          <a:p>
            <a:pPr marL="342900" indent="-342900">
              <a:buClr>
                <a:schemeClr val="bg1"/>
              </a:buClr>
              <a:buFont typeface="Arial" panose="020B0604020202020204" pitchFamily="34" charset="0"/>
              <a:buChar char="•"/>
            </a:pPr>
            <a:r>
              <a:rPr lang="sv-SE" dirty="0">
                <a:solidFill>
                  <a:schemeClr val="bg1"/>
                </a:solidFill>
              </a:rPr>
              <a:t>Eftersom bostadsrättshavare ska ingå i grannehörandet</a:t>
            </a:r>
            <a:r>
              <a:rPr lang="sv-SE" dirty="0" smtClean="0">
                <a:solidFill>
                  <a:schemeClr val="bg1"/>
                </a:solidFill>
              </a:rPr>
              <a:t>, är det rimligt att de får meddelandet enligt 9 kap 41 b §</a:t>
            </a:r>
          </a:p>
          <a:p>
            <a:endParaRPr lang="sv-SE" dirty="0"/>
          </a:p>
          <a:p>
            <a:endParaRPr lang="sv-SE" dirty="0" smtClean="0"/>
          </a:p>
        </p:txBody>
      </p:sp>
    </p:spTree>
    <p:extLst>
      <p:ext uri="{BB962C8B-B14F-4D97-AF65-F5344CB8AC3E}">
        <p14:creationId xmlns:p14="http://schemas.microsoft.com/office/powerpoint/2010/main" val="71548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Expediering av bygglov</a:t>
            </a:r>
          </a:p>
        </p:txBody>
      </p:sp>
      <p:sp>
        <p:nvSpPr>
          <p:cNvPr id="3" name="Platshållare för innehåll 2"/>
          <p:cNvSpPr>
            <a:spLocks noGrp="1"/>
          </p:cNvSpPr>
          <p:nvPr>
            <p:ph idx="1"/>
          </p:nvPr>
        </p:nvSpPr>
        <p:spPr>
          <a:xfrm>
            <a:off x="468000" y="1620000"/>
            <a:ext cx="6660000" cy="4545304"/>
          </a:xfrm>
        </p:spPr>
        <p:txBody>
          <a:bodyPr/>
          <a:lstStyle/>
          <a:p>
            <a:r>
              <a:rPr lang="sv-SE" b="1" dirty="0" smtClean="0"/>
              <a:t>HD </a:t>
            </a:r>
            <a:r>
              <a:rPr lang="sv-SE" b="1" dirty="0"/>
              <a:t>2017-01-04 (Ö 1901-16</a:t>
            </a:r>
            <a:r>
              <a:rPr lang="sv-SE" b="1" dirty="0" smtClean="0"/>
              <a:t>)</a:t>
            </a:r>
          </a:p>
          <a:p>
            <a:r>
              <a:rPr lang="sv-SE" dirty="0" smtClean="0"/>
              <a:t>Kommunen beviljade ansökan om bygglov</a:t>
            </a:r>
          </a:p>
          <a:p>
            <a:r>
              <a:rPr lang="sv-SE" dirty="0" smtClean="0"/>
              <a:t>Bostadsrättshavare överklagade, men för sent</a:t>
            </a:r>
          </a:p>
          <a:p>
            <a:r>
              <a:rPr lang="sv-SE" dirty="0" smtClean="0"/>
              <a:t>Kommunen hade inte skickat något meddelande enligt </a:t>
            </a:r>
            <a:br>
              <a:rPr lang="sv-SE" dirty="0" smtClean="0"/>
            </a:br>
            <a:r>
              <a:rPr lang="sv-SE" dirty="0" smtClean="0"/>
              <a:t>9 kap 41 b § direkt till bostadsrättshavarna…</a:t>
            </a:r>
          </a:p>
          <a:p>
            <a:r>
              <a:rPr lang="sv-SE" dirty="0" smtClean="0"/>
              <a:t>Fanns en giltig ursäkt för att inte ha överklagat i tid? </a:t>
            </a:r>
            <a:r>
              <a:rPr lang="sv-SE" b="1" dirty="0" smtClean="0">
                <a:solidFill>
                  <a:srgbClr val="FF0000"/>
                </a:solidFill>
              </a:rPr>
              <a:t>JA</a:t>
            </a:r>
          </a:p>
          <a:p>
            <a:pPr marL="342900" indent="-342900">
              <a:buFont typeface="Arial" panose="020B0604020202020204" pitchFamily="34" charset="0"/>
              <a:buChar char="•"/>
            </a:pPr>
            <a:endParaRPr lang="sv-SE" dirty="0">
              <a:solidFill>
                <a:srgbClr val="FF0000"/>
              </a:solidFill>
            </a:endParaRPr>
          </a:p>
          <a:p>
            <a:pPr marL="342900" indent="-342900">
              <a:buFont typeface="Arial" panose="020B0604020202020204" pitchFamily="34" charset="0"/>
              <a:buChar char="•"/>
            </a:pPr>
            <a:r>
              <a:rPr lang="sv-SE" dirty="0" smtClean="0"/>
              <a:t>Meddelandet är en viktig rättssäkerhet</a:t>
            </a:r>
          </a:p>
          <a:p>
            <a:pPr marL="342900" indent="-342900">
              <a:buFont typeface="Arial" panose="020B0604020202020204" pitchFamily="34" charset="0"/>
              <a:buChar char="•"/>
            </a:pPr>
            <a:r>
              <a:rPr lang="sv-SE" dirty="0" smtClean="0"/>
              <a:t>Bostadsrättshavare kan vara ”kända sakägare”</a:t>
            </a:r>
          </a:p>
          <a:p>
            <a:pPr marL="342900" indent="-342900">
              <a:buFont typeface="Arial" panose="020B0604020202020204" pitchFamily="34" charset="0"/>
              <a:buChar char="•"/>
            </a:pPr>
            <a:r>
              <a:rPr lang="sv-SE" dirty="0" smtClean="0"/>
              <a:t>Eftersom bostadsrättshavare ska ingå i grannehörande enligt 9 kap 25 §, är det enligt HD rimligt att de får meddelandet enligt 41 b §</a:t>
            </a:r>
          </a:p>
          <a:p>
            <a:endParaRPr lang="sv-SE" dirty="0"/>
          </a:p>
          <a:p>
            <a:endParaRPr lang="sv-SE" dirty="0" smtClean="0"/>
          </a:p>
        </p:txBody>
      </p:sp>
    </p:spTree>
    <p:extLst>
      <p:ext uri="{BB962C8B-B14F-4D97-AF65-F5344CB8AC3E}">
        <p14:creationId xmlns:p14="http://schemas.microsoft.com/office/powerpoint/2010/main" val="1466026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Expediering av bygglov</a:t>
            </a:r>
          </a:p>
        </p:txBody>
      </p:sp>
      <p:sp>
        <p:nvSpPr>
          <p:cNvPr id="3" name="Platshållare för innehåll 2"/>
          <p:cNvSpPr>
            <a:spLocks noGrp="1"/>
          </p:cNvSpPr>
          <p:nvPr>
            <p:ph idx="1"/>
          </p:nvPr>
        </p:nvSpPr>
        <p:spPr>
          <a:xfrm>
            <a:off x="468000" y="1620000"/>
            <a:ext cx="6660000" cy="4545304"/>
          </a:xfrm>
        </p:spPr>
        <p:txBody>
          <a:bodyPr>
            <a:normAutofit fontScale="92500" lnSpcReduction="20000"/>
          </a:bodyPr>
          <a:lstStyle/>
          <a:p>
            <a:r>
              <a:rPr lang="sv-SE" b="1" dirty="0" smtClean="0"/>
              <a:t>HD </a:t>
            </a:r>
            <a:r>
              <a:rPr lang="sv-SE" b="1" dirty="0"/>
              <a:t>2017-01-04 (Ö 1901-16</a:t>
            </a:r>
            <a:r>
              <a:rPr lang="sv-SE" b="1" dirty="0" smtClean="0"/>
              <a:t>)</a:t>
            </a:r>
          </a:p>
          <a:p>
            <a:endParaRPr lang="sv-SE" b="1" dirty="0"/>
          </a:p>
          <a:p>
            <a:r>
              <a:rPr lang="sv-SE" b="1" dirty="0" smtClean="0"/>
              <a:t>Konsekvenser?</a:t>
            </a:r>
          </a:p>
          <a:p>
            <a:pPr marL="342900" indent="-342900">
              <a:buFont typeface="Arial" panose="020B0604020202020204" pitchFamily="34" charset="0"/>
              <a:buChar char="•"/>
            </a:pPr>
            <a:r>
              <a:rPr lang="sv-SE" dirty="0" smtClean="0"/>
              <a:t>Hur får man tag på alla ”kända” bostadsrättshavare?</a:t>
            </a:r>
          </a:p>
          <a:p>
            <a:pPr marL="342900" indent="-342900">
              <a:buFont typeface="Arial" panose="020B0604020202020204" pitchFamily="34" charset="0"/>
              <a:buChar char="•"/>
            </a:pPr>
            <a:r>
              <a:rPr lang="sv-SE" dirty="0" smtClean="0"/>
              <a:t>Vad är en rimlig arbetsinsats för kommunen?</a:t>
            </a:r>
          </a:p>
          <a:p>
            <a:pPr marL="342900" indent="-342900">
              <a:buFont typeface="Arial" panose="020B0604020202020204" pitchFamily="34" charset="0"/>
              <a:buChar char="•"/>
            </a:pPr>
            <a:r>
              <a:rPr lang="sv-SE" dirty="0" smtClean="0"/>
              <a:t>Måste man alltid titta i folkbokföringsregistret vid expediering? Räcker det?</a:t>
            </a:r>
          </a:p>
          <a:p>
            <a:pPr marL="342900" indent="-342900">
              <a:buFont typeface="Arial" panose="020B0604020202020204" pitchFamily="34" charset="0"/>
              <a:buChar char="•"/>
            </a:pPr>
            <a:r>
              <a:rPr lang="sv-SE" dirty="0" smtClean="0"/>
              <a:t>Bostadsrättshavare som inte är folkbokförda?</a:t>
            </a:r>
          </a:p>
          <a:p>
            <a:pPr marL="342900" indent="-342900">
              <a:buFont typeface="Arial" panose="020B0604020202020204" pitchFamily="34" charset="0"/>
              <a:buChar char="•"/>
            </a:pPr>
            <a:r>
              <a:rPr lang="sv-SE" dirty="0" smtClean="0"/>
              <a:t>Hyresgäster?</a:t>
            </a:r>
          </a:p>
          <a:p>
            <a:pPr marL="342900" indent="-342900">
              <a:buFont typeface="Arial" panose="020B0604020202020204" pitchFamily="34" charset="0"/>
              <a:buChar char="•"/>
            </a:pPr>
            <a:r>
              <a:rPr lang="sv-SE" dirty="0" smtClean="0"/>
              <a:t>Skicka hellre för många än för få!</a:t>
            </a:r>
          </a:p>
          <a:p>
            <a:pPr marL="342900" indent="-342900">
              <a:buFont typeface="Arial" panose="020B0604020202020204" pitchFamily="34" charset="0"/>
              <a:buChar char="•"/>
            </a:pPr>
            <a:r>
              <a:rPr lang="sv-SE" dirty="0" smtClean="0"/>
              <a:t>Kom ihåg att spara sändlistor! </a:t>
            </a:r>
          </a:p>
          <a:p>
            <a:pPr marL="1085850" lvl="1" indent="-342900">
              <a:buFont typeface="Arial" panose="020B0604020202020204" pitchFamily="34" charset="0"/>
              <a:buChar char="•"/>
            </a:pPr>
            <a:r>
              <a:rPr lang="sv-SE" dirty="0" smtClean="0"/>
              <a:t>Uppgift om </a:t>
            </a:r>
            <a:r>
              <a:rPr lang="sv-SE" b="1" dirty="0" smtClean="0"/>
              <a:t>vem</a:t>
            </a:r>
            <a:r>
              <a:rPr lang="sv-SE" dirty="0" smtClean="0"/>
              <a:t> man skickat till, </a:t>
            </a:r>
            <a:r>
              <a:rPr lang="sv-SE" b="1" dirty="0" smtClean="0"/>
              <a:t>när</a:t>
            </a:r>
            <a:r>
              <a:rPr lang="sv-SE" dirty="0" smtClean="0"/>
              <a:t> det skickats, </a:t>
            </a:r>
            <a:r>
              <a:rPr lang="sv-SE" b="1" dirty="0" smtClean="0"/>
              <a:t>vad</a:t>
            </a:r>
            <a:r>
              <a:rPr lang="sv-SE" dirty="0" smtClean="0"/>
              <a:t> som skickats</a:t>
            </a:r>
          </a:p>
          <a:p>
            <a:pPr marL="342900" indent="-342900">
              <a:buFont typeface="Arial" panose="020B0604020202020204" pitchFamily="34" charset="0"/>
              <a:buChar char="•"/>
            </a:pPr>
            <a:r>
              <a:rPr lang="sv-SE" dirty="0" smtClean="0"/>
              <a:t>Risken för att meddelandet inte går fram ligger på adressaten!</a:t>
            </a:r>
            <a:endParaRPr lang="sv-SE" dirty="0"/>
          </a:p>
          <a:p>
            <a:endParaRPr lang="sv-SE" dirty="0" smtClean="0"/>
          </a:p>
        </p:txBody>
      </p:sp>
    </p:spTree>
    <p:extLst>
      <p:ext uri="{BB962C8B-B14F-4D97-AF65-F5344CB8AC3E}">
        <p14:creationId xmlns:p14="http://schemas.microsoft.com/office/powerpoint/2010/main" val="344792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Delstartbesked och tillsyn</a:t>
            </a:r>
            <a:r>
              <a:rPr lang="sv-SE" b="1" dirty="0"/>
              <a:t/>
            </a:r>
            <a:br>
              <a:rPr lang="sv-SE" b="1" dirty="0"/>
            </a:br>
            <a:endParaRPr lang="sv-SE" dirty="0"/>
          </a:p>
        </p:txBody>
      </p:sp>
      <p:sp>
        <p:nvSpPr>
          <p:cNvPr id="3" name="Platshållare för innehåll 2"/>
          <p:cNvSpPr>
            <a:spLocks noGrp="1"/>
          </p:cNvSpPr>
          <p:nvPr>
            <p:ph idx="1"/>
          </p:nvPr>
        </p:nvSpPr>
        <p:spPr/>
        <p:txBody>
          <a:bodyPr>
            <a:normAutofit fontScale="92500" lnSpcReduction="10000"/>
          </a:bodyPr>
          <a:lstStyle/>
          <a:p>
            <a:r>
              <a:rPr lang="sv-SE" b="1" dirty="0"/>
              <a:t>MÖD 2017-03-14 (P 4033-16) </a:t>
            </a:r>
            <a:endParaRPr lang="sv-SE" b="1" dirty="0" smtClean="0"/>
          </a:p>
          <a:p>
            <a:r>
              <a:rPr lang="sv-SE" dirty="0" smtClean="0"/>
              <a:t>Nämnden hade gett delstartbesked (partiellt)</a:t>
            </a:r>
          </a:p>
          <a:p>
            <a:r>
              <a:rPr lang="sv-SE" dirty="0" smtClean="0"/>
              <a:t>Byggherren byggde dock klart utan startbesked för resterande delar…</a:t>
            </a:r>
          </a:p>
          <a:p>
            <a:r>
              <a:rPr lang="sv-SE" dirty="0" smtClean="0"/>
              <a:t>Nämnden tog ut sanktionsavgift</a:t>
            </a:r>
          </a:p>
          <a:p>
            <a:endParaRPr lang="sv-SE" dirty="0"/>
          </a:p>
          <a:p>
            <a:pPr>
              <a:buClr>
                <a:schemeClr val="bg1"/>
              </a:buClr>
            </a:pPr>
            <a:r>
              <a:rPr lang="sv-SE" dirty="0" smtClean="0"/>
              <a:t>Fanns stöd för sanktionsavgiften? </a:t>
            </a:r>
            <a:r>
              <a:rPr lang="sv-SE" b="1" dirty="0" smtClean="0">
                <a:solidFill>
                  <a:schemeClr val="bg1"/>
                </a:solidFill>
              </a:rPr>
              <a:t>NEJ</a:t>
            </a:r>
          </a:p>
          <a:p>
            <a:pPr>
              <a:buClr>
                <a:schemeClr val="bg1"/>
              </a:buClr>
            </a:pPr>
            <a:endParaRPr lang="sv-SE" dirty="0" smtClean="0">
              <a:solidFill>
                <a:schemeClr val="bg1"/>
              </a:solidFill>
            </a:endParaRPr>
          </a:p>
          <a:p>
            <a:pPr marL="342900" indent="-342900">
              <a:buClr>
                <a:schemeClr val="bg1"/>
              </a:buClr>
              <a:buFont typeface="Arial" panose="020B0604020202020204" pitchFamily="34" charset="0"/>
              <a:buChar char="•"/>
            </a:pPr>
            <a:r>
              <a:rPr lang="sv-SE" dirty="0" smtClean="0">
                <a:solidFill>
                  <a:schemeClr val="bg1"/>
                </a:solidFill>
              </a:rPr>
              <a:t>Bestämmelserna om </a:t>
            </a:r>
            <a:r>
              <a:rPr lang="sv-SE" dirty="0">
                <a:solidFill>
                  <a:schemeClr val="bg1"/>
                </a:solidFill>
              </a:rPr>
              <a:t/>
            </a:r>
            <a:br>
              <a:rPr lang="sv-SE" dirty="0">
                <a:solidFill>
                  <a:schemeClr val="bg1"/>
                </a:solidFill>
              </a:rPr>
            </a:br>
            <a:r>
              <a:rPr lang="sv-SE" dirty="0" smtClean="0">
                <a:solidFill>
                  <a:schemeClr val="bg1"/>
                </a:solidFill>
              </a:rPr>
              <a:t>sanktionsavgifter ska tolkas </a:t>
            </a:r>
            <a:br>
              <a:rPr lang="sv-SE" dirty="0" smtClean="0">
                <a:solidFill>
                  <a:schemeClr val="bg1"/>
                </a:solidFill>
              </a:rPr>
            </a:br>
            <a:r>
              <a:rPr lang="sv-SE" dirty="0" smtClean="0">
                <a:solidFill>
                  <a:schemeClr val="bg1"/>
                </a:solidFill>
              </a:rPr>
              <a:t>restriktivt</a:t>
            </a:r>
          </a:p>
          <a:p>
            <a:pPr marL="342900" indent="-342900">
              <a:buClr>
                <a:schemeClr val="bg1"/>
              </a:buClr>
              <a:buFont typeface="Arial" panose="020B0604020202020204" pitchFamily="34" charset="0"/>
              <a:buChar char="•"/>
            </a:pPr>
            <a:r>
              <a:rPr lang="sv-SE" dirty="0" smtClean="0">
                <a:solidFill>
                  <a:schemeClr val="bg1"/>
                </a:solidFill>
              </a:rPr>
              <a:t>Inget uttryckligt stöd i 9 kap PBF </a:t>
            </a:r>
            <a:br>
              <a:rPr lang="sv-SE" dirty="0" smtClean="0">
                <a:solidFill>
                  <a:schemeClr val="bg1"/>
                </a:solidFill>
              </a:rPr>
            </a:br>
            <a:r>
              <a:rPr lang="sv-SE" dirty="0" smtClean="0">
                <a:solidFill>
                  <a:schemeClr val="bg1"/>
                </a:solidFill>
              </a:rPr>
              <a:t>att ta ut sanktionsavgift för att ha </a:t>
            </a:r>
            <a:br>
              <a:rPr lang="sv-SE" dirty="0" smtClean="0">
                <a:solidFill>
                  <a:schemeClr val="bg1"/>
                </a:solidFill>
              </a:rPr>
            </a:br>
            <a:r>
              <a:rPr lang="sv-SE" dirty="0" smtClean="0">
                <a:solidFill>
                  <a:schemeClr val="bg1"/>
                </a:solidFill>
              </a:rPr>
              <a:t>brustit mot delstartbesked för en </a:t>
            </a:r>
            <a:br>
              <a:rPr lang="sv-SE" dirty="0" smtClean="0">
                <a:solidFill>
                  <a:schemeClr val="bg1"/>
                </a:solidFill>
              </a:rPr>
            </a:br>
            <a:r>
              <a:rPr lang="sv-SE" dirty="0" smtClean="0">
                <a:solidFill>
                  <a:schemeClr val="bg1"/>
                </a:solidFill>
              </a:rPr>
              <a:t>åtgärd som redan är påbörjad</a:t>
            </a:r>
            <a:endParaRPr lang="sv-SE" dirty="0">
              <a:solidFill>
                <a:schemeClr val="bg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005064"/>
            <a:ext cx="4139952" cy="275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5863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Delstartbesked och tillsyn</a:t>
            </a:r>
            <a:r>
              <a:rPr lang="sv-SE" b="1" dirty="0"/>
              <a:t/>
            </a:r>
            <a:br>
              <a:rPr lang="sv-SE" b="1" dirty="0"/>
            </a:br>
            <a:endParaRPr lang="sv-SE" dirty="0"/>
          </a:p>
        </p:txBody>
      </p:sp>
      <p:sp>
        <p:nvSpPr>
          <p:cNvPr id="3" name="Platshållare för innehåll 2"/>
          <p:cNvSpPr>
            <a:spLocks noGrp="1"/>
          </p:cNvSpPr>
          <p:nvPr>
            <p:ph idx="1"/>
          </p:nvPr>
        </p:nvSpPr>
        <p:spPr/>
        <p:txBody>
          <a:bodyPr>
            <a:normAutofit fontScale="92500" lnSpcReduction="10000"/>
          </a:bodyPr>
          <a:lstStyle/>
          <a:p>
            <a:r>
              <a:rPr lang="sv-SE" b="1" dirty="0"/>
              <a:t>MÖD 2017-03-14 (P 4033-16) </a:t>
            </a:r>
            <a:endParaRPr lang="sv-SE" b="1" dirty="0" smtClean="0"/>
          </a:p>
          <a:p>
            <a:r>
              <a:rPr lang="sv-SE" dirty="0" smtClean="0"/>
              <a:t>Nämnden hade gett delstartbesked (partiellt)</a:t>
            </a:r>
          </a:p>
          <a:p>
            <a:r>
              <a:rPr lang="sv-SE" dirty="0" smtClean="0"/>
              <a:t>Byggherren byggde dock klart utan startbesked för resterande delar…</a:t>
            </a:r>
          </a:p>
          <a:p>
            <a:r>
              <a:rPr lang="sv-SE" dirty="0" smtClean="0"/>
              <a:t>Nämnden tog ut sanktionsavgift</a:t>
            </a:r>
          </a:p>
          <a:p>
            <a:endParaRPr lang="sv-SE" dirty="0"/>
          </a:p>
          <a:p>
            <a:r>
              <a:rPr lang="sv-SE" dirty="0" smtClean="0"/>
              <a:t>Fanns stöd för sanktionsavgiften? </a:t>
            </a:r>
            <a:r>
              <a:rPr lang="sv-SE" b="1" dirty="0" smtClean="0">
                <a:solidFill>
                  <a:srgbClr val="FF0000"/>
                </a:solidFill>
              </a:rPr>
              <a:t>NEJ</a:t>
            </a:r>
          </a:p>
          <a:p>
            <a:endParaRPr lang="sv-SE" dirty="0" smtClean="0"/>
          </a:p>
          <a:p>
            <a:pPr marL="342900" indent="-342900">
              <a:buClr>
                <a:schemeClr val="bg1"/>
              </a:buClr>
              <a:buFont typeface="Arial" panose="020B0604020202020204" pitchFamily="34" charset="0"/>
              <a:buChar char="•"/>
            </a:pPr>
            <a:r>
              <a:rPr lang="sv-SE" dirty="0" smtClean="0">
                <a:solidFill>
                  <a:schemeClr val="bg1"/>
                </a:solidFill>
              </a:rPr>
              <a:t>Bestämmelserna om </a:t>
            </a:r>
            <a:r>
              <a:rPr lang="sv-SE" dirty="0">
                <a:solidFill>
                  <a:schemeClr val="bg1"/>
                </a:solidFill>
              </a:rPr>
              <a:t/>
            </a:r>
            <a:br>
              <a:rPr lang="sv-SE" dirty="0">
                <a:solidFill>
                  <a:schemeClr val="bg1"/>
                </a:solidFill>
              </a:rPr>
            </a:br>
            <a:r>
              <a:rPr lang="sv-SE" dirty="0" smtClean="0">
                <a:solidFill>
                  <a:schemeClr val="bg1"/>
                </a:solidFill>
              </a:rPr>
              <a:t>sanktionsavgifter ska tolkas </a:t>
            </a:r>
            <a:br>
              <a:rPr lang="sv-SE" dirty="0" smtClean="0">
                <a:solidFill>
                  <a:schemeClr val="bg1"/>
                </a:solidFill>
              </a:rPr>
            </a:br>
            <a:r>
              <a:rPr lang="sv-SE" dirty="0" smtClean="0">
                <a:solidFill>
                  <a:schemeClr val="bg1"/>
                </a:solidFill>
              </a:rPr>
              <a:t>restriktivt</a:t>
            </a:r>
          </a:p>
          <a:p>
            <a:pPr marL="342900" indent="-342900">
              <a:buClr>
                <a:schemeClr val="bg1"/>
              </a:buClr>
              <a:buFont typeface="Arial" panose="020B0604020202020204" pitchFamily="34" charset="0"/>
              <a:buChar char="•"/>
            </a:pPr>
            <a:r>
              <a:rPr lang="sv-SE" dirty="0" smtClean="0">
                <a:solidFill>
                  <a:schemeClr val="bg1"/>
                </a:solidFill>
              </a:rPr>
              <a:t>Inget uttryckligt stöd i 9 kap PBF </a:t>
            </a:r>
            <a:br>
              <a:rPr lang="sv-SE" dirty="0" smtClean="0">
                <a:solidFill>
                  <a:schemeClr val="bg1"/>
                </a:solidFill>
              </a:rPr>
            </a:br>
            <a:r>
              <a:rPr lang="sv-SE" dirty="0" smtClean="0">
                <a:solidFill>
                  <a:schemeClr val="bg1"/>
                </a:solidFill>
              </a:rPr>
              <a:t>att ta ut sanktionsavgift för att ha </a:t>
            </a:r>
            <a:br>
              <a:rPr lang="sv-SE" dirty="0" smtClean="0">
                <a:solidFill>
                  <a:schemeClr val="bg1"/>
                </a:solidFill>
              </a:rPr>
            </a:br>
            <a:r>
              <a:rPr lang="sv-SE" dirty="0" smtClean="0">
                <a:solidFill>
                  <a:schemeClr val="bg1"/>
                </a:solidFill>
              </a:rPr>
              <a:t>brustit mot delstartbesked för en </a:t>
            </a:r>
            <a:br>
              <a:rPr lang="sv-SE" dirty="0" smtClean="0">
                <a:solidFill>
                  <a:schemeClr val="bg1"/>
                </a:solidFill>
              </a:rPr>
            </a:br>
            <a:r>
              <a:rPr lang="sv-SE" dirty="0" smtClean="0">
                <a:solidFill>
                  <a:schemeClr val="bg1"/>
                </a:solidFill>
              </a:rPr>
              <a:t>åtgärd som redan är påbörjad</a:t>
            </a:r>
            <a:endParaRPr lang="sv-SE" dirty="0">
              <a:solidFill>
                <a:schemeClr val="bg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005064"/>
            <a:ext cx="4139952" cy="275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14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betyder de här orden?</a:t>
            </a:r>
            <a:endParaRPr lang="sv-SE" dirty="0"/>
          </a:p>
        </p:txBody>
      </p:sp>
      <p:sp>
        <p:nvSpPr>
          <p:cNvPr id="3" name="Platshållare för innehåll 2"/>
          <p:cNvSpPr>
            <a:spLocks noGrp="1"/>
          </p:cNvSpPr>
          <p:nvPr>
            <p:ph idx="1"/>
          </p:nvPr>
        </p:nvSpPr>
        <p:spPr/>
        <p:txBody>
          <a:bodyPr/>
          <a:lstStyle/>
          <a:p>
            <a:r>
              <a:rPr lang="sv-SE" dirty="0" smtClean="0"/>
              <a:t>En- och tvåbostadshus</a:t>
            </a:r>
          </a:p>
          <a:p>
            <a:r>
              <a:rPr lang="sv-SE" dirty="0" smtClean="0"/>
              <a:t>Flerbostadshus</a:t>
            </a:r>
          </a:p>
          <a:p>
            <a:r>
              <a:rPr lang="sv-SE" dirty="0" smtClean="0"/>
              <a:t>Parhus</a:t>
            </a:r>
          </a:p>
          <a:p>
            <a:r>
              <a:rPr lang="sv-SE" dirty="0" smtClean="0"/>
              <a:t>Radhus</a:t>
            </a:r>
          </a:p>
          <a:p>
            <a:r>
              <a:rPr lang="sv-SE" dirty="0" smtClean="0"/>
              <a:t>Kedjehus</a:t>
            </a:r>
          </a:p>
          <a:p>
            <a:r>
              <a:rPr lang="sv-SE" dirty="0"/>
              <a:t>Fastighet</a:t>
            </a:r>
          </a:p>
          <a:p>
            <a:r>
              <a:rPr lang="sv-SE" dirty="0" smtClean="0"/>
              <a:t>Tomt</a:t>
            </a:r>
          </a:p>
        </p:txBody>
      </p:sp>
    </p:spTree>
    <p:extLst>
      <p:ext uri="{BB962C8B-B14F-4D97-AF65-F5344CB8AC3E}">
        <p14:creationId xmlns:p14="http://schemas.microsoft.com/office/powerpoint/2010/main" val="3324015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Delstartbesked och tillsyn</a:t>
            </a:r>
            <a:r>
              <a:rPr lang="sv-SE" b="1" dirty="0"/>
              <a:t/>
            </a:r>
            <a:br>
              <a:rPr lang="sv-SE" b="1" dirty="0"/>
            </a:br>
            <a:endParaRPr lang="sv-SE" dirty="0"/>
          </a:p>
        </p:txBody>
      </p:sp>
      <p:sp>
        <p:nvSpPr>
          <p:cNvPr id="3" name="Platshållare för innehåll 2"/>
          <p:cNvSpPr>
            <a:spLocks noGrp="1"/>
          </p:cNvSpPr>
          <p:nvPr>
            <p:ph idx="1"/>
          </p:nvPr>
        </p:nvSpPr>
        <p:spPr/>
        <p:txBody>
          <a:bodyPr>
            <a:normAutofit fontScale="92500" lnSpcReduction="10000"/>
          </a:bodyPr>
          <a:lstStyle/>
          <a:p>
            <a:r>
              <a:rPr lang="sv-SE" b="1" dirty="0"/>
              <a:t>MÖD 2017-03-14 (P 4033-16) </a:t>
            </a:r>
            <a:endParaRPr lang="sv-SE" b="1" dirty="0" smtClean="0"/>
          </a:p>
          <a:p>
            <a:r>
              <a:rPr lang="sv-SE" dirty="0" smtClean="0"/>
              <a:t>Nämnden hade gett delstartbesked (partiellt)</a:t>
            </a:r>
          </a:p>
          <a:p>
            <a:r>
              <a:rPr lang="sv-SE" dirty="0" smtClean="0"/>
              <a:t>Byggherren byggde dock klart utan startbesked för resterande delar…</a:t>
            </a:r>
          </a:p>
          <a:p>
            <a:r>
              <a:rPr lang="sv-SE" dirty="0" smtClean="0"/>
              <a:t>Nämnden tog ut sanktionsavgift</a:t>
            </a:r>
          </a:p>
          <a:p>
            <a:endParaRPr lang="sv-SE" dirty="0"/>
          </a:p>
          <a:p>
            <a:r>
              <a:rPr lang="sv-SE" dirty="0" smtClean="0"/>
              <a:t>Fanns stöd för sanktionsavgiften? </a:t>
            </a:r>
            <a:r>
              <a:rPr lang="sv-SE" b="1" dirty="0" smtClean="0">
                <a:solidFill>
                  <a:srgbClr val="FF0000"/>
                </a:solidFill>
              </a:rPr>
              <a:t>NEJ</a:t>
            </a:r>
          </a:p>
          <a:p>
            <a:endParaRPr lang="sv-SE" dirty="0" smtClean="0"/>
          </a:p>
          <a:p>
            <a:pPr marL="342900" indent="-342900">
              <a:buFont typeface="Arial" panose="020B0604020202020204" pitchFamily="34" charset="0"/>
              <a:buChar char="•"/>
            </a:pPr>
            <a:r>
              <a:rPr lang="sv-SE" dirty="0" smtClean="0"/>
              <a:t>Bestämmelserna om </a:t>
            </a:r>
            <a:r>
              <a:rPr lang="sv-SE" dirty="0"/>
              <a:t/>
            </a:r>
            <a:br>
              <a:rPr lang="sv-SE" dirty="0"/>
            </a:br>
            <a:r>
              <a:rPr lang="sv-SE" dirty="0" smtClean="0"/>
              <a:t>sanktionsavgifter ska tolkas </a:t>
            </a:r>
            <a:br>
              <a:rPr lang="sv-SE" dirty="0" smtClean="0"/>
            </a:br>
            <a:r>
              <a:rPr lang="sv-SE" dirty="0" smtClean="0"/>
              <a:t>restriktivt</a:t>
            </a:r>
          </a:p>
          <a:p>
            <a:pPr marL="342900" indent="-342900">
              <a:buFont typeface="Arial" panose="020B0604020202020204" pitchFamily="34" charset="0"/>
              <a:buChar char="•"/>
            </a:pPr>
            <a:r>
              <a:rPr lang="sv-SE" dirty="0" smtClean="0"/>
              <a:t>Inget uttryckligt stöd i 9 kap PBF </a:t>
            </a:r>
            <a:br>
              <a:rPr lang="sv-SE" dirty="0" smtClean="0"/>
            </a:br>
            <a:r>
              <a:rPr lang="sv-SE" dirty="0" smtClean="0"/>
              <a:t>att ta ut sanktionsavgift för att ha </a:t>
            </a:r>
            <a:br>
              <a:rPr lang="sv-SE" dirty="0" smtClean="0"/>
            </a:br>
            <a:r>
              <a:rPr lang="sv-SE" dirty="0" smtClean="0"/>
              <a:t>brustit mot delstartbesked för en </a:t>
            </a:r>
            <a:br>
              <a:rPr lang="sv-SE" dirty="0" smtClean="0"/>
            </a:br>
            <a:r>
              <a:rPr lang="sv-SE" dirty="0" smtClean="0"/>
              <a:t>åtgärd som redan är påbörjad</a:t>
            </a:r>
            <a:endParaRPr lang="sv-S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005064"/>
            <a:ext cx="4139952" cy="275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157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Delstartbesked och tillsyn</a:t>
            </a:r>
            <a:r>
              <a:rPr lang="sv-SE" b="1" dirty="0"/>
              <a:t/>
            </a:r>
            <a:br>
              <a:rPr lang="sv-SE" b="1" dirty="0"/>
            </a:br>
            <a:endParaRPr lang="sv-SE" dirty="0"/>
          </a:p>
        </p:txBody>
      </p:sp>
      <p:sp>
        <p:nvSpPr>
          <p:cNvPr id="3" name="Platshållare för innehåll 2"/>
          <p:cNvSpPr>
            <a:spLocks noGrp="1"/>
          </p:cNvSpPr>
          <p:nvPr>
            <p:ph idx="1"/>
          </p:nvPr>
        </p:nvSpPr>
        <p:spPr/>
        <p:txBody>
          <a:bodyPr>
            <a:normAutofit fontScale="92500" lnSpcReduction="20000"/>
          </a:bodyPr>
          <a:lstStyle/>
          <a:p>
            <a:r>
              <a:rPr lang="sv-SE" b="1" dirty="0"/>
              <a:t>MÖD 2017-03-14 (P 4033-16) </a:t>
            </a:r>
            <a:endParaRPr lang="sv-SE" b="1" dirty="0" smtClean="0"/>
          </a:p>
          <a:p>
            <a:endParaRPr lang="sv-SE" b="1" dirty="0" smtClean="0"/>
          </a:p>
          <a:p>
            <a:r>
              <a:rPr lang="sv-SE" b="1" dirty="0" smtClean="0"/>
              <a:t>Hur ska kommunen bedriva byggprocess och tillsyn?</a:t>
            </a:r>
          </a:p>
          <a:p>
            <a:pPr marL="342900" indent="-342900">
              <a:buClr>
                <a:schemeClr val="bg1"/>
              </a:buClr>
              <a:buFont typeface="Arial" panose="020B0604020202020204" pitchFamily="34" charset="0"/>
              <a:buChar char="•"/>
            </a:pPr>
            <a:r>
              <a:rPr lang="sv-SE" dirty="0" smtClean="0">
                <a:solidFill>
                  <a:schemeClr val="bg1"/>
                </a:solidFill>
              </a:rPr>
              <a:t>Sanktionsavgift kan fortfarande tas ut vid det första delstartbeskedet!</a:t>
            </a:r>
          </a:p>
          <a:p>
            <a:pPr marL="342900" indent="-342900">
              <a:buClr>
                <a:schemeClr val="bg1"/>
              </a:buClr>
              <a:buFont typeface="Arial" panose="020B0604020202020204" pitchFamily="34" charset="0"/>
              <a:buChar char="•"/>
            </a:pPr>
            <a:r>
              <a:rPr lang="sv-SE" dirty="0" smtClean="0">
                <a:solidFill>
                  <a:schemeClr val="bg1"/>
                </a:solidFill>
              </a:rPr>
              <a:t>Vid varje delmoment bör verifieras att startbeskedet följts innan nästa delstartbesked ges</a:t>
            </a:r>
          </a:p>
          <a:p>
            <a:pPr marL="1085850" lvl="1" indent="-342900">
              <a:buClr>
                <a:schemeClr val="bg1"/>
              </a:buClr>
              <a:buFont typeface="Arial" panose="020B0604020202020204" pitchFamily="34" charset="0"/>
              <a:buChar char="•"/>
            </a:pPr>
            <a:r>
              <a:rPr lang="sv-SE" dirty="0" smtClean="0">
                <a:solidFill>
                  <a:schemeClr val="bg1"/>
                </a:solidFill>
              </a:rPr>
              <a:t>Bör framgå av varje delstartbesked och i kontrollplanen</a:t>
            </a:r>
          </a:p>
          <a:p>
            <a:pPr marL="342900" indent="-342900">
              <a:buClr>
                <a:schemeClr val="bg1"/>
              </a:buClr>
              <a:buFont typeface="Arial" panose="020B0604020202020204" pitchFamily="34" charset="0"/>
              <a:buChar char="•"/>
            </a:pPr>
            <a:r>
              <a:rPr lang="sv-SE" dirty="0" smtClean="0">
                <a:solidFill>
                  <a:schemeClr val="bg1"/>
                </a:solidFill>
              </a:rPr>
              <a:t>Förbud mot fortsatt arbete 11 kap 31 §</a:t>
            </a:r>
          </a:p>
          <a:p>
            <a:pPr marL="342900" indent="-342900">
              <a:buClr>
                <a:schemeClr val="bg1"/>
              </a:buClr>
              <a:buFont typeface="Arial" panose="020B0604020202020204" pitchFamily="34" charset="0"/>
              <a:buChar char="•"/>
            </a:pPr>
            <a:r>
              <a:rPr lang="sv-SE" dirty="0" smtClean="0">
                <a:solidFill>
                  <a:schemeClr val="bg1"/>
                </a:solidFill>
              </a:rPr>
              <a:t>Innan slutbesked råder automatiskt användningsförbud</a:t>
            </a:r>
          </a:p>
          <a:p>
            <a:pPr marL="1085850" lvl="1" indent="-342900">
              <a:buClr>
                <a:schemeClr val="bg1"/>
              </a:buClr>
              <a:buFont typeface="Arial" panose="020B0604020202020204" pitchFamily="34" charset="0"/>
              <a:buChar char="•"/>
            </a:pPr>
            <a:r>
              <a:rPr lang="sv-SE" b="1" dirty="0" smtClean="0">
                <a:solidFill>
                  <a:schemeClr val="bg1"/>
                </a:solidFill>
              </a:rPr>
              <a:t>Utan startbesked finns ingen grund för slutbesked!</a:t>
            </a:r>
          </a:p>
          <a:p>
            <a:pPr marL="1085850" lvl="1" indent="-342900">
              <a:buClr>
                <a:schemeClr val="bg1"/>
              </a:buClr>
              <a:buFont typeface="Arial" panose="020B0604020202020204" pitchFamily="34" charset="0"/>
              <a:buChar char="•"/>
            </a:pPr>
            <a:r>
              <a:rPr lang="sv-SE" b="1" dirty="0" smtClean="0">
                <a:solidFill>
                  <a:schemeClr val="bg1"/>
                </a:solidFill>
              </a:rPr>
              <a:t>Upplys</a:t>
            </a:r>
            <a:r>
              <a:rPr lang="sv-SE" dirty="0" smtClean="0">
                <a:solidFill>
                  <a:schemeClr val="bg1"/>
                </a:solidFill>
              </a:rPr>
              <a:t> byggherren om detta</a:t>
            </a:r>
          </a:p>
          <a:p>
            <a:pPr marL="1085850" lvl="1" indent="-342900">
              <a:buClr>
                <a:schemeClr val="bg1"/>
              </a:buClr>
              <a:buFont typeface="Arial" panose="020B0604020202020204" pitchFamily="34" charset="0"/>
              <a:buChar char="•"/>
            </a:pPr>
            <a:r>
              <a:rPr lang="sv-SE" dirty="0" smtClean="0">
                <a:solidFill>
                  <a:schemeClr val="bg1"/>
                </a:solidFill>
              </a:rPr>
              <a:t>Vid behov användningsförbud enligt 11 kap </a:t>
            </a:r>
            <a:br>
              <a:rPr lang="sv-SE" dirty="0" smtClean="0">
                <a:solidFill>
                  <a:schemeClr val="bg1"/>
                </a:solidFill>
              </a:rPr>
            </a:br>
            <a:r>
              <a:rPr lang="sv-SE" dirty="0" smtClean="0">
                <a:solidFill>
                  <a:schemeClr val="bg1"/>
                </a:solidFill>
              </a:rPr>
              <a:t>32 §</a:t>
            </a:r>
          </a:p>
        </p:txBody>
      </p:sp>
    </p:spTree>
    <p:extLst>
      <p:ext uri="{BB962C8B-B14F-4D97-AF65-F5344CB8AC3E}">
        <p14:creationId xmlns:p14="http://schemas.microsoft.com/office/powerpoint/2010/main" val="35288779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Delstartbesked och tillsyn</a:t>
            </a:r>
            <a:r>
              <a:rPr lang="sv-SE" b="1" dirty="0"/>
              <a:t/>
            </a:r>
            <a:br>
              <a:rPr lang="sv-SE" b="1" dirty="0"/>
            </a:br>
            <a:endParaRPr lang="sv-SE" dirty="0"/>
          </a:p>
        </p:txBody>
      </p:sp>
      <p:sp>
        <p:nvSpPr>
          <p:cNvPr id="3" name="Platshållare för innehåll 2"/>
          <p:cNvSpPr>
            <a:spLocks noGrp="1"/>
          </p:cNvSpPr>
          <p:nvPr>
            <p:ph idx="1"/>
          </p:nvPr>
        </p:nvSpPr>
        <p:spPr/>
        <p:txBody>
          <a:bodyPr>
            <a:normAutofit fontScale="92500" lnSpcReduction="20000"/>
          </a:bodyPr>
          <a:lstStyle/>
          <a:p>
            <a:r>
              <a:rPr lang="sv-SE" b="1" dirty="0"/>
              <a:t>MÖD 2017-03-14 (P 4033-16) </a:t>
            </a:r>
            <a:endParaRPr lang="sv-SE" b="1" dirty="0" smtClean="0"/>
          </a:p>
          <a:p>
            <a:endParaRPr lang="sv-SE" b="1" dirty="0" smtClean="0"/>
          </a:p>
          <a:p>
            <a:r>
              <a:rPr lang="sv-SE" b="1" dirty="0" smtClean="0"/>
              <a:t>Hur ska kommunen bedriva byggprocess och tillsyn?</a:t>
            </a:r>
          </a:p>
          <a:p>
            <a:pPr marL="342900" indent="-342900">
              <a:buFont typeface="Arial" panose="020B0604020202020204" pitchFamily="34" charset="0"/>
              <a:buChar char="•"/>
            </a:pPr>
            <a:r>
              <a:rPr lang="sv-SE" dirty="0" smtClean="0"/>
              <a:t>Sanktionsavgift kan fortfarande tas ut vid det första delstartbeskedet!</a:t>
            </a:r>
          </a:p>
          <a:p>
            <a:pPr marL="342900" indent="-342900">
              <a:buClr>
                <a:schemeClr val="bg1"/>
              </a:buClr>
              <a:buFont typeface="Arial" panose="020B0604020202020204" pitchFamily="34" charset="0"/>
              <a:buChar char="•"/>
            </a:pPr>
            <a:r>
              <a:rPr lang="sv-SE" dirty="0" smtClean="0">
                <a:solidFill>
                  <a:schemeClr val="bg1"/>
                </a:solidFill>
              </a:rPr>
              <a:t>Vid varje delmoment bör verifieras att startbeskedet följts innan nästa delstartbesked ges</a:t>
            </a:r>
          </a:p>
          <a:p>
            <a:pPr marL="1085850" lvl="1" indent="-342900">
              <a:buClr>
                <a:schemeClr val="bg1"/>
              </a:buClr>
              <a:buFont typeface="Arial" panose="020B0604020202020204" pitchFamily="34" charset="0"/>
              <a:buChar char="•"/>
            </a:pPr>
            <a:r>
              <a:rPr lang="sv-SE" dirty="0" smtClean="0">
                <a:solidFill>
                  <a:schemeClr val="bg1"/>
                </a:solidFill>
              </a:rPr>
              <a:t>Bör framgå av varje delstartbesked och i kontrollplanen</a:t>
            </a:r>
          </a:p>
          <a:p>
            <a:pPr marL="342900" indent="-342900">
              <a:buClr>
                <a:schemeClr val="bg1"/>
              </a:buClr>
              <a:buFont typeface="Arial" panose="020B0604020202020204" pitchFamily="34" charset="0"/>
              <a:buChar char="•"/>
            </a:pPr>
            <a:r>
              <a:rPr lang="sv-SE" dirty="0" smtClean="0">
                <a:solidFill>
                  <a:schemeClr val="bg1"/>
                </a:solidFill>
              </a:rPr>
              <a:t>Förbud mot fortsatt arbete 11 kap 31 §</a:t>
            </a:r>
          </a:p>
          <a:p>
            <a:pPr marL="342900" indent="-342900">
              <a:buClr>
                <a:schemeClr val="bg1"/>
              </a:buClr>
              <a:buFont typeface="Arial" panose="020B0604020202020204" pitchFamily="34" charset="0"/>
              <a:buChar char="•"/>
            </a:pPr>
            <a:r>
              <a:rPr lang="sv-SE" dirty="0" smtClean="0">
                <a:solidFill>
                  <a:schemeClr val="bg1"/>
                </a:solidFill>
              </a:rPr>
              <a:t>Innan slutbesked råder automatiskt användningsförbud</a:t>
            </a:r>
          </a:p>
          <a:p>
            <a:pPr marL="1085850" lvl="1" indent="-342900">
              <a:buClr>
                <a:schemeClr val="bg1"/>
              </a:buClr>
              <a:buFont typeface="Arial" panose="020B0604020202020204" pitchFamily="34" charset="0"/>
              <a:buChar char="•"/>
            </a:pPr>
            <a:r>
              <a:rPr lang="sv-SE" b="1" dirty="0" smtClean="0">
                <a:solidFill>
                  <a:schemeClr val="bg1"/>
                </a:solidFill>
              </a:rPr>
              <a:t>Utan startbesked finns ingen grund för slutbesked!</a:t>
            </a:r>
          </a:p>
          <a:p>
            <a:pPr marL="1085850" lvl="1" indent="-342900">
              <a:buClr>
                <a:schemeClr val="bg1"/>
              </a:buClr>
              <a:buFont typeface="Arial" panose="020B0604020202020204" pitchFamily="34" charset="0"/>
              <a:buChar char="•"/>
            </a:pPr>
            <a:r>
              <a:rPr lang="sv-SE" b="1" dirty="0" smtClean="0">
                <a:solidFill>
                  <a:schemeClr val="bg1"/>
                </a:solidFill>
              </a:rPr>
              <a:t>Upplys</a:t>
            </a:r>
            <a:r>
              <a:rPr lang="sv-SE" dirty="0" smtClean="0">
                <a:solidFill>
                  <a:schemeClr val="bg1"/>
                </a:solidFill>
              </a:rPr>
              <a:t> byggherren om detta</a:t>
            </a:r>
          </a:p>
          <a:p>
            <a:pPr marL="1085850" lvl="1" indent="-342900">
              <a:buClr>
                <a:schemeClr val="bg1"/>
              </a:buClr>
              <a:buFont typeface="Arial" panose="020B0604020202020204" pitchFamily="34" charset="0"/>
              <a:buChar char="•"/>
            </a:pPr>
            <a:r>
              <a:rPr lang="sv-SE" dirty="0" smtClean="0">
                <a:solidFill>
                  <a:schemeClr val="bg1"/>
                </a:solidFill>
              </a:rPr>
              <a:t>Vid behov användningsförbud enligt 11 kap </a:t>
            </a:r>
            <a:br>
              <a:rPr lang="sv-SE" dirty="0" smtClean="0">
                <a:solidFill>
                  <a:schemeClr val="bg1"/>
                </a:solidFill>
              </a:rPr>
            </a:br>
            <a:r>
              <a:rPr lang="sv-SE" dirty="0" smtClean="0">
                <a:solidFill>
                  <a:schemeClr val="bg1"/>
                </a:solidFill>
              </a:rPr>
              <a:t>32 §</a:t>
            </a:r>
          </a:p>
        </p:txBody>
      </p:sp>
    </p:spTree>
    <p:extLst>
      <p:ext uri="{BB962C8B-B14F-4D97-AF65-F5344CB8AC3E}">
        <p14:creationId xmlns:p14="http://schemas.microsoft.com/office/powerpoint/2010/main" val="365794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Delstartbesked och tillsyn</a:t>
            </a:r>
            <a:r>
              <a:rPr lang="sv-SE" b="1" dirty="0"/>
              <a:t/>
            </a:r>
            <a:br>
              <a:rPr lang="sv-SE" b="1" dirty="0"/>
            </a:br>
            <a:endParaRPr lang="sv-SE" dirty="0"/>
          </a:p>
        </p:txBody>
      </p:sp>
      <p:sp>
        <p:nvSpPr>
          <p:cNvPr id="3" name="Platshållare för innehåll 2"/>
          <p:cNvSpPr>
            <a:spLocks noGrp="1"/>
          </p:cNvSpPr>
          <p:nvPr>
            <p:ph idx="1"/>
          </p:nvPr>
        </p:nvSpPr>
        <p:spPr/>
        <p:txBody>
          <a:bodyPr>
            <a:normAutofit fontScale="92500" lnSpcReduction="20000"/>
          </a:bodyPr>
          <a:lstStyle/>
          <a:p>
            <a:r>
              <a:rPr lang="sv-SE" b="1" dirty="0"/>
              <a:t>MÖD 2017-03-14 (P 4033-16) </a:t>
            </a:r>
            <a:endParaRPr lang="sv-SE" b="1" dirty="0" smtClean="0"/>
          </a:p>
          <a:p>
            <a:endParaRPr lang="sv-SE" b="1" dirty="0" smtClean="0"/>
          </a:p>
          <a:p>
            <a:r>
              <a:rPr lang="sv-SE" b="1" dirty="0" smtClean="0"/>
              <a:t>Hur ska kommunen bedriva byggprocess och tillsyn?</a:t>
            </a:r>
          </a:p>
          <a:p>
            <a:pPr marL="342900" indent="-342900">
              <a:buFont typeface="Arial" panose="020B0604020202020204" pitchFamily="34" charset="0"/>
              <a:buChar char="•"/>
            </a:pPr>
            <a:r>
              <a:rPr lang="sv-SE" dirty="0" smtClean="0"/>
              <a:t>Sanktionsavgift kan fortfarande tas ut vid det första delstartbeskedet!</a:t>
            </a:r>
          </a:p>
          <a:p>
            <a:pPr marL="342900" indent="-342900">
              <a:buFont typeface="Arial" panose="020B0604020202020204" pitchFamily="34" charset="0"/>
              <a:buChar char="•"/>
            </a:pPr>
            <a:r>
              <a:rPr lang="sv-SE" dirty="0" smtClean="0"/>
              <a:t>Vid varje delmoment bör verifieras att startbeskedet följts innan nästa delstartbesked ges</a:t>
            </a:r>
          </a:p>
          <a:p>
            <a:pPr marL="1085850" lvl="1" indent="-342900">
              <a:buFont typeface="Arial" panose="020B0604020202020204" pitchFamily="34" charset="0"/>
              <a:buChar char="•"/>
            </a:pPr>
            <a:r>
              <a:rPr lang="sv-SE" dirty="0" smtClean="0"/>
              <a:t>Bör framgå av varje delstartbesked och i kontrollplanen</a:t>
            </a:r>
          </a:p>
          <a:p>
            <a:pPr marL="342900" indent="-342900">
              <a:buClr>
                <a:schemeClr val="bg1"/>
              </a:buClr>
              <a:buFont typeface="Arial" panose="020B0604020202020204" pitchFamily="34" charset="0"/>
              <a:buChar char="•"/>
            </a:pPr>
            <a:r>
              <a:rPr lang="sv-SE" dirty="0" smtClean="0">
                <a:solidFill>
                  <a:schemeClr val="bg1"/>
                </a:solidFill>
              </a:rPr>
              <a:t>Förbud mot fortsatt arbete 11 kap 31 §</a:t>
            </a:r>
          </a:p>
          <a:p>
            <a:pPr marL="342900" indent="-342900">
              <a:buClr>
                <a:schemeClr val="bg1"/>
              </a:buClr>
              <a:buFont typeface="Arial" panose="020B0604020202020204" pitchFamily="34" charset="0"/>
              <a:buChar char="•"/>
            </a:pPr>
            <a:r>
              <a:rPr lang="sv-SE" dirty="0" smtClean="0">
                <a:solidFill>
                  <a:schemeClr val="bg1"/>
                </a:solidFill>
              </a:rPr>
              <a:t>Innan slutbesked råder automatiskt användningsförbud</a:t>
            </a:r>
          </a:p>
          <a:p>
            <a:pPr marL="1085850" lvl="1" indent="-342900">
              <a:buClr>
                <a:schemeClr val="bg1"/>
              </a:buClr>
              <a:buFont typeface="Arial" panose="020B0604020202020204" pitchFamily="34" charset="0"/>
              <a:buChar char="•"/>
            </a:pPr>
            <a:r>
              <a:rPr lang="sv-SE" b="1" dirty="0" smtClean="0">
                <a:solidFill>
                  <a:schemeClr val="bg1"/>
                </a:solidFill>
              </a:rPr>
              <a:t>Utan startbesked finns ingen grund för slutbesked!</a:t>
            </a:r>
          </a:p>
          <a:p>
            <a:pPr marL="1085850" lvl="1" indent="-342900">
              <a:buClr>
                <a:schemeClr val="bg1"/>
              </a:buClr>
              <a:buFont typeface="Arial" panose="020B0604020202020204" pitchFamily="34" charset="0"/>
              <a:buChar char="•"/>
            </a:pPr>
            <a:r>
              <a:rPr lang="sv-SE" b="1" dirty="0" smtClean="0">
                <a:solidFill>
                  <a:schemeClr val="bg1"/>
                </a:solidFill>
              </a:rPr>
              <a:t>Upplys</a:t>
            </a:r>
            <a:r>
              <a:rPr lang="sv-SE" dirty="0" smtClean="0">
                <a:solidFill>
                  <a:schemeClr val="bg1"/>
                </a:solidFill>
              </a:rPr>
              <a:t> byggherren om detta</a:t>
            </a:r>
          </a:p>
          <a:p>
            <a:pPr marL="1085850" lvl="1" indent="-342900">
              <a:buClr>
                <a:schemeClr val="bg1"/>
              </a:buClr>
              <a:buFont typeface="Arial" panose="020B0604020202020204" pitchFamily="34" charset="0"/>
              <a:buChar char="•"/>
            </a:pPr>
            <a:r>
              <a:rPr lang="sv-SE" dirty="0" smtClean="0">
                <a:solidFill>
                  <a:schemeClr val="bg1"/>
                </a:solidFill>
              </a:rPr>
              <a:t>Vid behov användningsförbud enligt 11 kap </a:t>
            </a:r>
            <a:br>
              <a:rPr lang="sv-SE" dirty="0" smtClean="0">
                <a:solidFill>
                  <a:schemeClr val="bg1"/>
                </a:solidFill>
              </a:rPr>
            </a:br>
            <a:r>
              <a:rPr lang="sv-SE" dirty="0" smtClean="0">
                <a:solidFill>
                  <a:schemeClr val="bg1"/>
                </a:solidFill>
              </a:rPr>
              <a:t>32 §</a:t>
            </a:r>
          </a:p>
        </p:txBody>
      </p:sp>
    </p:spTree>
    <p:extLst>
      <p:ext uri="{BB962C8B-B14F-4D97-AF65-F5344CB8AC3E}">
        <p14:creationId xmlns:p14="http://schemas.microsoft.com/office/powerpoint/2010/main" val="359066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Delstartbesked och tillsyn</a:t>
            </a:r>
            <a:r>
              <a:rPr lang="sv-SE" b="1" dirty="0"/>
              <a:t/>
            </a:r>
            <a:br>
              <a:rPr lang="sv-SE" b="1" dirty="0"/>
            </a:br>
            <a:endParaRPr lang="sv-SE" dirty="0"/>
          </a:p>
        </p:txBody>
      </p:sp>
      <p:sp>
        <p:nvSpPr>
          <p:cNvPr id="3" name="Platshållare för innehåll 2"/>
          <p:cNvSpPr>
            <a:spLocks noGrp="1"/>
          </p:cNvSpPr>
          <p:nvPr>
            <p:ph idx="1"/>
          </p:nvPr>
        </p:nvSpPr>
        <p:spPr/>
        <p:txBody>
          <a:bodyPr>
            <a:normAutofit fontScale="92500" lnSpcReduction="20000"/>
          </a:bodyPr>
          <a:lstStyle/>
          <a:p>
            <a:r>
              <a:rPr lang="sv-SE" b="1" dirty="0"/>
              <a:t>MÖD 2017-03-14 (P 4033-16) </a:t>
            </a:r>
            <a:endParaRPr lang="sv-SE" b="1" dirty="0" smtClean="0"/>
          </a:p>
          <a:p>
            <a:endParaRPr lang="sv-SE" b="1" dirty="0" smtClean="0"/>
          </a:p>
          <a:p>
            <a:r>
              <a:rPr lang="sv-SE" b="1" dirty="0" smtClean="0"/>
              <a:t>Hur ska kommunen bedriva byggprocess och tillsyn?</a:t>
            </a:r>
          </a:p>
          <a:p>
            <a:pPr marL="342900" indent="-342900">
              <a:buFont typeface="Arial" panose="020B0604020202020204" pitchFamily="34" charset="0"/>
              <a:buChar char="•"/>
            </a:pPr>
            <a:r>
              <a:rPr lang="sv-SE" dirty="0" smtClean="0"/>
              <a:t>Sanktionsavgift kan fortfarande tas ut vid det första delstartbeskedet!</a:t>
            </a:r>
          </a:p>
          <a:p>
            <a:pPr marL="342900" indent="-342900">
              <a:buFont typeface="Arial" panose="020B0604020202020204" pitchFamily="34" charset="0"/>
              <a:buChar char="•"/>
            </a:pPr>
            <a:r>
              <a:rPr lang="sv-SE" dirty="0" smtClean="0"/>
              <a:t>Vid varje delmoment bör verifieras att startbeskedet följts innan nästa delstartbesked ges</a:t>
            </a:r>
          </a:p>
          <a:p>
            <a:pPr marL="1085850" lvl="1" indent="-342900">
              <a:buFont typeface="Arial" panose="020B0604020202020204" pitchFamily="34" charset="0"/>
              <a:buChar char="•"/>
            </a:pPr>
            <a:r>
              <a:rPr lang="sv-SE" dirty="0" smtClean="0"/>
              <a:t>Bör framgå av varje delstartbesked och i kontrollplanen</a:t>
            </a:r>
          </a:p>
          <a:p>
            <a:pPr marL="342900" indent="-342900">
              <a:buFont typeface="Arial" panose="020B0604020202020204" pitchFamily="34" charset="0"/>
              <a:buChar char="•"/>
            </a:pPr>
            <a:r>
              <a:rPr lang="sv-SE" dirty="0" smtClean="0"/>
              <a:t>Förbud mot fortsatt arbete 11 kap 31 §</a:t>
            </a:r>
          </a:p>
          <a:p>
            <a:pPr marL="342900" indent="-342900">
              <a:buClr>
                <a:schemeClr val="bg1"/>
              </a:buClr>
              <a:buFont typeface="Arial" panose="020B0604020202020204" pitchFamily="34" charset="0"/>
              <a:buChar char="•"/>
            </a:pPr>
            <a:r>
              <a:rPr lang="sv-SE" dirty="0" smtClean="0">
                <a:solidFill>
                  <a:schemeClr val="bg1"/>
                </a:solidFill>
              </a:rPr>
              <a:t>Innan slutbesked råder automatiskt användningsförbud</a:t>
            </a:r>
          </a:p>
          <a:p>
            <a:pPr marL="1085850" lvl="1" indent="-342900">
              <a:buClr>
                <a:schemeClr val="bg1"/>
              </a:buClr>
              <a:buFont typeface="Arial" panose="020B0604020202020204" pitchFamily="34" charset="0"/>
              <a:buChar char="•"/>
            </a:pPr>
            <a:r>
              <a:rPr lang="sv-SE" b="1" dirty="0" smtClean="0">
                <a:solidFill>
                  <a:schemeClr val="bg1"/>
                </a:solidFill>
              </a:rPr>
              <a:t>Utan startbesked finns ingen grund för slutbesked!</a:t>
            </a:r>
          </a:p>
          <a:p>
            <a:pPr marL="1085850" lvl="1" indent="-342900">
              <a:buClr>
                <a:schemeClr val="bg1"/>
              </a:buClr>
              <a:buFont typeface="Arial" panose="020B0604020202020204" pitchFamily="34" charset="0"/>
              <a:buChar char="•"/>
            </a:pPr>
            <a:r>
              <a:rPr lang="sv-SE" b="1" dirty="0" smtClean="0">
                <a:solidFill>
                  <a:schemeClr val="bg1"/>
                </a:solidFill>
              </a:rPr>
              <a:t>Upplys</a:t>
            </a:r>
            <a:r>
              <a:rPr lang="sv-SE" dirty="0" smtClean="0">
                <a:solidFill>
                  <a:schemeClr val="bg1"/>
                </a:solidFill>
              </a:rPr>
              <a:t> byggherren om detta</a:t>
            </a:r>
          </a:p>
          <a:p>
            <a:pPr marL="1085850" lvl="1" indent="-342900">
              <a:buClr>
                <a:schemeClr val="bg1"/>
              </a:buClr>
              <a:buFont typeface="Arial" panose="020B0604020202020204" pitchFamily="34" charset="0"/>
              <a:buChar char="•"/>
            </a:pPr>
            <a:r>
              <a:rPr lang="sv-SE" dirty="0" smtClean="0">
                <a:solidFill>
                  <a:schemeClr val="bg1"/>
                </a:solidFill>
              </a:rPr>
              <a:t>Vid behov användningsförbud enligt 11 kap </a:t>
            </a:r>
            <a:br>
              <a:rPr lang="sv-SE" dirty="0" smtClean="0">
                <a:solidFill>
                  <a:schemeClr val="bg1"/>
                </a:solidFill>
              </a:rPr>
            </a:br>
            <a:r>
              <a:rPr lang="sv-SE" dirty="0" smtClean="0">
                <a:solidFill>
                  <a:schemeClr val="bg1"/>
                </a:solidFill>
              </a:rPr>
              <a:t>32 §</a:t>
            </a:r>
          </a:p>
        </p:txBody>
      </p:sp>
    </p:spTree>
    <p:extLst>
      <p:ext uri="{BB962C8B-B14F-4D97-AF65-F5344CB8AC3E}">
        <p14:creationId xmlns:p14="http://schemas.microsoft.com/office/powerpoint/2010/main" val="359066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Delstartbesked och tillsyn</a:t>
            </a:r>
            <a:r>
              <a:rPr lang="sv-SE" b="1" dirty="0"/>
              <a:t/>
            </a:r>
            <a:br>
              <a:rPr lang="sv-SE" b="1" dirty="0"/>
            </a:br>
            <a:endParaRPr lang="sv-SE" dirty="0"/>
          </a:p>
        </p:txBody>
      </p:sp>
      <p:sp>
        <p:nvSpPr>
          <p:cNvPr id="3" name="Platshållare för innehåll 2"/>
          <p:cNvSpPr>
            <a:spLocks noGrp="1"/>
          </p:cNvSpPr>
          <p:nvPr>
            <p:ph idx="1"/>
          </p:nvPr>
        </p:nvSpPr>
        <p:spPr/>
        <p:txBody>
          <a:bodyPr>
            <a:normAutofit fontScale="92500" lnSpcReduction="20000"/>
          </a:bodyPr>
          <a:lstStyle/>
          <a:p>
            <a:r>
              <a:rPr lang="sv-SE" b="1" dirty="0"/>
              <a:t>MÖD 2017-03-14 (P 4033-16) </a:t>
            </a:r>
            <a:endParaRPr lang="sv-SE" b="1" dirty="0" smtClean="0"/>
          </a:p>
          <a:p>
            <a:endParaRPr lang="sv-SE" b="1" dirty="0" smtClean="0"/>
          </a:p>
          <a:p>
            <a:r>
              <a:rPr lang="sv-SE" b="1" dirty="0" smtClean="0"/>
              <a:t>Hur ska kommunen bedriva byggprocess och tillsyn?</a:t>
            </a:r>
          </a:p>
          <a:p>
            <a:pPr marL="342900" indent="-342900">
              <a:buFont typeface="Arial" panose="020B0604020202020204" pitchFamily="34" charset="0"/>
              <a:buChar char="•"/>
            </a:pPr>
            <a:r>
              <a:rPr lang="sv-SE" dirty="0" smtClean="0"/>
              <a:t>Sanktionsavgift kan fortfarande tas ut vid det första delstartbeskedet!</a:t>
            </a:r>
          </a:p>
          <a:p>
            <a:pPr marL="342900" indent="-342900">
              <a:buFont typeface="Arial" panose="020B0604020202020204" pitchFamily="34" charset="0"/>
              <a:buChar char="•"/>
            </a:pPr>
            <a:r>
              <a:rPr lang="sv-SE" dirty="0" smtClean="0"/>
              <a:t>Vid varje delmoment bör verifieras att startbeskedet följts innan nästa delstartbesked ges</a:t>
            </a:r>
          </a:p>
          <a:p>
            <a:pPr marL="1085850" lvl="1" indent="-342900">
              <a:buFont typeface="Arial" panose="020B0604020202020204" pitchFamily="34" charset="0"/>
              <a:buChar char="•"/>
            </a:pPr>
            <a:r>
              <a:rPr lang="sv-SE" dirty="0" smtClean="0"/>
              <a:t>Bör framgå av varje delstartbesked och i kontrollplanen</a:t>
            </a:r>
          </a:p>
          <a:p>
            <a:pPr marL="342900" indent="-342900">
              <a:buFont typeface="Arial" panose="020B0604020202020204" pitchFamily="34" charset="0"/>
              <a:buChar char="•"/>
            </a:pPr>
            <a:r>
              <a:rPr lang="sv-SE" dirty="0" smtClean="0"/>
              <a:t>Förbud mot fortsatt arbete 11 kap 31 §</a:t>
            </a:r>
          </a:p>
          <a:p>
            <a:pPr marL="342900" indent="-342900">
              <a:buFont typeface="Arial" panose="020B0604020202020204" pitchFamily="34" charset="0"/>
              <a:buChar char="•"/>
            </a:pPr>
            <a:r>
              <a:rPr lang="sv-SE" dirty="0" smtClean="0"/>
              <a:t>Innan slutbesked råder automatiskt användningsförbud</a:t>
            </a:r>
          </a:p>
          <a:p>
            <a:pPr marL="1085850" lvl="1" indent="-342900">
              <a:buFont typeface="Arial" panose="020B0604020202020204" pitchFamily="34" charset="0"/>
              <a:buChar char="•"/>
            </a:pPr>
            <a:r>
              <a:rPr lang="sv-SE" b="1" dirty="0" smtClean="0"/>
              <a:t>Utan startbesked finns ingen grund för slutbesked!</a:t>
            </a:r>
          </a:p>
          <a:p>
            <a:pPr marL="1085850" lvl="1" indent="-342900">
              <a:buFont typeface="Arial" panose="020B0604020202020204" pitchFamily="34" charset="0"/>
              <a:buChar char="•"/>
            </a:pPr>
            <a:r>
              <a:rPr lang="sv-SE" b="1" dirty="0" smtClean="0"/>
              <a:t>Upplys</a:t>
            </a:r>
            <a:r>
              <a:rPr lang="sv-SE" dirty="0" smtClean="0"/>
              <a:t> byggherren om detta</a:t>
            </a:r>
          </a:p>
          <a:p>
            <a:pPr marL="1085850" lvl="1" indent="-342900">
              <a:buFont typeface="Arial" panose="020B0604020202020204" pitchFamily="34" charset="0"/>
              <a:buChar char="•"/>
            </a:pPr>
            <a:r>
              <a:rPr lang="sv-SE" dirty="0" smtClean="0"/>
              <a:t>Vid behov användningsförbud enligt 11 kap </a:t>
            </a:r>
            <a:br>
              <a:rPr lang="sv-SE" dirty="0" smtClean="0"/>
            </a:br>
            <a:r>
              <a:rPr lang="sv-SE" dirty="0" smtClean="0"/>
              <a:t>32 §</a:t>
            </a:r>
          </a:p>
        </p:txBody>
      </p:sp>
    </p:spTree>
    <p:extLst>
      <p:ext uri="{BB962C8B-B14F-4D97-AF65-F5344CB8AC3E}">
        <p14:creationId xmlns:p14="http://schemas.microsoft.com/office/powerpoint/2010/main" val="359066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Överklaga startbesked för attefallshus?</a:t>
            </a:r>
            <a:endParaRPr lang="sv-SE" dirty="0"/>
          </a:p>
        </p:txBody>
      </p:sp>
      <p:sp>
        <p:nvSpPr>
          <p:cNvPr id="3" name="Platshållare för innehåll 2"/>
          <p:cNvSpPr>
            <a:spLocks noGrp="1"/>
          </p:cNvSpPr>
          <p:nvPr>
            <p:ph idx="1"/>
          </p:nvPr>
        </p:nvSpPr>
        <p:spPr/>
        <p:txBody>
          <a:bodyPr>
            <a:normAutofit/>
          </a:bodyPr>
          <a:lstStyle/>
          <a:p>
            <a:r>
              <a:rPr lang="sv-SE" b="1" dirty="0" smtClean="0"/>
              <a:t>Lagstiftarens modell:</a:t>
            </a:r>
          </a:p>
          <a:p>
            <a:pPr marL="342900" indent="-342900">
              <a:buFont typeface="Arial" panose="020B0604020202020204" pitchFamily="34" charset="0"/>
              <a:buChar char="•"/>
            </a:pPr>
            <a:r>
              <a:rPr lang="sv-SE" dirty="0" smtClean="0"/>
              <a:t>Bara den som ansöker om startbesked får överklaga. </a:t>
            </a:r>
          </a:p>
          <a:p>
            <a:pPr marL="342900" indent="-342900">
              <a:buFont typeface="Arial" panose="020B0604020202020204" pitchFamily="34" charset="0"/>
              <a:buChar char="•"/>
            </a:pPr>
            <a:r>
              <a:rPr lang="sv-SE" dirty="0" smtClean="0"/>
              <a:t>Grannar får inte överklaga.</a:t>
            </a:r>
          </a:p>
          <a:p>
            <a:pPr marL="342900" indent="-342900">
              <a:buFont typeface="Arial" panose="020B0604020202020204" pitchFamily="34" charset="0"/>
              <a:buChar char="•"/>
            </a:pPr>
            <a:r>
              <a:rPr lang="sv-SE" dirty="0" smtClean="0"/>
              <a:t>Grannar får istället göra tillsynsanmälan.</a:t>
            </a:r>
          </a:p>
          <a:p>
            <a:endParaRPr lang="sv-SE" b="1" dirty="0"/>
          </a:p>
          <a:p>
            <a:pPr>
              <a:buClr>
                <a:schemeClr val="bg1"/>
              </a:buClr>
            </a:pPr>
            <a:r>
              <a:rPr lang="sv-SE" b="1" dirty="0" smtClean="0">
                <a:solidFill>
                  <a:schemeClr val="bg1"/>
                </a:solidFill>
              </a:rPr>
              <a:t>MÖD </a:t>
            </a:r>
            <a:r>
              <a:rPr lang="sv-SE" b="1" dirty="0">
                <a:solidFill>
                  <a:schemeClr val="bg1"/>
                </a:solidFill>
              </a:rPr>
              <a:t>2016-02-23 (P 7514-15) </a:t>
            </a:r>
            <a:endParaRPr lang="sv-SE" b="1" dirty="0" smtClean="0">
              <a:solidFill>
                <a:schemeClr val="bg1"/>
              </a:solidFill>
            </a:endParaRPr>
          </a:p>
          <a:p>
            <a:pPr marL="342900" indent="-342900">
              <a:buClr>
                <a:schemeClr val="bg1"/>
              </a:buClr>
              <a:buFont typeface="Arial" panose="020B0604020202020204" pitchFamily="34" charset="0"/>
              <a:buChar char="•"/>
            </a:pPr>
            <a:r>
              <a:rPr lang="sv-SE" dirty="0" smtClean="0">
                <a:solidFill>
                  <a:schemeClr val="bg1"/>
                </a:solidFill>
              </a:rPr>
              <a:t>Grannar får visst överklaga! (EKMR)</a:t>
            </a:r>
          </a:p>
          <a:p>
            <a:pPr>
              <a:buClr>
                <a:schemeClr val="bg1"/>
              </a:buClr>
            </a:pPr>
            <a:endParaRPr lang="sv-SE" b="1" dirty="0" smtClean="0">
              <a:solidFill>
                <a:schemeClr val="bg1"/>
              </a:solidFill>
            </a:endParaRPr>
          </a:p>
          <a:p>
            <a:pPr>
              <a:buClr>
                <a:schemeClr val="bg1"/>
              </a:buClr>
            </a:pPr>
            <a:r>
              <a:rPr lang="sv-SE" b="1" dirty="0" smtClean="0">
                <a:solidFill>
                  <a:schemeClr val="bg1"/>
                </a:solidFill>
              </a:rPr>
              <a:t>MÖD </a:t>
            </a:r>
            <a:r>
              <a:rPr lang="sv-SE" b="1" dirty="0">
                <a:solidFill>
                  <a:schemeClr val="bg1"/>
                </a:solidFill>
              </a:rPr>
              <a:t>2016-12-22 (P 1022-16) </a:t>
            </a:r>
            <a:endParaRPr lang="sv-SE" b="1" dirty="0" smtClean="0">
              <a:solidFill>
                <a:schemeClr val="bg1"/>
              </a:solidFill>
            </a:endParaRPr>
          </a:p>
          <a:p>
            <a:pPr marL="342900" indent="-342900">
              <a:buClr>
                <a:schemeClr val="bg1"/>
              </a:buClr>
              <a:buFont typeface="Arial" panose="020B0604020202020204" pitchFamily="34" charset="0"/>
              <a:buChar char="•"/>
            </a:pPr>
            <a:r>
              <a:rPr lang="sv-SE" dirty="0" smtClean="0">
                <a:solidFill>
                  <a:schemeClr val="bg1"/>
                </a:solidFill>
              </a:rPr>
              <a:t>Grannar får inte göra tillsynsanmälan!</a:t>
            </a:r>
            <a:endParaRPr lang="sv-SE" dirty="0">
              <a:solidFill>
                <a:schemeClr val="bg1"/>
              </a:solidFill>
            </a:endParaRPr>
          </a:p>
          <a:p>
            <a:pPr>
              <a:buClr>
                <a:schemeClr val="bg1"/>
              </a:buClr>
            </a:pPr>
            <a:endParaRPr lang="sv-SE" dirty="0" smtClean="0">
              <a:solidFill>
                <a:schemeClr val="bg1"/>
              </a:solidFill>
            </a:endParaRPr>
          </a:p>
          <a:p>
            <a:pPr>
              <a:buClr>
                <a:schemeClr val="bg1"/>
              </a:buClr>
            </a:pPr>
            <a:r>
              <a:rPr lang="sv-SE" dirty="0" smtClean="0">
                <a:solidFill>
                  <a:schemeClr val="bg1"/>
                </a:solidFill>
              </a:rPr>
              <a:t>Båda målen är under överprövning i HD</a:t>
            </a:r>
            <a:endParaRPr lang="sv-SE" dirty="0">
              <a:solidFill>
                <a:schemeClr val="bg1"/>
              </a:solidFill>
            </a:endParaRPr>
          </a:p>
        </p:txBody>
      </p:sp>
      <p:grpSp>
        <p:nvGrpSpPr>
          <p:cNvPr id="10" name="Grupp 9"/>
          <p:cNvGrpSpPr/>
          <p:nvPr/>
        </p:nvGrpSpPr>
        <p:grpSpPr>
          <a:xfrm>
            <a:off x="6678161" y="3580323"/>
            <a:ext cx="1405791" cy="2199149"/>
            <a:chOff x="6813262" y="3571902"/>
            <a:chExt cx="1405791" cy="2199149"/>
          </a:xfrm>
        </p:grpSpPr>
        <p:sp>
          <p:nvSpPr>
            <p:cNvPr id="4" name="textruta 3"/>
            <p:cNvSpPr txBox="1"/>
            <p:nvPr/>
          </p:nvSpPr>
          <p:spPr>
            <a:xfrm rot="21196949">
              <a:off x="6813262" y="4263151"/>
              <a:ext cx="490840" cy="830997"/>
            </a:xfrm>
            <a:prstGeom prst="rect">
              <a:avLst/>
            </a:prstGeom>
            <a:noFill/>
          </p:spPr>
          <p:txBody>
            <a:bodyPr wrap="none" rtlCol="0">
              <a:spAutoFit/>
            </a:bodyPr>
            <a:lstStyle/>
            <a:p>
              <a:r>
                <a:rPr lang="sv-SE" sz="4800" b="1" dirty="0" smtClean="0"/>
                <a:t>§</a:t>
              </a:r>
              <a:endParaRPr lang="sv-SE" sz="4800" b="1" dirty="0"/>
            </a:p>
          </p:txBody>
        </p:sp>
        <p:sp>
          <p:nvSpPr>
            <p:cNvPr id="5" name="textruta 4"/>
            <p:cNvSpPr txBox="1"/>
            <p:nvPr/>
          </p:nvSpPr>
          <p:spPr>
            <a:xfrm rot="20941626">
              <a:off x="7058682" y="3571902"/>
              <a:ext cx="606256" cy="1107996"/>
            </a:xfrm>
            <a:prstGeom prst="rect">
              <a:avLst/>
            </a:prstGeom>
            <a:noFill/>
          </p:spPr>
          <p:txBody>
            <a:bodyPr wrap="none" rtlCol="0">
              <a:spAutoFit/>
            </a:bodyPr>
            <a:lstStyle/>
            <a:p>
              <a:r>
                <a:rPr lang="sv-SE" sz="6600" dirty="0" smtClean="0"/>
                <a:t>§</a:t>
              </a:r>
              <a:endParaRPr lang="sv-SE" sz="6600" dirty="0"/>
            </a:p>
          </p:txBody>
        </p:sp>
        <p:sp>
          <p:nvSpPr>
            <p:cNvPr id="6" name="textruta 5"/>
            <p:cNvSpPr txBox="1"/>
            <p:nvPr/>
          </p:nvSpPr>
          <p:spPr>
            <a:xfrm rot="357445">
              <a:off x="7058682" y="4940054"/>
              <a:ext cx="470000" cy="830997"/>
            </a:xfrm>
            <a:prstGeom prst="rect">
              <a:avLst/>
            </a:prstGeom>
            <a:noFill/>
          </p:spPr>
          <p:txBody>
            <a:bodyPr wrap="none" rtlCol="0">
              <a:spAutoFit/>
            </a:bodyPr>
            <a:lstStyle/>
            <a:p>
              <a:r>
                <a:rPr lang="sv-SE" sz="4800" dirty="0" smtClean="0"/>
                <a:t>?</a:t>
              </a:r>
              <a:endParaRPr lang="sv-SE" sz="4800" dirty="0"/>
            </a:p>
          </p:txBody>
        </p:sp>
        <p:sp>
          <p:nvSpPr>
            <p:cNvPr id="7" name="textruta 6"/>
            <p:cNvSpPr txBox="1"/>
            <p:nvPr/>
          </p:nvSpPr>
          <p:spPr>
            <a:xfrm rot="1062238">
              <a:off x="7558295" y="3616615"/>
              <a:ext cx="660758" cy="1323439"/>
            </a:xfrm>
            <a:prstGeom prst="rect">
              <a:avLst/>
            </a:prstGeom>
            <a:noFill/>
          </p:spPr>
          <p:txBody>
            <a:bodyPr wrap="none" rtlCol="0">
              <a:spAutoFit/>
            </a:bodyPr>
            <a:lstStyle/>
            <a:p>
              <a:r>
                <a:rPr lang="sv-SE" sz="8000" dirty="0" smtClean="0"/>
                <a:t>?</a:t>
              </a:r>
              <a:endParaRPr lang="sv-SE" sz="8000" dirty="0"/>
            </a:p>
          </p:txBody>
        </p:sp>
        <p:sp>
          <p:nvSpPr>
            <p:cNvPr id="9" name="Rektangel 8"/>
            <p:cNvSpPr/>
            <p:nvPr/>
          </p:nvSpPr>
          <p:spPr>
            <a:xfrm rot="20912527">
              <a:off x="7622553" y="4681491"/>
              <a:ext cx="529312" cy="923330"/>
            </a:xfrm>
            <a:prstGeom prst="rect">
              <a:avLst/>
            </a:prstGeom>
          </p:spPr>
          <p:txBody>
            <a:bodyPr wrap="none">
              <a:spAutoFit/>
            </a:bodyPr>
            <a:lstStyle/>
            <a:p>
              <a:pPr lvl="0"/>
              <a:r>
                <a:rPr lang="sv-SE" sz="5400" dirty="0">
                  <a:solidFill>
                    <a:prstClr val="black"/>
                  </a:solidFill>
                </a:rPr>
                <a:t>§</a:t>
              </a:r>
            </a:p>
          </p:txBody>
        </p:sp>
      </p:grpSp>
    </p:spTree>
    <p:extLst>
      <p:ext uri="{BB962C8B-B14F-4D97-AF65-F5344CB8AC3E}">
        <p14:creationId xmlns:p14="http://schemas.microsoft.com/office/powerpoint/2010/main" val="24450687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Överklaga startbesked för attefallshus?</a:t>
            </a:r>
            <a:endParaRPr lang="sv-SE" dirty="0"/>
          </a:p>
        </p:txBody>
      </p:sp>
      <p:sp>
        <p:nvSpPr>
          <p:cNvPr id="3" name="Platshållare för innehåll 2"/>
          <p:cNvSpPr>
            <a:spLocks noGrp="1"/>
          </p:cNvSpPr>
          <p:nvPr>
            <p:ph idx="1"/>
          </p:nvPr>
        </p:nvSpPr>
        <p:spPr/>
        <p:txBody>
          <a:bodyPr>
            <a:normAutofit/>
          </a:bodyPr>
          <a:lstStyle/>
          <a:p>
            <a:r>
              <a:rPr lang="sv-SE" b="1" dirty="0" smtClean="0"/>
              <a:t>Lagstiftarens modell:</a:t>
            </a:r>
          </a:p>
          <a:p>
            <a:pPr marL="342900" indent="-342900">
              <a:buFont typeface="Arial" panose="020B0604020202020204" pitchFamily="34" charset="0"/>
              <a:buChar char="•"/>
            </a:pPr>
            <a:r>
              <a:rPr lang="sv-SE" dirty="0" smtClean="0"/>
              <a:t>Bara den som ansöker om startbesked får överklaga. </a:t>
            </a:r>
          </a:p>
          <a:p>
            <a:pPr marL="342900" indent="-342900">
              <a:buFont typeface="Arial" panose="020B0604020202020204" pitchFamily="34" charset="0"/>
              <a:buChar char="•"/>
            </a:pPr>
            <a:r>
              <a:rPr lang="sv-SE" dirty="0" smtClean="0"/>
              <a:t>Grannar får inte överklaga.</a:t>
            </a:r>
          </a:p>
          <a:p>
            <a:pPr marL="342900" indent="-342900">
              <a:buFont typeface="Arial" panose="020B0604020202020204" pitchFamily="34" charset="0"/>
              <a:buChar char="•"/>
            </a:pPr>
            <a:r>
              <a:rPr lang="sv-SE" dirty="0" smtClean="0"/>
              <a:t>Grannar får istället göra tillsynsanmälan.</a:t>
            </a:r>
          </a:p>
          <a:p>
            <a:endParaRPr lang="sv-SE" b="1" dirty="0"/>
          </a:p>
          <a:p>
            <a:r>
              <a:rPr lang="sv-SE" b="1" dirty="0" smtClean="0"/>
              <a:t>MÖD </a:t>
            </a:r>
            <a:r>
              <a:rPr lang="sv-SE" b="1" dirty="0"/>
              <a:t>2016-02-23 (P 7514-15) </a:t>
            </a:r>
            <a:endParaRPr lang="sv-SE" b="1" dirty="0" smtClean="0"/>
          </a:p>
          <a:p>
            <a:pPr marL="342900" indent="-342900">
              <a:buFont typeface="Arial" panose="020B0604020202020204" pitchFamily="34" charset="0"/>
              <a:buChar char="•"/>
            </a:pPr>
            <a:r>
              <a:rPr lang="sv-SE" dirty="0" smtClean="0"/>
              <a:t>Grannar får visst överklaga! (EKMR)</a:t>
            </a:r>
          </a:p>
          <a:p>
            <a:endParaRPr lang="sv-SE" b="1" dirty="0" smtClean="0"/>
          </a:p>
          <a:p>
            <a:pPr>
              <a:buClr>
                <a:schemeClr val="bg1"/>
              </a:buClr>
            </a:pPr>
            <a:r>
              <a:rPr lang="sv-SE" b="1" dirty="0" smtClean="0">
                <a:solidFill>
                  <a:schemeClr val="bg1"/>
                </a:solidFill>
              </a:rPr>
              <a:t>MÖD </a:t>
            </a:r>
            <a:r>
              <a:rPr lang="sv-SE" b="1" dirty="0">
                <a:solidFill>
                  <a:schemeClr val="bg1"/>
                </a:solidFill>
              </a:rPr>
              <a:t>2016-12-22 (P 1022-16) </a:t>
            </a:r>
            <a:endParaRPr lang="sv-SE" b="1" dirty="0" smtClean="0">
              <a:solidFill>
                <a:schemeClr val="bg1"/>
              </a:solidFill>
            </a:endParaRPr>
          </a:p>
          <a:p>
            <a:pPr marL="342900" indent="-342900">
              <a:buClr>
                <a:schemeClr val="bg1"/>
              </a:buClr>
              <a:buFont typeface="Arial" panose="020B0604020202020204" pitchFamily="34" charset="0"/>
              <a:buChar char="•"/>
            </a:pPr>
            <a:r>
              <a:rPr lang="sv-SE" dirty="0" smtClean="0">
                <a:solidFill>
                  <a:schemeClr val="bg1"/>
                </a:solidFill>
              </a:rPr>
              <a:t>Grannar får inte göra tillsynsanmälan!</a:t>
            </a:r>
            <a:endParaRPr lang="sv-SE" dirty="0">
              <a:solidFill>
                <a:schemeClr val="bg1"/>
              </a:solidFill>
            </a:endParaRPr>
          </a:p>
          <a:p>
            <a:pPr>
              <a:buClr>
                <a:schemeClr val="bg1"/>
              </a:buClr>
            </a:pPr>
            <a:endParaRPr lang="sv-SE" dirty="0" smtClean="0">
              <a:solidFill>
                <a:schemeClr val="bg1"/>
              </a:solidFill>
            </a:endParaRPr>
          </a:p>
          <a:p>
            <a:pPr>
              <a:buClr>
                <a:schemeClr val="bg1"/>
              </a:buClr>
            </a:pPr>
            <a:r>
              <a:rPr lang="sv-SE" dirty="0" smtClean="0">
                <a:solidFill>
                  <a:schemeClr val="bg1"/>
                </a:solidFill>
              </a:rPr>
              <a:t>Båda målen är under överprövning i HD</a:t>
            </a:r>
            <a:endParaRPr lang="sv-SE" dirty="0">
              <a:solidFill>
                <a:schemeClr val="bg1"/>
              </a:solidFill>
            </a:endParaRPr>
          </a:p>
        </p:txBody>
      </p:sp>
      <p:grpSp>
        <p:nvGrpSpPr>
          <p:cNvPr id="10" name="Grupp 9"/>
          <p:cNvGrpSpPr/>
          <p:nvPr/>
        </p:nvGrpSpPr>
        <p:grpSpPr>
          <a:xfrm>
            <a:off x="6678161" y="3580323"/>
            <a:ext cx="1405791" cy="2199149"/>
            <a:chOff x="6813262" y="3571902"/>
            <a:chExt cx="1405791" cy="2199149"/>
          </a:xfrm>
        </p:grpSpPr>
        <p:sp>
          <p:nvSpPr>
            <p:cNvPr id="4" name="textruta 3"/>
            <p:cNvSpPr txBox="1"/>
            <p:nvPr/>
          </p:nvSpPr>
          <p:spPr>
            <a:xfrm rot="21196949">
              <a:off x="6813262" y="4263151"/>
              <a:ext cx="490840" cy="830997"/>
            </a:xfrm>
            <a:prstGeom prst="rect">
              <a:avLst/>
            </a:prstGeom>
            <a:noFill/>
          </p:spPr>
          <p:txBody>
            <a:bodyPr wrap="none" rtlCol="0">
              <a:spAutoFit/>
            </a:bodyPr>
            <a:lstStyle/>
            <a:p>
              <a:r>
                <a:rPr lang="sv-SE" sz="4800" b="1" dirty="0" smtClean="0"/>
                <a:t>§</a:t>
              </a:r>
              <a:endParaRPr lang="sv-SE" sz="4800" b="1" dirty="0"/>
            </a:p>
          </p:txBody>
        </p:sp>
        <p:sp>
          <p:nvSpPr>
            <p:cNvPr id="5" name="textruta 4"/>
            <p:cNvSpPr txBox="1"/>
            <p:nvPr/>
          </p:nvSpPr>
          <p:spPr>
            <a:xfrm rot="20941626">
              <a:off x="7058682" y="3571902"/>
              <a:ext cx="606256" cy="1107996"/>
            </a:xfrm>
            <a:prstGeom prst="rect">
              <a:avLst/>
            </a:prstGeom>
            <a:noFill/>
          </p:spPr>
          <p:txBody>
            <a:bodyPr wrap="none" rtlCol="0">
              <a:spAutoFit/>
            </a:bodyPr>
            <a:lstStyle/>
            <a:p>
              <a:r>
                <a:rPr lang="sv-SE" sz="6600" dirty="0" smtClean="0"/>
                <a:t>§</a:t>
              </a:r>
              <a:endParaRPr lang="sv-SE" sz="6600" dirty="0"/>
            </a:p>
          </p:txBody>
        </p:sp>
        <p:sp>
          <p:nvSpPr>
            <p:cNvPr id="6" name="textruta 5"/>
            <p:cNvSpPr txBox="1"/>
            <p:nvPr/>
          </p:nvSpPr>
          <p:spPr>
            <a:xfrm rot="357445">
              <a:off x="7058682" y="4940054"/>
              <a:ext cx="470000" cy="830997"/>
            </a:xfrm>
            <a:prstGeom prst="rect">
              <a:avLst/>
            </a:prstGeom>
            <a:noFill/>
          </p:spPr>
          <p:txBody>
            <a:bodyPr wrap="none" rtlCol="0">
              <a:spAutoFit/>
            </a:bodyPr>
            <a:lstStyle/>
            <a:p>
              <a:r>
                <a:rPr lang="sv-SE" sz="4800" dirty="0" smtClean="0"/>
                <a:t>?</a:t>
              </a:r>
              <a:endParaRPr lang="sv-SE" sz="4800" dirty="0"/>
            </a:p>
          </p:txBody>
        </p:sp>
        <p:sp>
          <p:nvSpPr>
            <p:cNvPr id="7" name="textruta 6"/>
            <p:cNvSpPr txBox="1"/>
            <p:nvPr/>
          </p:nvSpPr>
          <p:spPr>
            <a:xfrm rot="1062238">
              <a:off x="7558295" y="3616615"/>
              <a:ext cx="660758" cy="1323439"/>
            </a:xfrm>
            <a:prstGeom prst="rect">
              <a:avLst/>
            </a:prstGeom>
            <a:noFill/>
          </p:spPr>
          <p:txBody>
            <a:bodyPr wrap="none" rtlCol="0">
              <a:spAutoFit/>
            </a:bodyPr>
            <a:lstStyle/>
            <a:p>
              <a:r>
                <a:rPr lang="sv-SE" sz="8000" dirty="0" smtClean="0"/>
                <a:t>?</a:t>
              </a:r>
              <a:endParaRPr lang="sv-SE" sz="8000" dirty="0"/>
            </a:p>
          </p:txBody>
        </p:sp>
        <p:sp>
          <p:nvSpPr>
            <p:cNvPr id="9" name="Rektangel 8"/>
            <p:cNvSpPr/>
            <p:nvPr/>
          </p:nvSpPr>
          <p:spPr>
            <a:xfrm rot="20912527">
              <a:off x="7622553" y="4681491"/>
              <a:ext cx="529312" cy="923330"/>
            </a:xfrm>
            <a:prstGeom prst="rect">
              <a:avLst/>
            </a:prstGeom>
          </p:spPr>
          <p:txBody>
            <a:bodyPr wrap="none">
              <a:spAutoFit/>
            </a:bodyPr>
            <a:lstStyle/>
            <a:p>
              <a:pPr lvl="0"/>
              <a:r>
                <a:rPr lang="sv-SE" sz="5400" dirty="0">
                  <a:solidFill>
                    <a:prstClr val="black"/>
                  </a:solidFill>
                </a:rPr>
                <a:t>§</a:t>
              </a:r>
            </a:p>
          </p:txBody>
        </p:sp>
      </p:grpSp>
    </p:spTree>
    <p:extLst>
      <p:ext uri="{BB962C8B-B14F-4D97-AF65-F5344CB8AC3E}">
        <p14:creationId xmlns:p14="http://schemas.microsoft.com/office/powerpoint/2010/main" val="686400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Överklaga startbesked för attefallshus?</a:t>
            </a:r>
            <a:endParaRPr lang="sv-SE" dirty="0"/>
          </a:p>
        </p:txBody>
      </p:sp>
      <p:sp>
        <p:nvSpPr>
          <p:cNvPr id="3" name="Platshållare för innehåll 2"/>
          <p:cNvSpPr>
            <a:spLocks noGrp="1"/>
          </p:cNvSpPr>
          <p:nvPr>
            <p:ph idx="1"/>
          </p:nvPr>
        </p:nvSpPr>
        <p:spPr/>
        <p:txBody>
          <a:bodyPr>
            <a:normAutofit/>
          </a:bodyPr>
          <a:lstStyle/>
          <a:p>
            <a:r>
              <a:rPr lang="sv-SE" b="1" dirty="0" smtClean="0"/>
              <a:t>Lagstiftarens modell:</a:t>
            </a:r>
          </a:p>
          <a:p>
            <a:pPr marL="342900" indent="-342900">
              <a:buFont typeface="Arial" panose="020B0604020202020204" pitchFamily="34" charset="0"/>
              <a:buChar char="•"/>
            </a:pPr>
            <a:r>
              <a:rPr lang="sv-SE" dirty="0" smtClean="0"/>
              <a:t>Bara den som ansöker om startbesked får överklaga. </a:t>
            </a:r>
          </a:p>
          <a:p>
            <a:pPr marL="342900" indent="-342900">
              <a:buFont typeface="Arial" panose="020B0604020202020204" pitchFamily="34" charset="0"/>
              <a:buChar char="•"/>
            </a:pPr>
            <a:r>
              <a:rPr lang="sv-SE" dirty="0" smtClean="0"/>
              <a:t>Grannar får inte överklaga.</a:t>
            </a:r>
          </a:p>
          <a:p>
            <a:pPr marL="342900" indent="-342900">
              <a:buFont typeface="Arial" panose="020B0604020202020204" pitchFamily="34" charset="0"/>
              <a:buChar char="•"/>
            </a:pPr>
            <a:r>
              <a:rPr lang="sv-SE" dirty="0" smtClean="0"/>
              <a:t>Grannar får istället göra tillsynsanmälan.</a:t>
            </a:r>
          </a:p>
          <a:p>
            <a:endParaRPr lang="sv-SE" b="1" dirty="0"/>
          </a:p>
          <a:p>
            <a:r>
              <a:rPr lang="sv-SE" b="1" dirty="0" smtClean="0"/>
              <a:t>MÖD </a:t>
            </a:r>
            <a:r>
              <a:rPr lang="sv-SE" b="1" dirty="0"/>
              <a:t>2016-02-23 (P 7514-15) </a:t>
            </a:r>
            <a:endParaRPr lang="sv-SE" b="1" dirty="0" smtClean="0"/>
          </a:p>
          <a:p>
            <a:pPr marL="342900" indent="-342900">
              <a:buFont typeface="Arial" panose="020B0604020202020204" pitchFamily="34" charset="0"/>
              <a:buChar char="•"/>
            </a:pPr>
            <a:r>
              <a:rPr lang="sv-SE" dirty="0" smtClean="0"/>
              <a:t>Grannar får visst överklaga! (EKMR)</a:t>
            </a:r>
          </a:p>
          <a:p>
            <a:endParaRPr lang="sv-SE" b="1" dirty="0" smtClean="0"/>
          </a:p>
          <a:p>
            <a:r>
              <a:rPr lang="sv-SE" b="1" dirty="0" smtClean="0"/>
              <a:t>MÖD </a:t>
            </a:r>
            <a:r>
              <a:rPr lang="sv-SE" b="1" dirty="0"/>
              <a:t>2016-12-22 (P 1022-16) </a:t>
            </a:r>
            <a:endParaRPr lang="sv-SE" b="1" dirty="0" smtClean="0"/>
          </a:p>
          <a:p>
            <a:pPr marL="342900" indent="-342900">
              <a:buFont typeface="Arial" panose="020B0604020202020204" pitchFamily="34" charset="0"/>
              <a:buChar char="•"/>
            </a:pPr>
            <a:r>
              <a:rPr lang="sv-SE" dirty="0" smtClean="0"/>
              <a:t>Grannar får inte göra tillsynsanmälan!</a:t>
            </a:r>
            <a:endParaRPr lang="sv-SE" dirty="0"/>
          </a:p>
          <a:p>
            <a:endParaRPr lang="sv-SE" dirty="0" smtClean="0"/>
          </a:p>
          <a:p>
            <a:r>
              <a:rPr lang="sv-SE" dirty="0" smtClean="0">
                <a:solidFill>
                  <a:schemeClr val="bg1"/>
                </a:solidFill>
              </a:rPr>
              <a:t>Båda målen är under överprövning i HD</a:t>
            </a:r>
            <a:endParaRPr lang="sv-SE" dirty="0">
              <a:solidFill>
                <a:schemeClr val="bg1"/>
              </a:solidFill>
            </a:endParaRPr>
          </a:p>
        </p:txBody>
      </p:sp>
      <p:grpSp>
        <p:nvGrpSpPr>
          <p:cNvPr id="10" name="Grupp 9"/>
          <p:cNvGrpSpPr/>
          <p:nvPr/>
        </p:nvGrpSpPr>
        <p:grpSpPr>
          <a:xfrm>
            <a:off x="6678161" y="3580323"/>
            <a:ext cx="1405791" cy="2199149"/>
            <a:chOff x="6813262" y="3571902"/>
            <a:chExt cx="1405791" cy="2199149"/>
          </a:xfrm>
        </p:grpSpPr>
        <p:sp>
          <p:nvSpPr>
            <p:cNvPr id="4" name="textruta 3"/>
            <p:cNvSpPr txBox="1"/>
            <p:nvPr/>
          </p:nvSpPr>
          <p:spPr>
            <a:xfrm rot="21196949">
              <a:off x="6813262" y="4263151"/>
              <a:ext cx="490840" cy="830997"/>
            </a:xfrm>
            <a:prstGeom prst="rect">
              <a:avLst/>
            </a:prstGeom>
            <a:noFill/>
          </p:spPr>
          <p:txBody>
            <a:bodyPr wrap="none" rtlCol="0">
              <a:spAutoFit/>
            </a:bodyPr>
            <a:lstStyle/>
            <a:p>
              <a:r>
                <a:rPr lang="sv-SE" sz="4800" b="1" dirty="0" smtClean="0"/>
                <a:t>§</a:t>
              </a:r>
              <a:endParaRPr lang="sv-SE" sz="4800" b="1" dirty="0"/>
            </a:p>
          </p:txBody>
        </p:sp>
        <p:sp>
          <p:nvSpPr>
            <p:cNvPr id="5" name="textruta 4"/>
            <p:cNvSpPr txBox="1"/>
            <p:nvPr/>
          </p:nvSpPr>
          <p:spPr>
            <a:xfrm rot="20941626">
              <a:off x="7058682" y="3571902"/>
              <a:ext cx="606256" cy="1107996"/>
            </a:xfrm>
            <a:prstGeom prst="rect">
              <a:avLst/>
            </a:prstGeom>
            <a:noFill/>
          </p:spPr>
          <p:txBody>
            <a:bodyPr wrap="none" rtlCol="0">
              <a:spAutoFit/>
            </a:bodyPr>
            <a:lstStyle/>
            <a:p>
              <a:r>
                <a:rPr lang="sv-SE" sz="6600" dirty="0" smtClean="0"/>
                <a:t>§</a:t>
              </a:r>
              <a:endParaRPr lang="sv-SE" sz="6600" dirty="0"/>
            </a:p>
          </p:txBody>
        </p:sp>
        <p:sp>
          <p:nvSpPr>
            <p:cNvPr id="6" name="textruta 5"/>
            <p:cNvSpPr txBox="1"/>
            <p:nvPr/>
          </p:nvSpPr>
          <p:spPr>
            <a:xfrm rot="357445">
              <a:off x="7058682" y="4940054"/>
              <a:ext cx="470000" cy="830997"/>
            </a:xfrm>
            <a:prstGeom prst="rect">
              <a:avLst/>
            </a:prstGeom>
            <a:noFill/>
          </p:spPr>
          <p:txBody>
            <a:bodyPr wrap="none" rtlCol="0">
              <a:spAutoFit/>
            </a:bodyPr>
            <a:lstStyle/>
            <a:p>
              <a:r>
                <a:rPr lang="sv-SE" sz="4800" dirty="0" smtClean="0"/>
                <a:t>?</a:t>
              </a:r>
              <a:endParaRPr lang="sv-SE" sz="4800" dirty="0"/>
            </a:p>
          </p:txBody>
        </p:sp>
        <p:sp>
          <p:nvSpPr>
            <p:cNvPr id="7" name="textruta 6"/>
            <p:cNvSpPr txBox="1"/>
            <p:nvPr/>
          </p:nvSpPr>
          <p:spPr>
            <a:xfrm rot="1062238">
              <a:off x="7558295" y="3616615"/>
              <a:ext cx="660758" cy="1323439"/>
            </a:xfrm>
            <a:prstGeom prst="rect">
              <a:avLst/>
            </a:prstGeom>
            <a:noFill/>
          </p:spPr>
          <p:txBody>
            <a:bodyPr wrap="none" rtlCol="0">
              <a:spAutoFit/>
            </a:bodyPr>
            <a:lstStyle/>
            <a:p>
              <a:r>
                <a:rPr lang="sv-SE" sz="8000" dirty="0" smtClean="0"/>
                <a:t>?</a:t>
              </a:r>
              <a:endParaRPr lang="sv-SE" sz="8000" dirty="0"/>
            </a:p>
          </p:txBody>
        </p:sp>
        <p:sp>
          <p:nvSpPr>
            <p:cNvPr id="9" name="Rektangel 8"/>
            <p:cNvSpPr/>
            <p:nvPr/>
          </p:nvSpPr>
          <p:spPr>
            <a:xfrm rot="20912527">
              <a:off x="7622553" y="4681491"/>
              <a:ext cx="529312" cy="923330"/>
            </a:xfrm>
            <a:prstGeom prst="rect">
              <a:avLst/>
            </a:prstGeom>
          </p:spPr>
          <p:txBody>
            <a:bodyPr wrap="none">
              <a:spAutoFit/>
            </a:bodyPr>
            <a:lstStyle/>
            <a:p>
              <a:pPr lvl="0"/>
              <a:r>
                <a:rPr lang="sv-SE" sz="5400" dirty="0">
                  <a:solidFill>
                    <a:prstClr val="black"/>
                  </a:solidFill>
                </a:rPr>
                <a:t>§</a:t>
              </a:r>
            </a:p>
          </p:txBody>
        </p:sp>
      </p:grpSp>
    </p:spTree>
    <p:extLst>
      <p:ext uri="{BB962C8B-B14F-4D97-AF65-F5344CB8AC3E}">
        <p14:creationId xmlns:p14="http://schemas.microsoft.com/office/powerpoint/2010/main" val="20189103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Överklaga startbesked för attefallshus?</a:t>
            </a:r>
            <a:endParaRPr lang="sv-SE" dirty="0"/>
          </a:p>
        </p:txBody>
      </p:sp>
      <p:sp>
        <p:nvSpPr>
          <p:cNvPr id="3" name="Platshållare för innehåll 2"/>
          <p:cNvSpPr>
            <a:spLocks noGrp="1"/>
          </p:cNvSpPr>
          <p:nvPr>
            <p:ph idx="1"/>
          </p:nvPr>
        </p:nvSpPr>
        <p:spPr/>
        <p:txBody>
          <a:bodyPr>
            <a:normAutofit/>
          </a:bodyPr>
          <a:lstStyle/>
          <a:p>
            <a:r>
              <a:rPr lang="sv-SE" b="1" dirty="0" smtClean="0"/>
              <a:t>Lagstiftarens modell:</a:t>
            </a:r>
          </a:p>
          <a:p>
            <a:pPr marL="342900" indent="-342900">
              <a:buFont typeface="Arial" panose="020B0604020202020204" pitchFamily="34" charset="0"/>
              <a:buChar char="•"/>
            </a:pPr>
            <a:r>
              <a:rPr lang="sv-SE" dirty="0" smtClean="0"/>
              <a:t>Bara den som ansöker om startbesked får överklaga. </a:t>
            </a:r>
          </a:p>
          <a:p>
            <a:pPr marL="342900" indent="-342900">
              <a:buFont typeface="Arial" panose="020B0604020202020204" pitchFamily="34" charset="0"/>
              <a:buChar char="•"/>
            </a:pPr>
            <a:r>
              <a:rPr lang="sv-SE" dirty="0" smtClean="0"/>
              <a:t>Grannar får inte överklaga.</a:t>
            </a:r>
          </a:p>
          <a:p>
            <a:pPr marL="342900" indent="-342900">
              <a:buFont typeface="Arial" panose="020B0604020202020204" pitchFamily="34" charset="0"/>
              <a:buChar char="•"/>
            </a:pPr>
            <a:r>
              <a:rPr lang="sv-SE" dirty="0" smtClean="0"/>
              <a:t>Grannar får istället göra tillsynsanmälan.</a:t>
            </a:r>
          </a:p>
          <a:p>
            <a:endParaRPr lang="sv-SE" b="1" dirty="0"/>
          </a:p>
          <a:p>
            <a:r>
              <a:rPr lang="sv-SE" b="1" dirty="0" smtClean="0"/>
              <a:t>MÖD </a:t>
            </a:r>
            <a:r>
              <a:rPr lang="sv-SE" b="1" dirty="0"/>
              <a:t>2016-02-23 (P 7514-15) </a:t>
            </a:r>
            <a:endParaRPr lang="sv-SE" b="1" dirty="0" smtClean="0"/>
          </a:p>
          <a:p>
            <a:pPr marL="342900" indent="-342900">
              <a:buFont typeface="Arial" panose="020B0604020202020204" pitchFamily="34" charset="0"/>
              <a:buChar char="•"/>
            </a:pPr>
            <a:r>
              <a:rPr lang="sv-SE" dirty="0" smtClean="0"/>
              <a:t>Grannar får visst överklaga! (EKMR)</a:t>
            </a:r>
          </a:p>
          <a:p>
            <a:endParaRPr lang="sv-SE" b="1" dirty="0" smtClean="0"/>
          </a:p>
          <a:p>
            <a:r>
              <a:rPr lang="sv-SE" b="1" dirty="0" smtClean="0"/>
              <a:t>MÖD </a:t>
            </a:r>
            <a:r>
              <a:rPr lang="sv-SE" b="1" dirty="0"/>
              <a:t>2016-12-22 (P 1022-16) </a:t>
            </a:r>
            <a:endParaRPr lang="sv-SE" b="1" dirty="0" smtClean="0"/>
          </a:p>
          <a:p>
            <a:pPr marL="342900" indent="-342900">
              <a:buFont typeface="Arial" panose="020B0604020202020204" pitchFamily="34" charset="0"/>
              <a:buChar char="•"/>
            </a:pPr>
            <a:r>
              <a:rPr lang="sv-SE" dirty="0" smtClean="0"/>
              <a:t>Grannar får inte göra tillsynsanmälan!</a:t>
            </a:r>
            <a:endParaRPr lang="sv-SE" dirty="0"/>
          </a:p>
          <a:p>
            <a:endParaRPr lang="sv-SE" dirty="0" smtClean="0"/>
          </a:p>
          <a:p>
            <a:r>
              <a:rPr lang="sv-SE" dirty="0" smtClean="0">
                <a:solidFill>
                  <a:srgbClr val="FF0000"/>
                </a:solidFill>
              </a:rPr>
              <a:t>Båda målen är under överprövning i HD</a:t>
            </a:r>
            <a:endParaRPr lang="sv-SE" dirty="0">
              <a:solidFill>
                <a:srgbClr val="FF0000"/>
              </a:solidFill>
            </a:endParaRPr>
          </a:p>
        </p:txBody>
      </p:sp>
      <p:grpSp>
        <p:nvGrpSpPr>
          <p:cNvPr id="10" name="Grupp 9"/>
          <p:cNvGrpSpPr/>
          <p:nvPr/>
        </p:nvGrpSpPr>
        <p:grpSpPr>
          <a:xfrm>
            <a:off x="6678161" y="3580323"/>
            <a:ext cx="1405791" cy="2199149"/>
            <a:chOff x="6813262" y="3571902"/>
            <a:chExt cx="1405791" cy="2199149"/>
          </a:xfrm>
        </p:grpSpPr>
        <p:sp>
          <p:nvSpPr>
            <p:cNvPr id="4" name="textruta 3"/>
            <p:cNvSpPr txBox="1"/>
            <p:nvPr/>
          </p:nvSpPr>
          <p:spPr>
            <a:xfrm rot="21196949">
              <a:off x="6813262" y="4263151"/>
              <a:ext cx="490840" cy="830997"/>
            </a:xfrm>
            <a:prstGeom prst="rect">
              <a:avLst/>
            </a:prstGeom>
            <a:noFill/>
          </p:spPr>
          <p:txBody>
            <a:bodyPr wrap="none" rtlCol="0">
              <a:spAutoFit/>
            </a:bodyPr>
            <a:lstStyle/>
            <a:p>
              <a:r>
                <a:rPr lang="sv-SE" sz="4800" b="1" dirty="0" smtClean="0"/>
                <a:t>§</a:t>
              </a:r>
              <a:endParaRPr lang="sv-SE" sz="4800" b="1" dirty="0"/>
            </a:p>
          </p:txBody>
        </p:sp>
        <p:sp>
          <p:nvSpPr>
            <p:cNvPr id="5" name="textruta 4"/>
            <p:cNvSpPr txBox="1"/>
            <p:nvPr/>
          </p:nvSpPr>
          <p:spPr>
            <a:xfrm rot="20941626">
              <a:off x="7058682" y="3571902"/>
              <a:ext cx="606256" cy="1107996"/>
            </a:xfrm>
            <a:prstGeom prst="rect">
              <a:avLst/>
            </a:prstGeom>
            <a:noFill/>
          </p:spPr>
          <p:txBody>
            <a:bodyPr wrap="none" rtlCol="0">
              <a:spAutoFit/>
            </a:bodyPr>
            <a:lstStyle/>
            <a:p>
              <a:r>
                <a:rPr lang="sv-SE" sz="6600" dirty="0" smtClean="0"/>
                <a:t>§</a:t>
              </a:r>
              <a:endParaRPr lang="sv-SE" sz="6600" dirty="0"/>
            </a:p>
          </p:txBody>
        </p:sp>
        <p:sp>
          <p:nvSpPr>
            <p:cNvPr id="6" name="textruta 5"/>
            <p:cNvSpPr txBox="1"/>
            <p:nvPr/>
          </p:nvSpPr>
          <p:spPr>
            <a:xfrm rot="357445">
              <a:off x="7058682" y="4940054"/>
              <a:ext cx="470000" cy="830997"/>
            </a:xfrm>
            <a:prstGeom prst="rect">
              <a:avLst/>
            </a:prstGeom>
            <a:noFill/>
          </p:spPr>
          <p:txBody>
            <a:bodyPr wrap="none" rtlCol="0">
              <a:spAutoFit/>
            </a:bodyPr>
            <a:lstStyle/>
            <a:p>
              <a:r>
                <a:rPr lang="sv-SE" sz="4800" dirty="0" smtClean="0"/>
                <a:t>?</a:t>
              </a:r>
              <a:endParaRPr lang="sv-SE" sz="4800" dirty="0"/>
            </a:p>
          </p:txBody>
        </p:sp>
        <p:sp>
          <p:nvSpPr>
            <p:cNvPr id="7" name="textruta 6"/>
            <p:cNvSpPr txBox="1"/>
            <p:nvPr/>
          </p:nvSpPr>
          <p:spPr>
            <a:xfrm rot="1062238">
              <a:off x="7558295" y="3616615"/>
              <a:ext cx="660758" cy="1323439"/>
            </a:xfrm>
            <a:prstGeom prst="rect">
              <a:avLst/>
            </a:prstGeom>
            <a:noFill/>
          </p:spPr>
          <p:txBody>
            <a:bodyPr wrap="none" rtlCol="0">
              <a:spAutoFit/>
            </a:bodyPr>
            <a:lstStyle/>
            <a:p>
              <a:r>
                <a:rPr lang="sv-SE" sz="8000" dirty="0" smtClean="0"/>
                <a:t>?</a:t>
              </a:r>
              <a:endParaRPr lang="sv-SE" sz="8000" dirty="0"/>
            </a:p>
          </p:txBody>
        </p:sp>
        <p:sp>
          <p:nvSpPr>
            <p:cNvPr id="9" name="Rektangel 8"/>
            <p:cNvSpPr/>
            <p:nvPr/>
          </p:nvSpPr>
          <p:spPr>
            <a:xfrm rot="20912527">
              <a:off x="7622553" y="4681491"/>
              <a:ext cx="529312" cy="923330"/>
            </a:xfrm>
            <a:prstGeom prst="rect">
              <a:avLst/>
            </a:prstGeom>
          </p:spPr>
          <p:txBody>
            <a:bodyPr wrap="none">
              <a:spAutoFit/>
            </a:bodyPr>
            <a:lstStyle/>
            <a:p>
              <a:pPr lvl="0"/>
              <a:r>
                <a:rPr lang="sv-SE" sz="5400" dirty="0">
                  <a:solidFill>
                    <a:prstClr val="black"/>
                  </a:solidFill>
                </a:rPr>
                <a:t>§</a:t>
              </a:r>
            </a:p>
          </p:txBody>
        </p:sp>
      </p:grpSp>
    </p:spTree>
    <p:extLst>
      <p:ext uri="{BB962C8B-B14F-4D97-AF65-F5344CB8AC3E}">
        <p14:creationId xmlns:p14="http://schemas.microsoft.com/office/powerpoint/2010/main" val="11314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betyder de här orden?</a:t>
            </a:r>
            <a:endParaRPr lang="sv-SE" dirty="0"/>
          </a:p>
        </p:txBody>
      </p:sp>
      <p:sp>
        <p:nvSpPr>
          <p:cNvPr id="3" name="Platshållare för innehåll 2"/>
          <p:cNvSpPr>
            <a:spLocks noGrp="1"/>
          </p:cNvSpPr>
          <p:nvPr>
            <p:ph idx="1"/>
          </p:nvPr>
        </p:nvSpPr>
        <p:spPr/>
        <p:txBody>
          <a:bodyPr/>
          <a:lstStyle/>
          <a:p>
            <a:r>
              <a:rPr lang="sv-SE" dirty="0" smtClean="0"/>
              <a:t>En- och tvåbostadshus</a:t>
            </a:r>
          </a:p>
          <a:p>
            <a:r>
              <a:rPr lang="sv-SE" dirty="0" smtClean="0"/>
              <a:t>Flerbostadshus</a:t>
            </a:r>
          </a:p>
          <a:p>
            <a:r>
              <a:rPr lang="sv-SE" dirty="0" smtClean="0"/>
              <a:t>Parhus</a:t>
            </a:r>
          </a:p>
          <a:p>
            <a:r>
              <a:rPr lang="sv-SE" dirty="0" smtClean="0"/>
              <a:t>Radhus</a:t>
            </a:r>
          </a:p>
          <a:p>
            <a:r>
              <a:rPr lang="sv-SE" dirty="0" smtClean="0"/>
              <a:t>Kedjehus</a:t>
            </a:r>
          </a:p>
          <a:p>
            <a:r>
              <a:rPr lang="sv-SE" dirty="0"/>
              <a:t>Fastighet</a:t>
            </a:r>
          </a:p>
          <a:p>
            <a:r>
              <a:rPr lang="sv-SE" b="1" dirty="0" smtClean="0"/>
              <a:t>Tomt – Definierad i PBL</a:t>
            </a:r>
          </a:p>
        </p:txBody>
      </p:sp>
    </p:spTree>
    <p:extLst>
      <p:ext uri="{BB962C8B-B14F-4D97-AF65-F5344CB8AC3E}">
        <p14:creationId xmlns:p14="http://schemas.microsoft.com/office/powerpoint/2010/main" val="661827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95" t="27717" r="35487" b="18548"/>
          <a:stretch/>
        </p:blipFill>
        <p:spPr bwMode="auto">
          <a:xfrm>
            <a:off x="5436096" y="4221088"/>
            <a:ext cx="3345191" cy="232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smtClean="0"/>
              <a:t>Byggnadshöjd</a:t>
            </a:r>
            <a:endParaRPr lang="sv-SE" dirty="0"/>
          </a:p>
        </p:txBody>
      </p:sp>
      <p:sp>
        <p:nvSpPr>
          <p:cNvPr id="3" name="Platshållare för innehåll 2"/>
          <p:cNvSpPr>
            <a:spLocks noGrp="1"/>
          </p:cNvSpPr>
          <p:nvPr>
            <p:ph idx="1"/>
          </p:nvPr>
        </p:nvSpPr>
        <p:spPr/>
        <p:txBody>
          <a:bodyPr>
            <a:normAutofit/>
          </a:bodyPr>
          <a:lstStyle/>
          <a:p>
            <a:r>
              <a:rPr lang="sv-SE" dirty="0" smtClean="0"/>
              <a:t>Gavlar och långsidor…</a:t>
            </a:r>
          </a:p>
          <a:p>
            <a:endParaRPr lang="sv-SE" dirty="0" smtClean="0"/>
          </a:p>
          <a:p>
            <a:r>
              <a:rPr lang="sv-SE" b="1" dirty="0"/>
              <a:t>MÖD 2016-04-27 (P 8739-15</a:t>
            </a:r>
            <a:r>
              <a:rPr lang="sv-SE" b="1" dirty="0" smtClean="0"/>
              <a:t>)</a:t>
            </a:r>
          </a:p>
          <a:p>
            <a:pPr marL="342900" indent="-342900">
              <a:buFont typeface="Arial" panose="020B0604020202020204" pitchFamily="34" charset="0"/>
              <a:buChar char="•"/>
            </a:pPr>
            <a:r>
              <a:rPr lang="sv-SE" dirty="0" smtClean="0"/>
              <a:t>Beräkningsgrundande fasad blev husets gavel, byggnadshöjd hamnade i nock</a:t>
            </a:r>
            <a:endParaRPr lang="sv-SE" dirty="0"/>
          </a:p>
          <a:p>
            <a:endParaRPr lang="sv-SE" dirty="0"/>
          </a:p>
          <a:p>
            <a:pPr>
              <a:buClr>
                <a:schemeClr val="bg1"/>
              </a:buClr>
            </a:pPr>
            <a:r>
              <a:rPr lang="sv-SE" b="1" dirty="0">
                <a:solidFill>
                  <a:schemeClr val="bg1"/>
                </a:solidFill>
              </a:rPr>
              <a:t>MÖD 2016-10-13 (P 1992-16</a:t>
            </a:r>
            <a:r>
              <a:rPr lang="sv-SE" b="1" dirty="0" smtClean="0">
                <a:solidFill>
                  <a:schemeClr val="bg1"/>
                </a:solidFill>
              </a:rPr>
              <a:t>)</a:t>
            </a:r>
          </a:p>
          <a:p>
            <a:pPr marL="342900" indent="-342900">
              <a:buClr>
                <a:schemeClr val="bg1"/>
              </a:buClr>
              <a:buFont typeface="Arial" panose="020B0604020202020204" pitchFamily="34" charset="0"/>
              <a:buChar char="•"/>
            </a:pPr>
            <a:r>
              <a:rPr lang="sv-SE" dirty="0" smtClean="0">
                <a:solidFill>
                  <a:schemeClr val="bg1"/>
                </a:solidFill>
              </a:rPr>
              <a:t>Hus med traditionell utformning, långsidan beräkningsgrundande</a:t>
            </a:r>
          </a:p>
          <a:p>
            <a:pPr marL="342900" indent="-342900">
              <a:buClr>
                <a:schemeClr val="bg1"/>
              </a:buClr>
              <a:buFont typeface="Arial" panose="020B0604020202020204" pitchFamily="34" charset="0"/>
              <a:buChar char="•"/>
            </a:pPr>
            <a:r>
              <a:rPr lang="sv-SE" dirty="0" smtClean="0">
                <a:solidFill>
                  <a:schemeClr val="bg1"/>
                </a:solidFill>
              </a:rPr>
              <a:t>Jfr Boken om Lov</a:t>
            </a:r>
          </a:p>
          <a:p>
            <a:endParaRPr lang="sv-SE" dirty="0"/>
          </a:p>
        </p:txBody>
      </p:sp>
    </p:spTree>
    <p:extLst>
      <p:ext uri="{BB962C8B-B14F-4D97-AF65-F5344CB8AC3E}">
        <p14:creationId xmlns:p14="http://schemas.microsoft.com/office/powerpoint/2010/main" val="17438167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95" t="27717" r="35487" b="18548"/>
          <a:stretch/>
        </p:blipFill>
        <p:spPr bwMode="auto">
          <a:xfrm>
            <a:off x="5436096" y="4221088"/>
            <a:ext cx="3345191" cy="232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smtClean="0"/>
              <a:t>Byggnadshöjd</a:t>
            </a:r>
            <a:endParaRPr lang="sv-SE" dirty="0"/>
          </a:p>
        </p:txBody>
      </p:sp>
      <p:sp>
        <p:nvSpPr>
          <p:cNvPr id="3" name="Platshållare för innehåll 2"/>
          <p:cNvSpPr>
            <a:spLocks noGrp="1"/>
          </p:cNvSpPr>
          <p:nvPr>
            <p:ph idx="1"/>
          </p:nvPr>
        </p:nvSpPr>
        <p:spPr/>
        <p:txBody>
          <a:bodyPr>
            <a:normAutofit/>
          </a:bodyPr>
          <a:lstStyle/>
          <a:p>
            <a:r>
              <a:rPr lang="sv-SE" dirty="0" smtClean="0"/>
              <a:t>Gavlar och långsidor…</a:t>
            </a:r>
          </a:p>
          <a:p>
            <a:endParaRPr lang="sv-SE" dirty="0" smtClean="0"/>
          </a:p>
          <a:p>
            <a:r>
              <a:rPr lang="sv-SE" b="1" dirty="0"/>
              <a:t>MÖD 2016-04-27 (P 8739-15</a:t>
            </a:r>
            <a:r>
              <a:rPr lang="sv-SE" b="1" dirty="0" smtClean="0"/>
              <a:t>)</a:t>
            </a:r>
          </a:p>
          <a:p>
            <a:pPr marL="342900" indent="-342900">
              <a:buFont typeface="Arial" panose="020B0604020202020204" pitchFamily="34" charset="0"/>
              <a:buChar char="•"/>
            </a:pPr>
            <a:r>
              <a:rPr lang="sv-SE" dirty="0" smtClean="0"/>
              <a:t>Beräkningsgrundande fasad blev husets gavel, byggnadshöjd hamnade i nock</a:t>
            </a:r>
            <a:endParaRPr lang="sv-SE" dirty="0"/>
          </a:p>
          <a:p>
            <a:endParaRPr lang="sv-SE" dirty="0"/>
          </a:p>
          <a:p>
            <a:r>
              <a:rPr lang="sv-SE" b="1" dirty="0"/>
              <a:t>MÖD 2016-10-13 (P 1992-16</a:t>
            </a:r>
            <a:r>
              <a:rPr lang="sv-SE" b="1" dirty="0" smtClean="0"/>
              <a:t>)</a:t>
            </a:r>
          </a:p>
          <a:p>
            <a:pPr marL="342900" indent="-342900">
              <a:buFont typeface="Arial" panose="020B0604020202020204" pitchFamily="34" charset="0"/>
              <a:buChar char="•"/>
            </a:pPr>
            <a:r>
              <a:rPr lang="sv-SE" dirty="0" smtClean="0"/>
              <a:t>Hus med traditionell utformning, långsidan beräkningsgrundande</a:t>
            </a:r>
          </a:p>
          <a:p>
            <a:pPr marL="342900" indent="-342900">
              <a:buFont typeface="Arial" panose="020B0604020202020204" pitchFamily="34" charset="0"/>
              <a:buChar char="•"/>
            </a:pPr>
            <a:r>
              <a:rPr lang="sv-SE" dirty="0" smtClean="0"/>
              <a:t>Jfr Boken om Lov</a:t>
            </a:r>
          </a:p>
          <a:p>
            <a:endParaRPr lang="sv-SE" dirty="0"/>
          </a:p>
        </p:txBody>
      </p:sp>
    </p:spTree>
    <p:extLst>
      <p:ext uri="{BB962C8B-B14F-4D97-AF65-F5344CB8AC3E}">
        <p14:creationId xmlns:p14="http://schemas.microsoft.com/office/powerpoint/2010/main" val="11648209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Förbud mot fortsatt arbete eller åtgärd</a:t>
            </a:r>
            <a:endParaRPr lang="sv-SE" dirty="0"/>
          </a:p>
        </p:txBody>
      </p:sp>
      <p:sp>
        <p:nvSpPr>
          <p:cNvPr id="3" name="Platshållare för innehåll 2"/>
          <p:cNvSpPr>
            <a:spLocks noGrp="1"/>
          </p:cNvSpPr>
          <p:nvPr>
            <p:ph idx="1"/>
          </p:nvPr>
        </p:nvSpPr>
        <p:spPr/>
        <p:txBody>
          <a:bodyPr>
            <a:normAutofit fontScale="92500" lnSpcReduction="20000"/>
          </a:bodyPr>
          <a:lstStyle/>
          <a:p>
            <a:r>
              <a:rPr lang="sv-SE" b="1" dirty="0"/>
              <a:t>MÖD 2017-01-17 (P 4216-16</a:t>
            </a:r>
            <a:r>
              <a:rPr lang="sv-SE" b="1" dirty="0" smtClean="0"/>
              <a:t>)</a:t>
            </a:r>
          </a:p>
          <a:p>
            <a:r>
              <a:rPr lang="sv-SE" dirty="0" smtClean="0"/>
              <a:t>Sten- och betongupplag nära fastighetsgräns och nära byggnad på grannfastigheten</a:t>
            </a:r>
          </a:p>
          <a:p>
            <a:r>
              <a:rPr lang="sv-SE" dirty="0" smtClean="0"/>
              <a:t>Nämnden gick in med förbud mot fortsatt åtgärd, säkerhetsavstånd om 5 meter</a:t>
            </a:r>
          </a:p>
          <a:p>
            <a:r>
              <a:rPr lang="sv-SE" dirty="0" smtClean="0"/>
              <a:t>Upplysning </a:t>
            </a:r>
            <a:r>
              <a:rPr lang="sv-SE" dirty="0"/>
              <a:t>om att förbudet kunde </a:t>
            </a:r>
            <a:r>
              <a:rPr lang="sv-SE" dirty="0" smtClean="0"/>
              <a:t>ändras om</a:t>
            </a:r>
            <a:br>
              <a:rPr lang="sv-SE" dirty="0" smtClean="0"/>
            </a:br>
            <a:r>
              <a:rPr lang="sv-SE" dirty="0" smtClean="0"/>
              <a:t>verksamhetsutövaren visade att ett kortare</a:t>
            </a:r>
            <a:br>
              <a:rPr lang="sv-SE" dirty="0" smtClean="0"/>
            </a:br>
            <a:r>
              <a:rPr lang="sv-SE" dirty="0" smtClean="0"/>
              <a:t>avstånd kunde vara säkert</a:t>
            </a:r>
          </a:p>
          <a:p>
            <a:endParaRPr lang="sv-SE" dirty="0"/>
          </a:p>
          <a:p>
            <a:pPr>
              <a:buClr>
                <a:schemeClr val="bg1"/>
              </a:buClr>
            </a:pPr>
            <a:r>
              <a:rPr lang="sv-SE" dirty="0" smtClean="0"/>
              <a:t>Höll förbudet i MÖD? </a:t>
            </a:r>
            <a:r>
              <a:rPr lang="sv-SE" dirty="0" smtClean="0">
                <a:solidFill>
                  <a:schemeClr val="bg1"/>
                </a:solidFill>
              </a:rPr>
              <a:t>JA</a:t>
            </a:r>
          </a:p>
          <a:p>
            <a:pPr>
              <a:buClr>
                <a:schemeClr val="bg1"/>
              </a:buClr>
            </a:pPr>
            <a:endParaRPr lang="sv-SE" dirty="0">
              <a:solidFill>
                <a:schemeClr val="bg1"/>
              </a:solidFill>
            </a:endParaRPr>
          </a:p>
          <a:p>
            <a:pPr marL="342900" indent="-342900">
              <a:buClr>
                <a:schemeClr val="bg1"/>
              </a:buClr>
              <a:buFont typeface="Arial" panose="020B0604020202020204" pitchFamily="34" charset="0"/>
              <a:buChar char="•"/>
            </a:pPr>
            <a:r>
              <a:rPr lang="sv-SE" dirty="0" smtClean="0">
                <a:solidFill>
                  <a:schemeClr val="bg1"/>
                </a:solidFill>
              </a:rPr>
              <a:t>Förbud motiverat av hänsyn till människors </a:t>
            </a:r>
            <a:br>
              <a:rPr lang="sv-SE" dirty="0" smtClean="0">
                <a:solidFill>
                  <a:schemeClr val="bg1"/>
                </a:solidFill>
              </a:rPr>
            </a:br>
            <a:r>
              <a:rPr lang="sv-SE" dirty="0" smtClean="0">
                <a:solidFill>
                  <a:schemeClr val="bg1"/>
                </a:solidFill>
              </a:rPr>
              <a:t>hälsa och säkerhet</a:t>
            </a:r>
          </a:p>
          <a:p>
            <a:pPr marL="342900" indent="-342900">
              <a:buClr>
                <a:schemeClr val="bg1"/>
              </a:buClr>
              <a:buFont typeface="Arial" panose="020B0604020202020204" pitchFamily="34" charset="0"/>
              <a:buChar char="•"/>
            </a:pPr>
            <a:r>
              <a:rPr lang="sv-SE" dirty="0" smtClean="0">
                <a:solidFill>
                  <a:schemeClr val="bg1"/>
                </a:solidFill>
              </a:rPr>
              <a:t>Lovplikt spelar ingen roll</a:t>
            </a:r>
          </a:p>
          <a:p>
            <a:pPr marL="342900" indent="-342900">
              <a:buClr>
                <a:schemeClr val="bg1"/>
              </a:buClr>
              <a:buFont typeface="Arial" panose="020B0604020202020204" pitchFamily="34" charset="0"/>
              <a:buChar char="•"/>
            </a:pPr>
            <a:r>
              <a:rPr lang="sv-SE" dirty="0" smtClean="0">
                <a:solidFill>
                  <a:schemeClr val="bg1"/>
                </a:solidFill>
              </a:rPr>
              <a:t>Upplysningen var OK</a:t>
            </a:r>
          </a:p>
        </p:txBody>
      </p:sp>
      <p:pic>
        <p:nvPicPr>
          <p:cNvPr id="1026" name="Picture 2" descr="C:\Users\kareva\Pictures\bautas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429000"/>
            <a:ext cx="2602612" cy="310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6833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Förbud mot fortsatt arbete eller åtgärd</a:t>
            </a:r>
            <a:endParaRPr lang="sv-SE" dirty="0"/>
          </a:p>
        </p:txBody>
      </p:sp>
      <p:sp>
        <p:nvSpPr>
          <p:cNvPr id="3" name="Platshållare för innehåll 2"/>
          <p:cNvSpPr>
            <a:spLocks noGrp="1"/>
          </p:cNvSpPr>
          <p:nvPr>
            <p:ph idx="1"/>
          </p:nvPr>
        </p:nvSpPr>
        <p:spPr/>
        <p:txBody>
          <a:bodyPr>
            <a:normAutofit fontScale="92500" lnSpcReduction="20000"/>
          </a:bodyPr>
          <a:lstStyle/>
          <a:p>
            <a:r>
              <a:rPr lang="sv-SE" b="1" dirty="0"/>
              <a:t>MÖD 2017-01-17 (P 4216-16</a:t>
            </a:r>
            <a:r>
              <a:rPr lang="sv-SE" b="1" dirty="0" smtClean="0"/>
              <a:t>)</a:t>
            </a:r>
          </a:p>
          <a:p>
            <a:r>
              <a:rPr lang="sv-SE" dirty="0" smtClean="0"/>
              <a:t>Sten- och betongupplag nära fastighetsgräns och nära byggnad på grannfastigheten</a:t>
            </a:r>
          </a:p>
          <a:p>
            <a:r>
              <a:rPr lang="sv-SE" dirty="0" smtClean="0"/>
              <a:t>Nämnden gick in med förbud mot fortsatt åtgärd, säkerhetsavstånd om 5 meter</a:t>
            </a:r>
          </a:p>
          <a:p>
            <a:r>
              <a:rPr lang="sv-SE" dirty="0" smtClean="0"/>
              <a:t>Upplysning </a:t>
            </a:r>
            <a:r>
              <a:rPr lang="sv-SE" dirty="0"/>
              <a:t>om att förbudet kunde </a:t>
            </a:r>
            <a:r>
              <a:rPr lang="sv-SE" dirty="0" smtClean="0"/>
              <a:t>ändras om</a:t>
            </a:r>
            <a:br>
              <a:rPr lang="sv-SE" dirty="0" smtClean="0"/>
            </a:br>
            <a:r>
              <a:rPr lang="sv-SE" dirty="0" smtClean="0"/>
              <a:t>verksamhetsutövaren visade att ett kortare</a:t>
            </a:r>
            <a:br>
              <a:rPr lang="sv-SE" dirty="0" smtClean="0"/>
            </a:br>
            <a:r>
              <a:rPr lang="sv-SE" dirty="0" smtClean="0"/>
              <a:t>avstånd kunde vara säkert</a:t>
            </a:r>
          </a:p>
          <a:p>
            <a:endParaRPr lang="sv-SE" dirty="0"/>
          </a:p>
          <a:p>
            <a:pPr>
              <a:buClr>
                <a:schemeClr val="bg1"/>
              </a:buClr>
            </a:pPr>
            <a:r>
              <a:rPr lang="sv-SE" dirty="0" smtClean="0"/>
              <a:t>Höll förbudet i MÖD? </a:t>
            </a:r>
            <a:r>
              <a:rPr lang="sv-SE" b="1" dirty="0" smtClean="0">
                <a:solidFill>
                  <a:srgbClr val="FF0000"/>
                </a:solidFill>
              </a:rPr>
              <a:t>JA</a:t>
            </a:r>
          </a:p>
          <a:p>
            <a:pPr>
              <a:buClr>
                <a:schemeClr val="bg1"/>
              </a:buClr>
            </a:pPr>
            <a:endParaRPr lang="sv-SE" dirty="0"/>
          </a:p>
          <a:p>
            <a:pPr marL="342900" indent="-342900">
              <a:buClr>
                <a:schemeClr val="bg1"/>
              </a:buClr>
              <a:buFont typeface="Arial" panose="020B0604020202020204" pitchFamily="34" charset="0"/>
              <a:buChar char="•"/>
            </a:pPr>
            <a:r>
              <a:rPr lang="sv-SE" dirty="0" smtClean="0">
                <a:solidFill>
                  <a:schemeClr val="bg1"/>
                </a:solidFill>
              </a:rPr>
              <a:t>Förbud motiverat av hänsyn till människors </a:t>
            </a:r>
            <a:br>
              <a:rPr lang="sv-SE" dirty="0" smtClean="0">
                <a:solidFill>
                  <a:schemeClr val="bg1"/>
                </a:solidFill>
              </a:rPr>
            </a:br>
            <a:r>
              <a:rPr lang="sv-SE" dirty="0" smtClean="0">
                <a:solidFill>
                  <a:schemeClr val="bg1"/>
                </a:solidFill>
              </a:rPr>
              <a:t>hälsa och säkerhet</a:t>
            </a:r>
          </a:p>
          <a:p>
            <a:pPr marL="342900" indent="-342900">
              <a:buClr>
                <a:schemeClr val="bg1"/>
              </a:buClr>
              <a:buFont typeface="Arial" panose="020B0604020202020204" pitchFamily="34" charset="0"/>
              <a:buChar char="•"/>
            </a:pPr>
            <a:r>
              <a:rPr lang="sv-SE" dirty="0" smtClean="0">
                <a:solidFill>
                  <a:schemeClr val="bg1"/>
                </a:solidFill>
              </a:rPr>
              <a:t>Lovplikt spelar ingen roll</a:t>
            </a:r>
          </a:p>
          <a:p>
            <a:pPr marL="342900" indent="-342900">
              <a:buClr>
                <a:schemeClr val="bg1"/>
              </a:buClr>
              <a:buFont typeface="Arial" panose="020B0604020202020204" pitchFamily="34" charset="0"/>
              <a:buChar char="•"/>
            </a:pPr>
            <a:r>
              <a:rPr lang="sv-SE" dirty="0" smtClean="0">
                <a:solidFill>
                  <a:schemeClr val="bg1"/>
                </a:solidFill>
              </a:rPr>
              <a:t>Upplysningen var OK</a:t>
            </a:r>
          </a:p>
        </p:txBody>
      </p:sp>
      <p:pic>
        <p:nvPicPr>
          <p:cNvPr id="1026" name="Picture 2" descr="C:\Users\kareva\Pictures\bautas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429000"/>
            <a:ext cx="2602612" cy="310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5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Förbud mot fortsatt arbete eller åtgärd</a:t>
            </a:r>
            <a:endParaRPr lang="sv-SE" dirty="0"/>
          </a:p>
        </p:txBody>
      </p:sp>
      <p:sp>
        <p:nvSpPr>
          <p:cNvPr id="3" name="Platshållare för innehåll 2"/>
          <p:cNvSpPr>
            <a:spLocks noGrp="1"/>
          </p:cNvSpPr>
          <p:nvPr>
            <p:ph idx="1"/>
          </p:nvPr>
        </p:nvSpPr>
        <p:spPr/>
        <p:txBody>
          <a:bodyPr>
            <a:normAutofit fontScale="92500" lnSpcReduction="20000"/>
          </a:bodyPr>
          <a:lstStyle/>
          <a:p>
            <a:r>
              <a:rPr lang="sv-SE" b="1" dirty="0"/>
              <a:t>MÖD 2017-01-17 (P 4216-16</a:t>
            </a:r>
            <a:r>
              <a:rPr lang="sv-SE" b="1" dirty="0" smtClean="0"/>
              <a:t>)</a:t>
            </a:r>
          </a:p>
          <a:p>
            <a:r>
              <a:rPr lang="sv-SE" dirty="0" smtClean="0"/>
              <a:t>Sten- och betongupplag nära fastighetsgräns och nära byggnad på grannfastigheten</a:t>
            </a:r>
          </a:p>
          <a:p>
            <a:r>
              <a:rPr lang="sv-SE" dirty="0" smtClean="0"/>
              <a:t>Nämnden gick in med förbud mot fortsatt åtgärd, säkerhetsavstånd om 5 meter</a:t>
            </a:r>
          </a:p>
          <a:p>
            <a:r>
              <a:rPr lang="sv-SE" dirty="0" smtClean="0"/>
              <a:t>Upplysning </a:t>
            </a:r>
            <a:r>
              <a:rPr lang="sv-SE" dirty="0"/>
              <a:t>om att förbudet kunde </a:t>
            </a:r>
            <a:r>
              <a:rPr lang="sv-SE" dirty="0" smtClean="0"/>
              <a:t>ändras om</a:t>
            </a:r>
            <a:br>
              <a:rPr lang="sv-SE" dirty="0" smtClean="0"/>
            </a:br>
            <a:r>
              <a:rPr lang="sv-SE" dirty="0" smtClean="0"/>
              <a:t>verksamhetsutövaren visade att ett kortare</a:t>
            </a:r>
            <a:br>
              <a:rPr lang="sv-SE" dirty="0" smtClean="0"/>
            </a:br>
            <a:r>
              <a:rPr lang="sv-SE" dirty="0" smtClean="0"/>
              <a:t>avstånd kunde vara säkert</a:t>
            </a:r>
          </a:p>
          <a:p>
            <a:endParaRPr lang="sv-SE" dirty="0"/>
          </a:p>
          <a:p>
            <a:pPr>
              <a:buClr>
                <a:schemeClr val="bg1"/>
              </a:buClr>
            </a:pPr>
            <a:r>
              <a:rPr lang="sv-SE" dirty="0" smtClean="0"/>
              <a:t>Höll förbudet i MÖD? </a:t>
            </a:r>
            <a:r>
              <a:rPr lang="sv-SE" b="1" dirty="0" smtClean="0">
                <a:solidFill>
                  <a:srgbClr val="FF0000"/>
                </a:solidFill>
              </a:rPr>
              <a:t>JA</a:t>
            </a:r>
          </a:p>
          <a:p>
            <a:pPr>
              <a:buClr>
                <a:srgbClr val="C00000"/>
              </a:buClr>
            </a:pPr>
            <a:endParaRPr lang="sv-SE" dirty="0"/>
          </a:p>
          <a:p>
            <a:pPr marL="342900" indent="-342900">
              <a:buClr>
                <a:srgbClr val="C00000"/>
              </a:buClr>
              <a:buFont typeface="Arial" panose="020B0604020202020204" pitchFamily="34" charset="0"/>
              <a:buChar char="•"/>
            </a:pPr>
            <a:r>
              <a:rPr lang="sv-SE" dirty="0" smtClean="0"/>
              <a:t>Förbud motiverat av hänsyn till människors </a:t>
            </a:r>
            <a:br>
              <a:rPr lang="sv-SE" dirty="0" smtClean="0"/>
            </a:br>
            <a:r>
              <a:rPr lang="sv-SE" dirty="0" smtClean="0"/>
              <a:t>hälsa och säkerhet</a:t>
            </a:r>
          </a:p>
          <a:p>
            <a:pPr marL="342900" indent="-342900">
              <a:buClr>
                <a:srgbClr val="C00000"/>
              </a:buClr>
              <a:buFont typeface="Arial" panose="020B0604020202020204" pitchFamily="34" charset="0"/>
              <a:buChar char="•"/>
            </a:pPr>
            <a:r>
              <a:rPr lang="sv-SE" dirty="0" smtClean="0"/>
              <a:t>Lovplikt spelar ingen roll</a:t>
            </a:r>
          </a:p>
          <a:p>
            <a:pPr marL="342900" indent="-342900">
              <a:buClr>
                <a:srgbClr val="C00000"/>
              </a:buClr>
              <a:buFont typeface="Arial" panose="020B0604020202020204" pitchFamily="34" charset="0"/>
              <a:buChar char="•"/>
            </a:pPr>
            <a:r>
              <a:rPr lang="sv-SE" dirty="0" smtClean="0"/>
              <a:t>Upplysningen var OK</a:t>
            </a:r>
          </a:p>
        </p:txBody>
      </p:sp>
      <p:pic>
        <p:nvPicPr>
          <p:cNvPr id="1026" name="Picture 2" descr="C:\Users\kareva\Pictures\bautas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429000"/>
            <a:ext cx="2602612" cy="310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1257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är en åtgärd påbörjad?</a:t>
            </a:r>
            <a:endParaRPr lang="sv-SE" dirty="0"/>
          </a:p>
        </p:txBody>
      </p:sp>
      <p:sp>
        <p:nvSpPr>
          <p:cNvPr id="3" name="Platshållare för innehåll 2"/>
          <p:cNvSpPr>
            <a:spLocks noGrp="1"/>
          </p:cNvSpPr>
          <p:nvPr>
            <p:ph idx="1"/>
          </p:nvPr>
        </p:nvSpPr>
        <p:spPr/>
        <p:txBody>
          <a:bodyPr/>
          <a:lstStyle/>
          <a:p>
            <a:r>
              <a:rPr lang="sv-SE" b="1" dirty="0"/>
              <a:t>MÖD 2016-03-21 (P 9722-15) </a:t>
            </a:r>
            <a:endParaRPr lang="sv-SE" b="1" dirty="0" smtClean="0"/>
          </a:p>
          <a:p>
            <a:r>
              <a:rPr lang="sv-SE" dirty="0" smtClean="0"/>
              <a:t>Lovpliktiga vindkraftverk hade byggts utan startbesked</a:t>
            </a:r>
          </a:p>
          <a:p>
            <a:r>
              <a:rPr lang="sv-SE" dirty="0" smtClean="0"/>
              <a:t>Sanktionsavgift kan dock inte tas ut för åtgärder som påbörjats före 1 juli 2013</a:t>
            </a:r>
          </a:p>
          <a:p>
            <a:r>
              <a:rPr lang="sv-SE" dirty="0" smtClean="0"/>
              <a:t>När hade åtgärden påbörjats?</a:t>
            </a:r>
          </a:p>
          <a:p>
            <a:r>
              <a:rPr lang="sv-SE" dirty="0" smtClean="0"/>
              <a:t>Sprängning och markarbeten hade gjorts före 1 juli 2013</a:t>
            </a:r>
          </a:p>
          <a:p>
            <a:endParaRPr lang="sv-SE" b="1" dirty="0"/>
          </a:p>
          <a:p>
            <a:r>
              <a:rPr lang="sv-SE" b="1" dirty="0" smtClean="0"/>
              <a:t>Var åtgärden påbörjad före det datumet? </a:t>
            </a:r>
            <a:r>
              <a:rPr lang="sv-SE" b="1" dirty="0" smtClean="0">
                <a:solidFill>
                  <a:schemeClr val="bg1"/>
                </a:solidFill>
              </a:rPr>
              <a:t>JA</a:t>
            </a:r>
            <a:endParaRPr lang="sv-SE" b="1" dirty="0">
              <a:solidFill>
                <a:schemeClr val="bg1"/>
              </a:solidFill>
            </a:endParaRPr>
          </a:p>
          <a:p>
            <a:endParaRPr lang="sv-SE" b="1" dirty="0" smtClean="0"/>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t="35319" r="43670"/>
          <a:stretch/>
        </p:blipFill>
        <p:spPr>
          <a:xfrm>
            <a:off x="5076056" y="4725144"/>
            <a:ext cx="3898605" cy="1959734"/>
          </a:xfrm>
          <a:prstGeom prst="rect">
            <a:avLst/>
          </a:prstGeom>
        </p:spPr>
      </p:pic>
    </p:spTree>
    <p:extLst>
      <p:ext uri="{BB962C8B-B14F-4D97-AF65-F5344CB8AC3E}">
        <p14:creationId xmlns:p14="http://schemas.microsoft.com/office/powerpoint/2010/main" val="6228863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är en åtgärd påbörjad?</a:t>
            </a:r>
            <a:endParaRPr lang="sv-SE" dirty="0"/>
          </a:p>
        </p:txBody>
      </p:sp>
      <p:sp>
        <p:nvSpPr>
          <p:cNvPr id="3" name="Platshållare för innehåll 2"/>
          <p:cNvSpPr>
            <a:spLocks noGrp="1"/>
          </p:cNvSpPr>
          <p:nvPr>
            <p:ph idx="1"/>
          </p:nvPr>
        </p:nvSpPr>
        <p:spPr/>
        <p:txBody>
          <a:bodyPr/>
          <a:lstStyle/>
          <a:p>
            <a:r>
              <a:rPr lang="sv-SE" b="1" dirty="0"/>
              <a:t>MÖD 2016-03-21 (P 9722-15) </a:t>
            </a:r>
            <a:endParaRPr lang="sv-SE" b="1" dirty="0" smtClean="0"/>
          </a:p>
          <a:p>
            <a:r>
              <a:rPr lang="sv-SE" dirty="0" smtClean="0"/>
              <a:t>Lovpliktiga vindkraftverk hade byggts utan startbesked</a:t>
            </a:r>
          </a:p>
          <a:p>
            <a:r>
              <a:rPr lang="sv-SE" dirty="0" smtClean="0"/>
              <a:t>Sanktionsavgift kan dock inte tas ut för åtgärder som påbörjats före 1 juli 2013</a:t>
            </a:r>
          </a:p>
          <a:p>
            <a:r>
              <a:rPr lang="sv-SE" dirty="0" smtClean="0"/>
              <a:t>När hade åtgärden påbörjats?</a:t>
            </a:r>
          </a:p>
          <a:p>
            <a:r>
              <a:rPr lang="sv-SE" dirty="0" smtClean="0"/>
              <a:t>Sprängning och markarbeten hade gjorts före 1 juli 2013</a:t>
            </a:r>
          </a:p>
          <a:p>
            <a:endParaRPr lang="sv-SE" b="1" dirty="0"/>
          </a:p>
          <a:p>
            <a:r>
              <a:rPr lang="sv-SE" b="1" dirty="0" smtClean="0"/>
              <a:t>Var åtgärden påbörjad före det datumet? </a:t>
            </a:r>
            <a:r>
              <a:rPr lang="sv-SE" b="1" dirty="0" smtClean="0">
                <a:solidFill>
                  <a:srgbClr val="FF0000"/>
                </a:solidFill>
              </a:rPr>
              <a:t>JA</a:t>
            </a:r>
            <a:endParaRPr lang="sv-SE" b="1" dirty="0">
              <a:solidFill>
                <a:srgbClr val="FF0000"/>
              </a:solidFill>
            </a:endParaRPr>
          </a:p>
          <a:p>
            <a:endParaRPr lang="sv-SE" b="1" dirty="0" smtClean="0"/>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t="35319" r="43670"/>
          <a:stretch/>
        </p:blipFill>
        <p:spPr>
          <a:xfrm>
            <a:off x="5076056" y="4725144"/>
            <a:ext cx="3898605" cy="1959734"/>
          </a:xfrm>
          <a:prstGeom prst="rect">
            <a:avLst/>
          </a:prstGeom>
        </p:spPr>
      </p:pic>
    </p:spTree>
    <p:extLst>
      <p:ext uri="{BB962C8B-B14F-4D97-AF65-F5344CB8AC3E}">
        <p14:creationId xmlns:p14="http://schemas.microsoft.com/office/powerpoint/2010/main" val="146459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är en åtgärd påbörjad?</a:t>
            </a:r>
            <a:endParaRPr lang="sv-SE" dirty="0"/>
          </a:p>
        </p:txBody>
      </p:sp>
      <p:sp>
        <p:nvSpPr>
          <p:cNvPr id="3" name="Platshållare för innehåll 2"/>
          <p:cNvSpPr>
            <a:spLocks noGrp="1"/>
          </p:cNvSpPr>
          <p:nvPr>
            <p:ph idx="1"/>
          </p:nvPr>
        </p:nvSpPr>
        <p:spPr/>
        <p:txBody>
          <a:bodyPr>
            <a:normAutofit lnSpcReduction="10000"/>
          </a:bodyPr>
          <a:lstStyle/>
          <a:p>
            <a:r>
              <a:rPr lang="sv-SE" b="1" dirty="0"/>
              <a:t>MÖD 2016-03-21 (P 9722-15) </a:t>
            </a:r>
            <a:endParaRPr lang="sv-SE" b="1" dirty="0" smtClean="0"/>
          </a:p>
          <a:p>
            <a:endParaRPr lang="sv-SE" b="1" dirty="0" smtClean="0"/>
          </a:p>
          <a:p>
            <a:r>
              <a:rPr lang="sv-SE" b="1" dirty="0" smtClean="0"/>
              <a:t>	”</a:t>
            </a:r>
            <a:r>
              <a:rPr lang="sv-SE" dirty="0"/>
              <a:t>Ett arbetsmoment som är en del av och en 	förutsättning för genomförandet av en viss åtgärd 	ska anses ingå i åtgärden.”</a:t>
            </a:r>
            <a:endParaRPr lang="sv-SE" b="1" dirty="0"/>
          </a:p>
          <a:p>
            <a:endParaRPr lang="sv-SE" b="1" dirty="0"/>
          </a:p>
          <a:p>
            <a:r>
              <a:rPr lang="sv-SE" b="1" dirty="0"/>
              <a:t>Märk att domen bara handlade om sanktionsavgift!</a:t>
            </a:r>
          </a:p>
          <a:p>
            <a:endParaRPr lang="sv-SE" b="1" dirty="0"/>
          </a:p>
          <a:p>
            <a:pPr>
              <a:buClr>
                <a:schemeClr val="bg1"/>
              </a:buClr>
            </a:pPr>
            <a:r>
              <a:rPr lang="sv-SE" dirty="0">
                <a:solidFill>
                  <a:schemeClr val="bg1"/>
                </a:solidFill>
              </a:rPr>
              <a:t>KR Jönköping 2009-09-11 (2726-08) </a:t>
            </a:r>
          </a:p>
          <a:p>
            <a:pPr>
              <a:buClr>
                <a:schemeClr val="bg1"/>
              </a:buClr>
            </a:pPr>
            <a:r>
              <a:rPr lang="sv-SE" dirty="0">
                <a:solidFill>
                  <a:schemeClr val="bg1"/>
                </a:solidFill>
              </a:rPr>
              <a:t>MMD Nacka 2017-04-07 (P 4700-16</a:t>
            </a:r>
            <a:r>
              <a:rPr lang="sv-SE" dirty="0" smtClean="0">
                <a:solidFill>
                  <a:schemeClr val="bg1"/>
                </a:solidFill>
              </a:rPr>
              <a:t>)</a:t>
            </a:r>
          </a:p>
          <a:p>
            <a:pPr marL="342900" indent="-342900">
              <a:buClr>
                <a:schemeClr val="bg1"/>
              </a:buClr>
              <a:buFont typeface="Arial" panose="020B0604020202020204" pitchFamily="34" charset="0"/>
              <a:buChar char="•"/>
            </a:pPr>
            <a:r>
              <a:rPr lang="sv-SE" dirty="0" smtClean="0">
                <a:solidFill>
                  <a:schemeClr val="bg1"/>
                </a:solidFill>
              </a:rPr>
              <a:t>Gäller inte vid schaktning vid </a:t>
            </a:r>
            <a:br>
              <a:rPr lang="sv-SE" dirty="0" smtClean="0">
                <a:solidFill>
                  <a:schemeClr val="bg1"/>
                </a:solidFill>
              </a:rPr>
            </a:br>
            <a:r>
              <a:rPr lang="sv-SE" dirty="0" smtClean="0">
                <a:solidFill>
                  <a:schemeClr val="bg1"/>
                </a:solidFill>
              </a:rPr>
              <a:t>nybyggnad av </a:t>
            </a:r>
            <a:br>
              <a:rPr lang="sv-SE" dirty="0" smtClean="0">
                <a:solidFill>
                  <a:schemeClr val="bg1"/>
                </a:solidFill>
              </a:rPr>
            </a:br>
            <a:r>
              <a:rPr lang="sv-SE" dirty="0" smtClean="0">
                <a:solidFill>
                  <a:schemeClr val="bg1"/>
                </a:solidFill>
              </a:rPr>
              <a:t>en- och tvåbostadshus?</a:t>
            </a:r>
            <a:endParaRPr lang="sv-SE" dirty="0">
              <a:solidFill>
                <a:schemeClr val="bg1"/>
              </a:solidFill>
            </a:endParaRPr>
          </a:p>
          <a:p>
            <a:endParaRPr lang="sv-SE" b="1" dirty="0" smtClean="0"/>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t="35319" r="43670"/>
          <a:stretch/>
        </p:blipFill>
        <p:spPr>
          <a:xfrm>
            <a:off x="5076056" y="4725144"/>
            <a:ext cx="3898605" cy="1959734"/>
          </a:xfrm>
          <a:prstGeom prst="rect">
            <a:avLst/>
          </a:prstGeom>
        </p:spPr>
      </p:pic>
    </p:spTree>
    <p:extLst>
      <p:ext uri="{BB962C8B-B14F-4D97-AF65-F5344CB8AC3E}">
        <p14:creationId xmlns:p14="http://schemas.microsoft.com/office/powerpoint/2010/main" val="62183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är en åtgärd påbörjad?</a:t>
            </a:r>
            <a:endParaRPr lang="sv-SE" dirty="0"/>
          </a:p>
        </p:txBody>
      </p:sp>
      <p:sp>
        <p:nvSpPr>
          <p:cNvPr id="3" name="Platshållare för innehåll 2"/>
          <p:cNvSpPr>
            <a:spLocks noGrp="1"/>
          </p:cNvSpPr>
          <p:nvPr>
            <p:ph idx="1"/>
          </p:nvPr>
        </p:nvSpPr>
        <p:spPr/>
        <p:txBody>
          <a:bodyPr>
            <a:normAutofit lnSpcReduction="10000"/>
          </a:bodyPr>
          <a:lstStyle/>
          <a:p>
            <a:r>
              <a:rPr lang="sv-SE" b="1" dirty="0"/>
              <a:t>MÖD 2016-03-21 (P 9722-15) </a:t>
            </a:r>
            <a:endParaRPr lang="sv-SE" b="1" dirty="0" smtClean="0"/>
          </a:p>
          <a:p>
            <a:endParaRPr lang="sv-SE" b="1" dirty="0" smtClean="0"/>
          </a:p>
          <a:p>
            <a:r>
              <a:rPr lang="sv-SE" b="1" dirty="0" smtClean="0"/>
              <a:t>	”</a:t>
            </a:r>
            <a:r>
              <a:rPr lang="sv-SE" dirty="0"/>
              <a:t>Ett arbetsmoment som är en del av och en 	förutsättning för genomförandet av en viss åtgärd 	ska anses ingå i åtgärden.”</a:t>
            </a:r>
            <a:endParaRPr lang="sv-SE" b="1" dirty="0"/>
          </a:p>
          <a:p>
            <a:endParaRPr lang="sv-SE" b="1" dirty="0"/>
          </a:p>
          <a:p>
            <a:r>
              <a:rPr lang="sv-SE" b="1" dirty="0"/>
              <a:t>Märk att domen bara handlade om sanktionsavgift!</a:t>
            </a:r>
          </a:p>
          <a:p>
            <a:endParaRPr lang="sv-SE" b="1" dirty="0"/>
          </a:p>
          <a:p>
            <a:r>
              <a:rPr lang="sv-SE" dirty="0"/>
              <a:t>KR Jönköping 2009-09-11 (2726-08) </a:t>
            </a:r>
          </a:p>
          <a:p>
            <a:r>
              <a:rPr lang="sv-SE" dirty="0"/>
              <a:t>MMD Nacka 2017-04-07 (P 4700-16</a:t>
            </a:r>
            <a:r>
              <a:rPr lang="sv-SE" dirty="0" smtClean="0"/>
              <a:t>)</a:t>
            </a:r>
          </a:p>
          <a:p>
            <a:pPr marL="342900" indent="-342900">
              <a:buFont typeface="Arial" panose="020B0604020202020204" pitchFamily="34" charset="0"/>
              <a:buChar char="•"/>
            </a:pPr>
            <a:r>
              <a:rPr lang="sv-SE" dirty="0" smtClean="0"/>
              <a:t>Är schaktning att påbörja</a:t>
            </a:r>
            <a:br>
              <a:rPr lang="sv-SE" dirty="0" smtClean="0"/>
            </a:br>
            <a:r>
              <a:rPr lang="sv-SE" dirty="0" smtClean="0"/>
              <a:t>nybyggnad av </a:t>
            </a:r>
            <a:br>
              <a:rPr lang="sv-SE" dirty="0" smtClean="0"/>
            </a:br>
            <a:r>
              <a:rPr lang="sv-SE" dirty="0" smtClean="0"/>
              <a:t>en- och tvåbostadshus?</a:t>
            </a:r>
            <a:endParaRPr lang="sv-SE" dirty="0"/>
          </a:p>
          <a:p>
            <a:endParaRPr lang="sv-SE" b="1" dirty="0" smtClean="0"/>
          </a:p>
        </p:txBody>
      </p:sp>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t="35319" r="43670"/>
          <a:stretch/>
        </p:blipFill>
        <p:spPr>
          <a:xfrm>
            <a:off x="5076056" y="4725144"/>
            <a:ext cx="3898605" cy="1959734"/>
          </a:xfrm>
          <a:prstGeom prst="rect">
            <a:avLst/>
          </a:prstGeom>
        </p:spPr>
      </p:pic>
    </p:spTree>
    <p:extLst>
      <p:ext uri="{BB962C8B-B14F-4D97-AF65-F5344CB8AC3E}">
        <p14:creationId xmlns:p14="http://schemas.microsoft.com/office/powerpoint/2010/main" val="68930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får man göra på prickmark?</a:t>
            </a:r>
            <a:endParaRPr lang="sv-SE" dirty="0"/>
          </a:p>
        </p:txBody>
      </p:sp>
      <p:sp>
        <p:nvSpPr>
          <p:cNvPr id="3" name="Platshållare för innehåll 2"/>
          <p:cNvSpPr>
            <a:spLocks noGrp="1"/>
          </p:cNvSpPr>
          <p:nvPr>
            <p:ph idx="1"/>
          </p:nvPr>
        </p:nvSpPr>
        <p:spPr/>
        <p:txBody>
          <a:bodyPr>
            <a:normAutofit/>
          </a:bodyPr>
          <a:lstStyle/>
          <a:p>
            <a:r>
              <a:rPr lang="sv-SE" u="sng" dirty="0" smtClean="0"/>
              <a:t>Nya planer (efter 2 maj 2011)</a:t>
            </a:r>
          </a:p>
          <a:p>
            <a:r>
              <a:rPr lang="sv-SE" dirty="0" smtClean="0"/>
              <a:t>”Marken får ej bebyggas” = Inga byggnadsverk alls! </a:t>
            </a:r>
            <a:br>
              <a:rPr lang="sv-SE" dirty="0" smtClean="0"/>
            </a:br>
            <a:r>
              <a:rPr lang="sv-SE" dirty="0" smtClean="0"/>
              <a:t>(1 kap 4 § PBL)</a:t>
            </a:r>
          </a:p>
          <a:p>
            <a:endParaRPr lang="sv-SE" dirty="0"/>
          </a:p>
          <a:p>
            <a:r>
              <a:rPr lang="sv-SE" dirty="0" smtClean="0"/>
              <a:t>”Marken får inte förses med byggnad” = Andra anläggningar än byggnader OK!</a:t>
            </a:r>
          </a:p>
          <a:p>
            <a:endParaRPr lang="sv-SE" b="1" dirty="0"/>
          </a:p>
          <a:p>
            <a:r>
              <a:rPr lang="sv-SE" u="sng" dirty="0" smtClean="0">
                <a:solidFill>
                  <a:schemeClr val="bg1"/>
                </a:solidFill>
              </a:rPr>
              <a:t>Gamla planer (före 2 maj 2011)</a:t>
            </a:r>
            <a:endParaRPr lang="sv-SE" u="sng" dirty="0">
              <a:solidFill>
                <a:schemeClr val="bg1"/>
              </a:solidFill>
            </a:endParaRPr>
          </a:p>
          <a:p>
            <a:r>
              <a:rPr lang="sv-SE" dirty="0" smtClean="0">
                <a:solidFill>
                  <a:schemeClr val="bg1"/>
                </a:solidFill>
              </a:rPr>
              <a:t>Parkeringsplatser OK (MÖD P 5924-12, P 7292-12)</a:t>
            </a:r>
          </a:p>
          <a:p>
            <a:r>
              <a:rPr lang="sv-SE" dirty="0" smtClean="0">
                <a:solidFill>
                  <a:schemeClr val="bg1"/>
                </a:solidFill>
              </a:rPr>
              <a:t>Plank ej </a:t>
            </a:r>
            <a:r>
              <a:rPr lang="sv-SE" dirty="0">
                <a:solidFill>
                  <a:schemeClr val="bg1"/>
                </a:solidFill>
              </a:rPr>
              <a:t>OK (MÖD </a:t>
            </a:r>
            <a:r>
              <a:rPr lang="sv-SE" dirty="0" smtClean="0">
                <a:solidFill>
                  <a:schemeClr val="bg1"/>
                </a:solidFill>
              </a:rPr>
              <a:t>P 6967-12)</a:t>
            </a:r>
          </a:p>
          <a:p>
            <a:r>
              <a:rPr lang="sv-SE" dirty="0" smtClean="0">
                <a:solidFill>
                  <a:schemeClr val="bg1"/>
                </a:solidFill>
              </a:rPr>
              <a:t>Murar ej OK (MÖD P 11044-16)</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0827" y="5013176"/>
            <a:ext cx="3733111" cy="1656568"/>
          </a:xfrm>
          <a:prstGeom prst="rect">
            <a:avLst/>
          </a:prstGeom>
        </p:spPr>
      </p:pic>
    </p:spTree>
    <p:extLst>
      <p:ext uri="{BB962C8B-B14F-4D97-AF65-F5344CB8AC3E}">
        <p14:creationId xmlns:p14="http://schemas.microsoft.com/office/powerpoint/2010/main" val="376060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betyder de här orden?</a:t>
            </a:r>
            <a:endParaRPr lang="sv-SE" dirty="0"/>
          </a:p>
        </p:txBody>
      </p:sp>
      <p:sp>
        <p:nvSpPr>
          <p:cNvPr id="3" name="Platshållare för innehåll 2"/>
          <p:cNvSpPr>
            <a:spLocks noGrp="1"/>
          </p:cNvSpPr>
          <p:nvPr>
            <p:ph idx="1"/>
          </p:nvPr>
        </p:nvSpPr>
        <p:spPr/>
        <p:txBody>
          <a:bodyPr/>
          <a:lstStyle/>
          <a:p>
            <a:r>
              <a:rPr lang="sv-SE" dirty="0" smtClean="0"/>
              <a:t>En- och tvåbostadshus</a:t>
            </a:r>
          </a:p>
          <a:p>
            <a:r>
              <a:rPr lang="sv-SE" dirty="0" smtClean="0"/>
              <a:t>Flerbostadshus</a:t>
            </a:r>
          </a:p>
          <a:p>
            <a:r>
              <a:rPr lang="sv-SE" dirty="0" smtClean="0"/>
              <a:t>Parhus</a:t>
            </a:r>
          </a:p>
          <a:p>
            <a:r>
              <a:rPr lang="sv-SE" dirty="0" smtClean="0"/>
              <a:t>Radhus</a:t>
            </a:r>
          </a:p>
          <a:p>
            <a:r>
              <a:rPr lang="sv-SE" dirty="0" smtClean="0"/>
              <a:t>Kedjehus</a:t>
            </a:r>
          </a:p>
          <a:p>
            <a:r>
              <a:rPr lang="sv-SE" b="1" dirty="0" smtClean="0"/>
              <a:t>Fastighet – Definierad i Jordabalken</a:t>
            </a:r>
            <a:endParaRPr lang="sv-SE" b="1" dirty="0"/>
          </a:p>
          <a:p>
            <a:r>
              <a:rPr lang="sv-SE" b="1" dirty="0" smtClean="0"/>
              <a:t>Tomt – Definierad i PBL</a:t>
            </a:r>
          </a:p>
        </p:txBody>
      </p:sp>
    </p:spTree>
    <p:extLst>
      <p:ext uri="{BB962C8B-B14F-4D97-AF65-F5344CB8AC3E}">
        <p14:creationId xmlns:p14="http://schemas.microsoft.com/office/powerpoint/2010/main" val="35479374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får man göra på prickmark?</a:t>
            </a:r>
            <a:endParaRPr lang="sv-SE" dirty="0"/>
          </a:p>
        </p:txBody>
      </p:sp>
      <p:sp>
        <p:nvSpPr>
          <p:cNvPr id="3" name="Platshållare för innehåll 2"/>
          <p:cNvSpPr>
            <a:spLocks noGrp="1"/>
          </p:cNvSpPr>
          <p:nvPr>
            <p:ph idx="1"/>
          </p:nvPr>
        </p:nvSpPr>
        <p:spPr/>
        <p:txBody>
          <a:bodyPr>
            <a:normAutofit/>
          </a:bodyPr>
          <a:lstStyle/>
          <a:p>
            <a:r>
              <a:rPr lang="sv-SE" u="sng" dirty="0" smtClean="0"/>
              <a:t>Nya planer (efter 2 maj 2011)</a:t>
            </a:r>
          </a:p>
          <a:p>
            <a:r>
              <a:rPr lang="sv-SE" dirty="0" smtClean="0"/>
              <a:t>”Marken får ej bebyggas” = Inga byggnadsverk alls! </a:t>
            </a:r>
            <a:br>
              <a:rPr lang="sv-SE" dirty="0" smtClean="0"/>
            </a:br>
            <a:r>
              <a:rPr lang="sv-SE" dirty="0" smtClean="0"/>
              <a:t>(1 kap 4 § PBL)</a:t>
            </a:r>
          </a:p>
          <a:p>
            <a:endParaRPr lang="sv-SE" dirty="0"/>
          </a:p>
          <a:p>
            <a:r>
              <a:rPr lang="sv-SE" dirty="0" smtClean="0"/>
              <a:t>”Marken får inte förses med byggnad” = Andra anläggningar än byggnader OK!</a:t>
            </a:r>
          </a:p>
          <a:p>
            <a:endParaRPr lang="sv-SE" b="1" dirty="0"/>
          </a:p>
          <a:p>
            <a:r>
              <a:rPr lang="sv-SE" u="sng" dirty="0" smtClean="0"/>
              <a:t>Gamla planer (före 2 maj 2011)</a:t>
            </a:r>
            <a:endParaRPr lang="sv-SE" u="sng" dirty="0"/>
          </a:p>
          <a:p>
            <a:r>
              <a:rPr lang="sv-SE" dirty="0" smtClean="0"/>
              <a:t>Parkeringsplatser OK (MÖD P 5924-12, P 7292-12)</a:t>
            </a:r>
          </a:p>
          <a:p>
            <a:r>
              <a:rPr lang="sv-SE" dirty="0" smtClean="0"/>
              <a:t>Plank ej </a:t>
            </a:r>
            <a:r>
              <a:rPr lang="sv-SE" dirty="0"/>
              <a:t>OK (MÖD </a:t>
            </a:r>
            <a:r>
              <a:rPr lang="sv-SE" dirty="0" smtClean="0"/>
              <a:t>P 6967-12)</a:t>
            </a:r>
          </a:p>
          <a:p>
            <a:r>
              <a:rPr lang="sv-SE" dirty="0" smtClean="0"/>
              <a:t>Murar ej OK (MÖD P 11044-16)</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0827" y="5013176"/>
            <a:ext cx="3733111" cy="1656568"/>
          </a:xfrm>
          <a:prstGeom prst="rect">
            <a:avLst/>
          </a:prstGeom>
        </p:spPr>
      </p:pic>
    </p:spTree>
    <p:extLst>
      <p:ext uri="{BB962C8B-B14F-4D97-AF65-F5344CB8AC3E}">
        <p14:creationId xmlns:p14="http://schemas.microsoft.com/office/powerpoint/2010/main" val="3721881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Kyrkolokal till bio</a:t>
            </a:r>
            <a:endParaRPr lang="sv-SE" dirty="0"/>
          </a:p>
        </p:txBody>
      </p:sp>
      <p:sp>
        <p:nvSpPr>
          <p:cNvPr id="3" name="Platshållare för innehåll 2"/>
          <p:cNvSpPr>
            <a:spLocks noGrp="1"/>
          </p:cNvSpPr>
          <p:nvPr>
            <p:ph idx="1"/>
          </p:nvPr>
        </p:nvSpPr>
        <p:spPr/>
        <p:txBody>
          <a:bodyPr>
            <a:normAutofit/>
          </a:bodyPr>
          <a:lstStyle/>
          <a:p>
            <a:r>
              <a:rPr lang="sv-SE" b="1" dirty="0" smtClean="0"/>
              <a:t>MÖD </a:t>
            </a:r>
            <a:r>
              <a:rPr lang="sv-SE" b="1" dirty="0"/>
              <a:t>2017-02-22 (P 5200-16</a:t>
            </a:r>
            <a:r>
              <a:rPr lang="sv-SE" b="1" dirty="0" smtClean="0"/>
              <a:t>)</a:t>
            </a:r>
            <a:endParaRPr lang="sv-SE" b="1" dirty="0"/>
          </a:p>
          <a:p>
            <a:pPr marL="342900" indent="-342900">
              <a:buFont typeface="Arial" panose="020B0604020202020204" pitchFamily="34" charset="0"/>
              <a:buChar char="•"/>
            </a:pPr>
            <a:r>
              <a:rPr lang="sv-SE" dirty="0" smtClean="0"/>
              <a:t>Kyrkolokal gjordes om till biograf</a:t>
            </a:r>
          </a:p>
          <a:p>
            <a:pPr marL="342900" indent="-342900">
              <a:buFont typeface="Arial" panose="020B0604020202020204" pitchFamily="34" charset="0"/>
              <a:buChar char="•"/>
            </a:pPr>
            <a:r>
              <a:rPr lang="sv-SE" dirty="0" smtClean="0"/>
              <a:t>En form av samlingslokal till en annan?</a:t>
            </a:r>
          </a:p>
          <a:p>
            <a:pPr marL="342900" indent="-342900">
              <a:buFont typeface="Arial" panose="020B0604020202020204" pitchFamily="34" charset="0"/>
              <a:buChar char="•"/>
            </a:pPr>
            <a:r>
              <a:rPr lang="sv-SE" dirty="0" smtClean="0"/>
              <a:t>Lovpliktig ändring?</a:t>
            </a:r>
          </a:p>
          <a:p>
            <a:endParaRPr lang="sv-SE" dirty="0"/>
          </a:p>
          <a:p>
            <a:r>
              <a:rPr lang="sv-SE" dirty="0" smtClean="0"/>
              <a:t>	”Lokalen </a:t>
            </a:r>
            <a:r>
              <a:rPr lang="sv-SE" dirty="0"/>
              <a:t>har försetts med </a:t>
            </a:r>
            <a:r>
              <a:rPr lang="sv-SE" dirty="0" smtClean="0"/>
              <a:t>gradänger</a:t>
            </a:r>
            <a:r>
              <a:rPr lang="sv-SE" dirty="0"/>
              <a:t>, </a:t>
            </a:r>
            <a:r>
              <a:rPr lang="sv-SE" dirty="0" smtClean="0"/>
              <a:t>fällstolar </a:t>
            </a:r>
            <a:r>
              <a:rPr lang="sv-SE" dirty="0"/>
              <a:t>i </a:t>
            </a:r>
            <a:r>
              <a:rPr lang="sv-SE" dirty="0" smtClean="0"/>
              <a:t>	röd </a:t>
            </a:r>
            <a:r>
              <a:rPr lang="sv-SE" dirty="0"/>
              <a:t>plysch och bioduk. </a:t>
            </a:r>
            <a:r>
              <a:rPr lang="sv-SE" dirty="0" smtClean="0"/>
              <a:t>Ovanför </a:t>
            </a:r>
            <a:r>
              <a:rPr lang="sv-SE" dirty="0"/>
              <a:t>ingången till </a:t>
            </a:r>
            <a:r>
              <a:rPr lang="sv-SE" dirty="0" smtClean="0"/>
              <a:t>	filmvisningsrummet </a:t>
            </a:r>
            <a:r>
              <a:rPr lang="sv-SE" dirty="0"/>
              <a:t>finns en skylt med texten </a:t>
            </a:r>
            <a:r>
              <a:rPr lang="sv-SE" dirty="0" smtClean="0"/>
              <a:t>	’Bildernas sal’. </a:t>
            </a:r>
            <a:r>
              <a:rPr lang="sv-SE" dirty="0"/>
              <a:t>På utsidan av byggnaden finns </a:t>
            </a:r>
            <a:r>
              <a:rPr lang="sv-SE" dirty="0" smtClean="0"/>
              <a:t>	även </a:t>
            </a:r>
            <a:r>
              <a:rPr lang="sv-SE" dirty="0"/>
              <a:t>en skylt med </a:t>
            </a:r>
            <a:r>
              <a:rPr lang="sv-SE" dirty="0" smtClean="0"/>
              <a:t>texten </a:t>
            </a:r>
            <a:r>
              <a:rPr lang="sv-SE" dirty="0"/>
              <a:t>"Bio Rialto". </a:t>
            </a:r>
            <a:r>
              <a:rPr lang="sv-SE" dirty="0" smtClean="0"/>
              <a:t>	Sammantaget </a:t>
            </a:r>
            <a:r>
              <a:rPr lang="sv-SE" dirty="0"/>
              <a:t>får det anses att lokalen numera </a:t>
            </a:r>
            <a:r>
              <a:rPr lang="sv-SE" dirty="0" smtClean="0"/>
              <a:t>	är inredd </a:t>
            </a:r>
            <a:r>
              <a:rPr lang="sv-SE" dirty="0"/>
              <a:t>för i huvudsak </a:t>
            </a:r>
            <a:r>
              <a:rPr lang="sv-SE" dirty="0" smtClean="0"/>
              <a:t>biografändamål.”</a:t>
            </a:r>
            <a:endParaRPr lang="sv-SE" dirty="0"/>
          </a:p>
          <a:p>
            <a:endParaRPr lang="sv-SE" dirty="0" smtClean="0"/>
          </a:p>
        </p:txBody>
      </p:sp>
    </p:spTree>
    <p:extLst>
      <p:ext uri="{BB962C8B-B14F-4D97-AF65-F5344CB8AC3E}">
        <p14:creationId xmlns:p14="http://schemas.microsoft.com/office/powerpoint/2010/main" val="8929807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Kyrkolokal till bio</a:t>
            </a:r>
            <a:endParaRPr lang="sv-SE" dirty="0"/>
          </a:p>
        </p:txBody>
      </p:sp>
      <p:sp>
        <p:nvSpPr>
          <p:cNvPr id="3" name="Platshållare för innehåll 2"/>
          <p:cNvSpPr>
            <a:spLocks noGrp="1"/>
          </p:cNvSpPr>
          <p:nvPr>
            <p:ph idx="1"/>
          </p:nvPr>
        </p:nvSpPr>
        <p:spPr/>
        <p:txBody>
          <a:bodyPr>
            <a:normAutofit/>
          </a:bodyPr>
          <a:lstStyle/>
          <a:p>
            <a:r>
              <a:rPr lang="sv-SE" b="1" dirty="0" smtClean="0"/>
              <a:t>MÖD </a:t>
            </a:r>
            <a:r>
              <a:rPr lang="sv-SE" b="1" dirty="0"/>
              <a:t>2017-02-22 (P 5200-16</a:t>
            </a:r>
            <a:r>
              <a:rPr lang="sv-SE" b="1" dirty="0" smtClean="0"/>
              <a:t>)</a:t>
            </a:r>
            <a:endParaRPr lang="sv-SE" b="1" dirty="0"/>
          </a:p>
          <a:p>
            <a:r>
              <a:rPr lang="sv-SE" dirty="0"/>
              <a:t>Men krävdes bygglov? </a:t>
            </a:r>
            <a:r>
              <a:rPr lang="sv-SE" b="1" dirty="0">
                <a:solidFill>
                  <a:schemeClr val="bg1"/>
                </a:solidFill>
              </a:rPr>
              <a:t>JA</a:t>
            </a:r>
          </a:p>
          <a:p>
            <a:endParaRPr lang="sv-SE" dirty="0">
              <a:solidFill>
                <a:schemeClr val="bg1"/>
              </a:solidFill>
              <a:sym typeface="Wingdings" panose="05000000000000000000" pitchFamily="2" charset="2"/>
            </a:endParaRPr>
          </a:p>
          <a:p>
            <a:r>
              <a:rPr lang="sv-SE" dirty="0">
                <a:solidFill>
                  <a:schemeClr val="bg1"/>
                </a:solidFill>
                <a:sym typeface="Wingdings" panose="05000000000000000000" pitchFamily="2" charset="2"/>
              </a:rPr>
              <a:t> Omgivningspåverkan!</a:t>
            </a:r>
            <a:endParaRPr lang="sv-SE" dirty="0">
              <a:solidFill>
                <a:schemeClr val="bg1"/>
              </a:solidFill>
            </a:endParaRPr>
          </a:p>
          <a:p>
            <a:endParaRPr lang="sv-SE" dirty="0">
              <a:solidFill>
                <a:schemeClr val="bg1"/>
              </a:solidFill>
            </a:endParaRPr>
          </a:p>
          <a:p>
            <a:r>
              <a:rPr lang="sv-SE" dirty="0">
                <a:solidFill>
                  <a:schemeClr val="bg1"/>
                </a:solidFill>
              </a:rPr>
              <a:t>Kyrkolokaler används oftast på dagen, biografer oftare på natten</a:t>
            </a:r>
          </a:p>
          <a:p>
            <a:endParaRPr lang="sv-SE" dirty="0">
              <a:solidFill>
                <a:schemeClr val="bg1"/>
              </a:solidFill>
            </a:endParaRPr>
          </a:p>
          <a:p>
            <a:r>
              <a:rPr lang="sv-SE" dirty="0">
                <a:solidFill>
                  <a:schemeClr val="bg1"/>
                </a:solidFill>
              </a:rPr>
              <a:t>Trafik och personrörelserna hade ökat kvällstid</a:t>
            </a:r>
          </a:p>
          <a:p>
            <a:endParaRPr lang="sv-SE" dirty="0">
              <a:solidFill>
                <a:schemeClr val="bg1"/>
              </a:solidFill>
            </a:endParaRPr>
          </a:p>
          <a:p>
            <a:r>
              <a:rPr lang="sv-SE" sz="2100" dirty="0">
                <a:solidFill>
                  <a:schemeClr val="bg1"/>
                </a:solidFill>
              </a:rPr>
              <a:t>Sammantaget krävdes det bygglov för ändring till väsentligen annat ändamål!</a:t>
            </a:r>
          </a:p>
          <a:p>
            <a:endParaRPr lang="sv-SE" dirty="0" smtClean="0"/>
          </a:p>
        </p:txBody>
      </p:sp>
    </p:spTree>
    <p:extLst>
      <p:ext uri="{BB962C8B-B14F-4D97-AF65-F5344CB8AC3E}">
        <p14:creationId xmlns:p14="http://schemas.microsoft.com/office/powerpoint/2010/main" val="24936952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Kyrkolokal till bio</a:t>
            </a:r>
            <a:endParaRPr lang="sv-SE" dirty="0"/>
          </a:p>
        </p:txBody>
      </p:sp>
      <p:sp>
        <p:nvSpPr>
          <p:cNvPr id="3" name="Platshållare för innehåll 2"/>
          <p:cNvSpPr>
            <a:spLocks noGrp="1"/>
          </p:cNvSpPr>
          <p:nvPr>
            <p:ph idx="1"/>
          </p:nvPr>
        </p:nvSpPr>
        <p:spPr/>
        <p:txBody>
          <a:bodyPr>
            <a:normAutofit/>
          </a:bodyPr>
          <a:lstStyle/>
          <a:p>
            <a:r>
              <a:rPr lang="sv-SE" b="1" dirty="0" smtClean="0"/>
              <a:t>MÖD </a:t>
            </a:r>
            <a:r>
              <a:rPr lang="sv-SE" b="1" dirty="0"/>
              <a:t>2017-02-22 (P 5200-16</a:t>
            </a:r>
            <a:r>
              <a:rPr lang="sv-SE" b="1" dirty="0" smtClean="0"/>
              <a:t>)</a:t>
            </a:r>
            <a:endParaRPr lang="sv-SE" b="1" dirty="0"/>
          </a:p>
          <a:p>
            <a:r>
              <a:rPr lang="sv-SE" dirty="0"/>
              <a:t>Men krävdes bygglov? </a:t>
            </a:r>
            <a:r>
              <a:rPr lang="sv-SE" b="1" dirty="0">
                <a:solidFill>
                  <a:srgbClr val="FF0000"/>
                </a:solidFill>
              </a:rPr>
              <a:t>JA</a:t>
            </a:r>
          </a:p>
          <a:p>
            <a:endParaRPr lang="sv-SE" dirty="0">
              <a:sym typeface="Wingdings" panose="05000000000000000000" pitchFamily="2" charset="2"/>
            </a:endParaRPr>
          </a:p>
          <a:p>
            <a:r>
              <a:rPr lang="sv-SE" dirty="0">
                <a:solidFill>
                  <a:schemeClr val="bg1"/>
                </a:solidFill>
                <a:sym typeface="Wingdings" panose="05000000000000000000" pitchFamily="2" charset="2"/>
              </a:rPr>
              <a:t> Omgivningspåverkan!</a:t>
            </a:r>
            <a:endParaRPr lang="sv-SE" dirty="0">
              <a:solidFill>
                <a:schemeClr val="bg1"/>
              </a:solidFill>
            </a:endParaRPr>
          </a:p>
          <a:p>
            <a:endParaRPr lang="sv-SE" dirty="0">
              <a:solidFill>
                <a:schemeClr val="bg1"/>
              </a:solidFill>
            </a:endParaRPr>
          </a:p>
          <a:p>
            <a:r>
              <a:rPr lang="sv-SE" dirty="0">
                <a:solidFill>
                  <a:schemeClr val="bg1"/>
                </a:solidFill>
              </a:rPr>
              <a:t>Kyrkolokaler används oftast på dagen, biografer oftare på natten</a:t>
            </a:r>
          </a:p>
          <a:p>
            <a:endParaRPr lang="sv-SE" dirty="0">
              <a:solidFill>
                <a:schemeClr val="bg1"/>
              </a:solidFill>
            </a:endParaRPr>
          </a:p>
          <a:p>
            <a:r>
              <a:rPr lang="sv-SE" dirty="0">
                <a:solidFill>
                  <a:schemeClr val="bg1"/>
                </a:solidFill>
              </a:rPr>
              <a:t>Trafik och personrörelserna hade ökat kvällstid</a:t>
            </a:r>
          </a:p>
          <a:p>
            <a:endParaRPr lang="sv-SE" dirty="0">
              <a:solidFill>
                <a:schemeClr val="bg1"/>
              </a:solidFill>
            </a:endParaRPr>
          </a:p>
          <a:p>
            <a:r>
              <a:rPr lang="sv-SE" sz="2100" dirty="0">
                <a:solidFill>
                  <a:schemeClr val="bg1"/>
                </a:solidFill>
              </a:rPr>
              <a:t>Sammantaget krävdes det bygglov för ändring till väsentligen annat ändamål!</a:t>
            </a:r>
          </a:p>
          <a:p>
            <a:endParaRPr lang="sv-SE" dirty="0" smtClean="0"/>
          </a:p>
        </p:txBody>
      </p:sp>
    </p:spTree>
    <p:extLst>
      <p:ext uri="{BB962C8B-B14F-4D97-AF65-F5344CB8AC3E}">
        <p14:creationId xmlns:p14="http://schemas.microsoft.com/office/powerpoint/2010/main" val="1061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Kyrkolokal till bio</a:t>
            </a:r>
            <a:endParaRPr lang="sv-SE" dirty="0"/>
          </a:p>
        </p:txBody>
      </p:sp>
      <p:sp>
        <p:nvSpPr>
          <p:cNvPr id="3" name="Platshållare för innehåll 2"/>
          <p:cNvSpPr>
            <a:spLocks noGrp="1"/>
          </p:cNvSpPr>
          <p:nvPr>
            <p:ph idx="1"/>
          </p:nvPr>
        </p:nvSpPr>
        <p:spPr/>
        <p:txBody>
          <a:bodyPr>
            <a:normAutofit/>
          </a:bodyPr>
          <a:lstStyle/>
          <a:p>
            <a:r>
              <a:rPr lang="sv-SE" b="1" dirty="0" smtClean="0"/>
              <a:t>MÖD </a:t>
            </a:r>
            <a:r>
              <a:rPr lang="sv-SE" b="1" dirty="0"/>
              <a:t>2017-02-22 (P 5200-16</a:t>
            </a:r>
            <a:r>
              <a:rPr lang="sv-SE" b="1" dirty="0" smtClean="0"/>
              <a:t>)</a:t>
            </a:r>
            <a:endParaRPr lang="sv-SE" b="1" dirty="0"/>
          </a:p>
          <a:p>
            <a:r>
              <a:rPr lang="sv-SE" dirty="0"/>
              <a:t>Men krävdes bygglov? </a:t>
            </a:r>
            <a:r>
              <a:rPr lang="sv-SE" b="1" dirty="0">
                <a:solidFill>
                  <a:srgbClr val="FF0000"/>
                </a:solidFill>
              </a:rPr>
              <a:t>JA</a:t>
            </a:r>
          </a:p>
          <a:p>
            <a:endParaRPr lang="sv-SE" dirty="0">
              <a:sym typeface="Wingdings" panose="05000000000000000000" pitchFamily="2" charset="2"/>
            </a:endParaRPr>
          </a:p>
          <a:p>
            <a:r>
              <a:rPr lang="sv-SE" dirty="0">
                <a:sym typeface="Wingdings" panose="05000000000000000000" pitchFamily="2" charset="2"/>
              </a:rPr>
              <a:t> Omgivningspåverkan!</a:t>
            </a:r>
            <a:endParaRPr lang="sv-SE" dirty="0"/>
          </a:p>
          <a:p>
            <a:endParaRPr lang="sv-SE" dirty="0"/>
          </a:p>
          <a:p>
            <a:r>
              <a:rPr lang="sv-SE" dirty="0"/>
              <a:t>Kyrkolokaler används oftast på dagen, biografer oftare på natten</a:t>
            </a:r>
          </a:p>
          <a:p>
            <a:endParaRPr lang="sv-SE" dirty="0"/>
          </a:p>
          <a:p>
            <a:r>
              <a:rPr lang="sv-SE" dirty="0"/>
              <a:t>Trafik och personrörelserna hade ökat kvällstid</a:t>
            </a:r>
          </a:p>
          <a:p>
            <a:endParaRPr lang="sv-SE" dirty="0"/>
          </a:p>
          <a:p>
            <a:r>
              <a:rPr lang="sv-SE" sz="2100" dirty="0"/>
              <a:t>Sammantaget krävdes det bygglov för ändring till väsentligen annat ändamål!</a:t>
            </a:r>
          </a:p>
          <a:p>
            <a:endParaRPr lang="sv-SE" dirty="0" smtClean="0"/>
          </a:p>
        </p:txBody>
      </p:sp>
    </p:spTree>
    <p:extLst>
      <p:ext uri="{BB962C8B-B14F-4D97-AF65-F5344CB8AC3E}">
        <p14:creationId xmlns:p14="http://schemas.microsoft.com/office/powerpoint/2010/main" val="7745970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0" y="0"/>
            <a:ext cx="8820472" cy="6165304"/>
          </a:xfrm>
        </p:spPr>
        <p:txBody>
          <a:bodyPr>
            <a:normAutofit/>
          </a:bodyPr>
          <a:lstStyle/>
          <a:p>
            <a:pPr algn="ctr"/>
            <a:endParaRPr lang="sv-SE" sz="3200" dirty="0" smtClean="0"/>
          </a:p>
          <a:p>
            <a:pPr algn="ctr"/>
            <a:endParaRPr lang="sv-SE" sz="3200" dirty="0"/>
          </a:p>
          <a:p>
            <a:pPr algn="ctr"/>
            <a:endParaRPr lang="sv-SE" sz="3200" dirty="0" smtClean="0"/>
          </a:p>
          <a:p>
            <a:pPr algn="ctr"/>
            <a:endParaRPr lang="sv-SE" sz="8000" dirty="0" smtClean="0"/>
          </a:p>
          <a:p>
            <a:pPr algn="ctr"/>
            <a:r>
              <a:rPr lang="sv-SE" sz="8000" dirty="0" smtClean="0"/>
              <a:t>TACK!</a:t>
            </a:r>
            <a:endParaRPr lang="sv-SE" sz="8000" dirty="0"/>
          </a:p>
        </p:txBody>
      </p:sp>
    </p:spTree>
    <p:extLst>
      <p:ext uri="{BB962C8B-B14F-4D97-AF65-F5344CB8AC3E}">
        <p14:creationId xmlns:p14="http://schemas.microsoft.com/office/powerpoint/2010/main" val="3147502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betyder de här orden?</a:t>
            </a:r>
            <a:endParaRPr lang="sv-SE" dirty="0"/>
          </a:p>
        </p:txBody>
      </p:sp>
      <p:sp>
        <p:nvSpPr>
          <p:cNvPr id="3" name="Platshållare för innehåll 2"/>
          <p:cNvSpPr>
            <a:spLocks noGrp="1"/>
          </p:cNvSpPr>
          <p:nvPr>
            <p:ph idx="1"/>
          </p:nvPr>
        </p:nvSpPr>
        <p:spPr/>
        <p:txBody>
          <a:bodyPr/>
          <a:lstStyle/>
          <a:p>
            <a:r>
              <a:rPr lang="sv-SE" u="sng" dirty="0" smtClean="0"/>
              <a:t>En- och tvåbostadshus</a:t>
            </a:r>
          </a:p>
          <a:p>
            <a:r>
              <a:rPr lang="sv-SE" u="sng" dirty="0" smtClean="0"/>
              <a:t>Flerbostadshus</a:t>
            </a:r>
          </a:p>
          <a:p>
            <a:r>
              <a:rPr lang="sv-SE" u="sng" dirty="0" smtClean="0"/>
              <a:t>Parhus</a:t>
            </a:r>
          </a:p>
          <a:p>
            <a:r>
              <a:rPr lang="sv-SE" u="sng" dirty="0" smtClean="0"/>
              <a:t>Radhus</a:t>
            </a:r>
          </a:p>
          <a:p>
            <a:r>
              <a:rPr lang="sv-SE" u="sng" dirty="0" smtClean="0"/>
              <a:t>Kedjehus</a:t>
            </a:r>
          </a:p>
          <a:p>
            <a:r>
              <a:rPr lang="sv-SE" b="1" dirty="0" smtClean="0"/>
              <a:t>Fastighet – Definierad i Jordabalken</a:t>
            </a:r>
            <a:endParaRPr lang="sv-SE" b="1" dirty="0"/>
          </a:p>
          <a:p>
            <a:r>
              <a:rPr lang="sv-SE" b="1" dirty="0" smtClean="0"/>
              <a:t>Tomt – Definierad i PBL</a:t>
            </a:r>
          </a:p>
        </p:txBody>
      </p:sp>
    </p:spTree>
    <p:extLst>
      <p:ext uri="{BB962C8B-B14F-4D97-AF65-F5344CB8AC3E}">
        <p14:creationId xmlns:p14="http://schemas.microsoft.com/office/powerpoint/2010/main" val="105377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Med lite hjälp från TNC 95…</a:t>
            </a:r>
            <a:endParaRPr lang="sv-SE" dirty="0"/>
          </a:p>
        </p:txBody>
      </p:sp>
      <p:sp>
        <p:nvSpPr>
          <p:cNvPr id="3" name="Platshållare för innehåll 2"/>
          <p:cNvSpPr>
            <a:spLocks noGrp="1"/>
          </p:cNvSpPr>
          <p:nvPr>
            <p:ph idx="1"/>
          </p:nvPr>
        </p:nvSpPr>
        <p:spPr/>
        <p:txBody>
          <a:bodyPr/>
          <a:lstStyle/>
          <a:p>
            <a:r>
              <a:rPr lang="sv-SE" b="1" dirty="0" smtClean="0"/>
              <a:t>En- och tvåbostadshus </a:t>
            </a:r>
          </a:p>
          <a:p>
            <a:r>
              <a:rPr lang="sv-SE" dirty="0" smtClean="0"/>
              <a:t>Bostadshus med en till två bostäder</a:t>
            </a:r>
          </a:p>
          <a:p>
            <a:endParaRPr lang="sv-SE" dirty="0" smtClean="0"/>
          </a:p>
          <a:p>
            <a:r>
              <a:rPr lang="sv-SE" b="1" dirty="0" smtClean="0"/>
              <a:t>Flerbostadshus</a:t>
            </a:r>
            <a:endParaRPr lang="sv-SE" b="1" dirty="0"/>
          </a:p>
          <a:p>
            <a:r>
              <a:rPr lang="sv-SE" dirty="0" smtClean="0"/>
              <a:t>Bostadshus med tre eller fler bostäder</a:t>
            </a:r>
          </a:p>
        </p:txBody>
      </p:sp>
    </p:spTree>
    <p:extLst>
      <p:ext uri="{BB962C8B-B14F-4D97-AF65-F5344CB8AC3E}">
        <p14:creationId xmlns:p14="http://schemas.microsoft.com/office/powerpoint/2010/main" val="221977569"/>
      </p:ext>
    </p:extLst>
  </p:cSld>
  <p:clrMapOvr>
    <a:masterClrMapping/>
  </p:clrMapOvr>
</p:sld>
</file>

<file path=ppt/theme/theme1.xml><?xml version="1.0" encoding="utf-8"?>
<a:theme xmlns:a="http://schemas.openxmlformats.org/drawingml/2006/main" name="Boverket">
  <a:themeElements>
    <a:clrScheme name="Boverket">
      <a:dk1>
        <a:sysClr val="windowText" lastClr="000000"/>
      </a:dk1>
      <a:lt1>
        <a:sysClr val="window" lastClr="FFFFFF"/>
      </a:lt1>
      <a:dk2>
        <a:srgbClr val="6C5545"/>
      </a:dk2>
      <a:lt2>
        <a:srgbClr val="F6E9C7"/>
      </a:lt2>
      <a:accent1>
        <a:srgbClr val="C4122F"/>
      </a:accent1>
      <a:accent2>
        <a:srgbClr val="BCBEC0"/>
      </a:accent2>
      <a:accent3>
        <a:srgbClr val="E8C453"/>
      </a:accent3>
      <a:accent4>
        <a:srgbClr val="F79548"/>
      </a:accent4>
      <a:accent5>
        <a:srgbClr val="6C5545"/>
      </a:accent5>
      <a:accent6>
        <a:srgbClr val="F6E9C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Boverket grundmall 2015 - ny.potx" id="{1EE593AD-7A47-434F-93B6-D24B51616B4F}" vid="{B0131E19-2216-4475-9465-8AD7ACCABB7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Boverket</Template>
  <TotalTime>1686</TotalTime>
  <Words>3130</Words>
  <Application>Microsoft Office PowerPoint</Application>
  <PresentationFormat>Bildspel på skärmen (4:3)</PresentationFormat>
  <Paragraphs>614</Paragraphs>
  <Slides>75</Slides>
  <Notes>16</Notes>
  <HiddenSlides>1</HiddenSlides>
  <MMClips>0</MMClips>
  <ScaleCrop>false</ScaleCrop>
  <HeadingPairs>
    <vt:vector size="4" baseType="variant">
      <vt:variant>
        <vt:lpstr>Tema</vt:lpstr>
      </vt:variant>
      <vt:variant>
        <vt:i4>1</vt:i4>
      </vt:variant>
      <vt:variant>
        <vt:lpstr>Bildrubriker</vt:lpstr>
      </vt:variant>
      <vt:variant>
        <vt:i4>75</vt:i4>
      </vt:variant>
    </vt:vector>
  </HeadingPairs>
  <TitlesOfParts>
    <vt:vector size="76" baseType="lpstr">
      <vt:lpstr>Boverket</vt:lpstr>
      <vt:lpstr>En- och tvåbostadshus och tomt</vt:lpstr>
      <vt:lpstr>Varför ska vi prata om definitioner?</vt:lpstr>
      <vt:lpstr>PowerPoint-presentation</vt:lpstr>
      <vt:lpstr>PowerPoint-presentation</vt:lpstr>
      <vt:lpstr>Vad betyder de här orden?</vt:lpstr>
      <vt:lpstr>Vad betyder de här orden?</vt:lpstr>
      <vt:lpstr>Vad betyder de här orden?</vt:lpstr>
      <vt:lpstr>Vad betyder de här orden?</vt:lpstr>
      <vt:lpstr>Med lite hjälp från TNC 95…</vt:lpstr>
      <vt:lpstr>Med lite hjälp från TNC 95…</vt:lpstr>
      <vt:lpstr>Parhus</vt:lpstr>
      <vt:lpstr>Radhus</vt:lpstr>
      <vt:lpstr>Kedjehus</vt:lpstr>
      <vt:lpstr>PowerPoint-presentation</vt:lpstr>
      <vt:lpstr>PowerPoint-presentation</vt:lpstr>
      <vt:lpstr>Med lite hjälp från TNC 95…</vt:lpstr>
      <vt:lpstr>Sammanbyggda en- och tvåbostadshus kontra flerbostadshus</vt:lpstr>
      <vt:lpstr>Sammanbyggda en- och tvåbostadshus kontra flerbostadshus</vt:lpstr>
      <vt:lpstr>Sammanbyggda en- och tvåbostadshus kontra flerbostadshus</vt:lpstr>
      <vt:lpstr>Sammanbyggda en- och tvåbostadshus kontra flerbostadshus</vt:lpstr>
      <vt:lpstr>Sammanbyggda en- och tvåbostadshus kontra flerbostadshus</vt:lpstr>
      <vt:lpstr>Sammanbyggda en- och tvåbostadshus kontra flerbostadshus</vt:lpstr>
      <vt:lpstr>Sammanbyggda en- och tvåbostadshus kontra flerbostadshus</vt:lpstr>
      <vt:lpstr>Sammanbyggda en- och tvåbostadshus kontra flerbostadshus</vt:lpstr>
      <vt:lpstr>Sammanbyggda en- och tvåbostadshus kontra flerbostadshus</vt:lpstr>
      <vt:lpstr>Sammanbyggda en- och tvåbostadshus kontra flerbostadshus</vt:lpstr>
      <vt:lpstr>Sammanbyggda en- och tvåbostadshus kontra flerbostadshus</vt:lpstr>
      <vt:lpstr>Sammanbyggda en- och tvåbostadshus kontra flerbostadshus</vt:lpstr>
      <vt:lpstr>Sammanbyggda en- och tvåbostadshus kontra flerbostadshus</vt:lpstr>
      <vt:lpstr>Fler rättsfall…</vt:lpstr>
      <vt:lpstr>Fler rättsfall…</vt:lpstr>
      <vt:lpstr>Fler rättsfall…</vt:lpstr>
      <vt:lpstr>Fler rättsfall…</vt:lpstr>
      <vt:lpstr>Fler rättsfall…</vt:lpstr>
      <vt:lpstr>Fastighet och tomt</vt:lpstr>
      <vt:lpstr>Fastighet och tomt</vt:lpstr>
      <vt:lpstr>PowerPoint-presentation</vt:lpstr>
      <vt:lpstr>PowerPoint-presentation</vt:lpstr>
      <vt:lpstr>Radhus med separata trädgårdar</vt:lpstr>
      <vt:lpstr>Radhus med ”allmänning”</vt:lpstr>
      <vt:lpstr>Parhus med var sin tomt</vt:lpstr>
      <vt:lpstr>Flerbostadshus, en och samma tomt</vt:lpstr>
      <vt:lpstr>…och så lite rättsfall</vt:lpstr>
      <vt:lpstr>Expediering av bygglov</vt:lpstr>
      <vt:lpstr>Expediering av bygglov</vt:lpstr>
      <vt:lpstr>Expediering av bygglov</vt:lpstr>
      <vt:lpstr>Expediering av bygglov</vt:lpstr>
      <vt:lpstr>Delstartbesked och tillsyn </vt:lpstr>
      <vt:lpstr>Delstartbesked och tillsyn </vt:lpstr>
      <vt:lpstr>Delstartbesked och tillsyn </vt:lpstr>
      <vt:lpstr>Delstartbesked och tillsyn </vt:lpstr>
      <vt:lpstr>Delstartbesked och tillsyn </vt:lpstr>
      <vt:lpstr>Delstartbesked och tillsyn </vt:lpstr>
      <vt:lpstr>Delstartbesked och tillsyn </vt:lpstr>
      <vt:lpstr>Delstartbesked och tillsyn </vt:lpstr>
      <vt:lpstr>Överklaga startbesked för attefallshus?</vt:lpstr>
      <vt:lpstr>Överklaga startbesked för attefallshus?</vt:lpstr>
      <vt:lpstr>Överklaga startbesked för attefallshus?</vt:lpstr>
      <vt:lpstr>Överklaga startbesked för attefallshus?</vt:lpstr>
      <vt:lpstr>Byggnadshöjd</vt:lpstr>
      <vt:lpstr>Byggnadshöjd</vt:lpstr>
      <vt:lpstr>Förbud mot fortsatt arbete eller åtgärd</vt:lpstr>
      <vt:lpstr>Förbud mot fortsatt arbete eller åtgärd</vt:lpstr>
      <vt:lpstr>Förbud mot fortsatt arbete eller åtgärd</vt:lpstr>
      <vt:lpstr>När är en åtgärd påbörjad?</vt:lpstr>
      <vt:lpstr>När är en åtgärd påbörjad?</vt:lpstr>
      <vt:lpstr>När är en åtgärd påbörjad?</vt:lpstr>
      <vt:lpstr>När är en åtgärd påbörjad?</vt:lpstr>
      <vt:lpstr>Vad får man göra på prickmark?</vt:lpstr>
      <vt:lpstr>Vad får man göra på prickmark?</vt:lpstr>
      <vt:lpstr>Kyrkolokal till bio</vt:lpstr>
      <vt:lpstr>Kyrkolokal till bio</vt:lpstr>
      <vt:lpstr>Kyrkolokal till bio</vt:lpstr>
      <vt:lpstr>Kyrkolokal till bio</vt:lpstr>
      <vt:lpstr>PowerPoint-presentation</vt:lpstr>
    </vt:vector>
  </TitlesOfParts>
  <Company>Boverket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och tvåbostadshus och tomt</dc:title>
  <dc:creator>Evald, Karl</dc:creator>
  <cp:lastModifiedBy>Evald, Karl</cp:lastModifiedBy>
  <cp:revision>143</cp:revision>
  <dcterms:created xsi:type="dcterms:W3CDTF">2017-03-30T08:33:50Z</dcterms:created>
  <dcterms:modified xsi:type="dcterms:W3CDTF">2017-05-03T07:06:32Z</dcterms:modified>
</cp:coreProperties>
</file>