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72" r:id="rId4"/>
    <p:sldId id="256" r:id="rId5"/>
    <p:sldId id="257" r:id="rId6"/>
    <p:sldId id="258" r:id="rId7"/>
    <p:sldId id="264" r:id="rId8"/>
    <p:sldId id="267" r:id="rId9"/>
    <p:sldId id="260" r:id="rId10"/>
    <p:sldId id="261" r:id="rId11"/>
    <p:sldId id="268" r:id="rId12"/>
    <p:sldId id="262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47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7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89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74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82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3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70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9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8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471C-7016-4849-977E-76A735630609}" type="datetimeFigureOut">
              <a:rPr lang="sv-SE" smtClean="0"/>
              <a:t>2019-05-21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B0EE-A2C7-48DA-9B58-0AEBD3641D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0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34041" y="675118"/>
            <a:ext cx="98105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Enligt Boverkets uppföljning av hur PBL tillämpas </a:t>
            </a:r>
            <a:endParaRPr lang="sv-SE" sz="2800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sz="2000" dirty="0"/>
              <a:t>T</a:t>
            </a:r>
            <a:r>
              <a:rPr lang="sv-SE" sz="2000" dirty="0" smtClean="0"/>
              <a:t>otalt fattades ca 94 000 </a:t>
            </a:r>
            <a:r>
              <a:rPr lang="sv-SE" sz="2000" dirty="0"/>
              <a:t>positiva och negativa beslut om lov och förhandsbesked </a:t>
            </a:r>
            <a:r>
              <a:rPr lang="sv-SE" sz="2000" dirty="0" smtClean="0"/>
              <a:t>under 2017 </a:t>
            </a:r>
            <a:br>
              <a:rPr lang="sv-SE" sz="2000" dirty="0" smtClean="0"/>
            </a:br>
            <a:endParaRPr lang="sv-SE" sz="2000" dirty="0"/>
          </a:p>
          <a:p>
            <a:r>
              <a:rPr lang="sv-SE" sz="2000" dirty="0" smtClean="0"/>
              <a:t>Av dessa överklagades </a:t>
            </a:r>
            <a:r>
              <a:rPr lang="sv-SE" sz="2000" dirty="0"/>
              <a:t>nästan 2 800 ärenden, </a:t>
            </a:r>
            <a:r>
              <a:rPr lang="sv-SE" sz="2000" dirty="0" smtClean="0"/>
              <a:t>(cirka </a:t>
            </a:r>
            <a:r>
              <a:rPr lang="sv-SE" sz="2000" dirty="0"/>
              <a:t>3 </a:t>
            </a:r>
            <a:r>
              <a:rPr lang="sv-SE" sz="2000" dirty="0" smtClean="0"/>
              <a:t>procent). </a:t>
            </a:r>
          </a:p>
          <a:p>
            <a:pPr marL="285750" indent="-285750">
              <a:buFontTx/>
              <a:buChar char="-"/>
            </a:pPr>
            <a:r>
              <a:rPr lang="sv-SE" sz="2000" dirty="0" smtClean="0"/>
              <a:t>77 % avslogs av länsstyrelsen</a:t>
            </a:r>
          </a:p>
          <a:p>
            <a:pPr marL="285750" indent="-285750">
              <a:buFontTx/>
              <a:buChar char="-"/>
            </a:pPr>
            <a:r>
              <a:rPr lang="sv-SE" sz="2000" dirty="0" smtClean="0"/>
              <a:t>54 % överklagades vidare till MMD</a:t>
            </a:r>
          </a:p>
          <a:p>
            <a:endParaRPr lang="sv-SE" sz="2000" dirty="0"/>
          </a:p>
          <a:p>
            <a:r>
              <a:rPr lang="sv-SE" sz="2000" dirty="0" smtClean="0"/>
              <a:t>Under 2017 </a:t>
            </a:r>
            <a:r>
              <a:rPr lang="sv-SE" sz="2000" dirty="0"/>
              <a:t>publicerade MÖD </a:t>
            </a:r>
            <a:r>
              <a:rPr lang="sv-SE" sz="2000" dirty="0" smtClean="0"/>
              <a:t>ca 150 domar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449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649053" y="213645"/>
            <a:ext cx="5845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Kan grannträta hindra förhandsbesked</a:t>
            </a:r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8" y="914222"/>
            <a:ext cx="3652757" cy="272326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764279" y="777124"/>
            <a:ext cx="7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C00000"/>
                </a:solidFill>
              </a:rPr>
              <a:t>Miljö- </a:t>
            </a:r>
            <a:r>
              <a:rPr lang="sv-SE" i="1" dirty="0">
                <a:solidFill>
                  <a:srgbClr val="C00000"/>
                </a:solidFill>
              </a:rPr>
              <a:t>och samhällsbyggnadsnämnden i Karlskrona </a:t>
            </a:r>
            <a:r>
              <a:rPr lang="sv-SE" dirty="0" smtClean="0"/>
              <a:t>beslutade 2016</a:t>
            </a:r>
            <a:r>
              <a:rPr lang="sv-SE" dirty="0"/>
              <a:t>, att lämna </a:t>
            </a:r>
            <a:r>
              <a:rPr lang="sv-SE" dirty="0">
                <a:solidFill>
                  <a:srgbClr val="C00000"/>
                </a:solidFill>
              </a:rPr>
              <a:t>positivt förhandsbesked </a:t>
            </a:r>
            <a:r>
              <a:rPr lang="sv-SE" dirty="0"/>
              <a:t>för lokalisering av ett </a:t>
            </a:r>
            <a:r>
              <a:rPr lang="sv-SE" dirty="0" smtClean="0"/>
              <a:t>enbostadshus. </a:t>
            </a:r>
          </a:p>
          <a:p>
            <a:endParaRPr lang="sv-SE" dirty="0" smtClean="0"/>
          </a:p>
          <a:p>
            <a:r>
              <a:rPr lang="sv-SE" i="1" dirty="0" smtClean="0"/>
              <a:t>Grannen</a:t>
            </a:r>
            <a:r>
              <a:rPr lang="sv-SE" dirty="0" smtClean="0"/>
              <a:t> </a:t>
            </a:r>
            <a:r>
              <a:rPr lang="sv-SE" dirty="0"/>
              <a:t>överklagade </a:t>
            </a:r>
            <a:r>
              <a:rPr lang="sv-SE" dirty="0" smtClean="0"/>
              <a:t>beslutet </a:t>
            </a:r>
            <a:r>
              <a:rPr lang="sv-SE" dirty="0"/>
              <a:t>till Länsstyrelsen </a:t>
            </a:r>
            <a:r>
              <a:rPr lang="sv-SE" dirty="0" smtClean="0"/>
              <a:t>som avslog </a:t>
            </a:r>
            <a:r>
              <a:rPr lang="sv-SE" dirty="0"/>
              <a:t>överklagandet.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764279" y="2167590"/>
            <a:ext cx="709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BH behövde en </a:t>
            </a:r>
            <a:r>
              <a:rPr lang="sv-SE" dirty="0"/>
              <a:t>tillfart till den planerade byggnationen över grannens tomt. Vägsträckan som krävdes </a:t>
            </a:r>
            <a:r>
              <a:rPr lang="sv-SE" dirty="0" smtClean="0"/>
              <a:t>var </a:t>
            </a:r>
            <a:r>
              <a:rPr lang="sv-SE" dirty="0"/>
              <a:t>cirka fyra meter. </a:t>
            </a:r>
            <a:endParaRPr lang="sv-SE" dirty="0" smtClean="0"/>
          </a:p>
          <a:p>
            <a:r>
              <a:rPr lang="sv-SE" dirty="0" smtClean="0"/>
              <a:t>Tillfarten fanns, men nu ville grannen </a:t>
            </a:r>
            <a:r>
              <a:rPr lang="sv-SE" dirty="0"/>
              <a:t>åter göra </a:t>
            </a:r>
            <a:r>
              <a:rPr lang="sv-SE" dirty="0" smtClean="0"/>
              <a:t>den till </a:t>
            </a:r>
            <a:r>
              <a:rPr lang="sv-SE" dirty="0"/>
              <a:t>parkeringsplats för egen del.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58923" y="290557"/>
            <a:ext cx="206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108-35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8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649053" y="213645"/>
            <a:ext cx="5845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Kan grannträta hindra förhandsbesked</a:t>
            </a:r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8" y="914222"/>
            <a:ext cx="3652757" cy="272326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764279" y="777124"/>
            <a:ext cx="7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C00000"/>
                </a:solidFill>
              </a:rPr>
              <a:t>Miljö- </a:t>
            </a:r>
            <a:r>
              <a:rPr lang="sv-SE" i="1" dirty="0">
                <a:solidFill>
                  <a:srgbClr val="C00000"/>
                </a:solidFill>
              </a:rPr>
              <a:t>och samhällsbyggnadsnämnden i Karlskrona </a:t>
            </a:r>
            <a:r>
              <a:rPr lang="sv-SE" dirty="0" smtClean="0"/>
              <a:t>beslutade 2016</a:t>
            </a:r>
            <a:r>
              <a:rPr lang="sv-SE" dirty="0"/>
              <a:t>, att lämna </a:t>
            </a:r>
            <a:r>
              <a:rPr lang="sv-SE" dirty="0">
                <a:solidFill>
                  <a:srgbClr val="C00000"/>
                </a:solidFill>
              </a:rPr>
              <a:t>positivt förhandsbesked </a:t>
            </a:r>
            <a:r>
              <a:rPr lang="sv-SE" dirty="0"/>
              <a:t>för lokalisering av ett </a:t>
            </a:r>
            <a:r>
              <a:rPr lang="sv-SE" dirty="0" smtClean="0"/>
              <a:t>enbostadshus. </a:t>
            </a:r>
          </a:p>
          <a:p>
            <a:endParaRPr lang="sv-SE" dirty="0" smtClean="0"/>
          </a:p>
          <a:p>
            <a:r>
              <a:rPr lang="sv-SE" i="1" dirty="0" smtClean="0"/>
              <a:t>Grannen</a:t>
            </a:r>
            <a:r>
              <a:rPr lang="sv-SE" dirty="0" smtClean="0"/>
              <a:t> </a:t>
            </a:r>
            <a:r>
              <a:rPr lang="sv-SE" dirty="0"/>
              <a:t>överklagade </a:t>
            </a:r>
            <a:r>
              <a:rPr lang="sv-SE" dirty="0" smtClean="0"/>
              <a:t>beslutet </a:t>
            </a:r>
            <a:r>
              <a:rPr lang="sv-SE" dirty="0"/>
              <a:t>till Länsstyrelsen </a:t>
            </a:r>
            <a:r>
              <a:rPr lang="sv-SE" dirty="0" smtClean="0"/>
              <a:t>som avslog </a:t>
            </a:r>
            <a:r>
              <a:rPr lang="sv-SE" dirty="0"/>
              <a:t>överklagandet.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764279" y="2167590"/>
            <a:ext cx="709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BH behövde en </a:t>
            </a:r>
            <a:r>
              <a:rPr lang="sv-SE" dirty="0"/>
              <a:t>tillfart till den planerade byggnationen över grannens tomt. Vägsträckan som krävdes </a:t>
            </a:r>
            <a:r>
              <a:rPr lang="sv-SE" dirty="0" smtClean="0"/>
              <a:t>var </a:t>
            </a:r>
            <a:r>
              <a:rPr lang="sv-SE" dirty="0"/>
              <a:t>cirka fyra meter. </a:t>
            </a:r>
            <a:endParaRPr lang="sv-SE" dirty="0" smtClean="0"/>
          </a:p>
          <a:p>
            <a:r>
              <a:rPr lang="sv-SE" dirty="0" smtClean="0"/>
              <a:t>Tillfarten fanns, men nu ville grannen </a:t>
            </a:r>
            <a:r>
              <a:rPr lang="sv-SE" dirty="0"/>
              <a:t>åter göra </a:t>
            </a:r>
            <a:r>
              <a:rPr lang="sv-SE" dirty="0" smtClean="0"/>
              <a:t>den till </a:t>
            </a:r>
            <a:r>
              <a:rPr lang="sv-SE" dirty="0"/>
              <a:t>parkeringsplats för egen del.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802734" y="3543334"/>
            <a:ext cx="716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Grannarna kunde inte komma överens om ersättning. Därför fanns det inte, någon förutsättning att anordna väg till den planerade byggnationen.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18487" y="3891601"/>
            <a:ext cx="39945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MDD: </a:t>
            </a:r>
            <a:r>
              <a:rPr lang="sv-SE" dirty="0" smtClean="0"/>
              <a:t>Frågan </a:t>
            </a:r>
            <a:r>
              <a:rPr lang="sv-SE" dirty="0"/>
              <a:t>om det finns möjligheter att </a:t>
            </a:r>
            <a:r>
              <a:rPr lang="sv-SE" dirty="0" smtClean="0"/>
              <a:t>mot </a:t>
            </a:r>
            <a:r>
              <a:rPr lang="sv-SE" dirty="0"/>
              <a:t>grannens bestridande, erhålla rätt att ta väg över hans </a:t>
            </a:r>
            <a:r>
              <a:rPr lang="sv-SE" dirty="0" smtClean="0"/>
              <a:t>tomt, </a:t>
            </a:r>
            <a:r>
              <a:rPr lang="sv-SE" dirty="0" smtClean="0">
                <a:solidFill>
                  <a:srgbClr val="C00000"/>
                </a:solidFill>
              </a:rPr>
              <a:t>är </a:t>
            </a:r>
            <a:r>
              <a:rPr lang="sv-SE" dirty="0">
                <a:solidFill>
                  <a:srgbClr val="C00000"/>
                </a:solidFill>
              </a:rPr>
              <a:t>inte </a:t>
            </a:r>
            <a:r>
              <a:rPr lang="sv-SE" dirty="0" smtClean="0">
                <a:solidFill>
                  <a:srgbClr val="C00000"/>
                </a:solidFill>
              </a:rPr>
              <a:t>utredd </a:t>
            </a:r>
            <a:r>
              <a:rPr lang="sv-SE" dirty="0">
                <a:solidFill>
                  <a:srgbClr val="C00000"/>
                </a:solidFill>
              </a:rPr>
              <a:t>i målet, och bör inte avgöras av mark- och miljödomstolen</a:t>
            </a:r>
            <a:r>
              <a:rPr lang="sv-SE" dirty="0"/>
              <a:t> som första instans</a:t>
            </a:r>
            <a:r>
              <a:rPr lang="sv-SE" dirty="0" smtClean="0"/>
              <a:t>.</a:t>
            </a:r>
          </a:p>
          <a:p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4802734" y="4340765"/>
            <a:ext cx="7007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MÖD:  </a:t>
            </a:r>
            <a:r>
              <a:rPr lang="sv-SE" dirty="0"/>
              <a:t>"För att ett positivt förhandsbesked ska kunna ges måste grundläggande förutsättningar för byggnation </a:t>
            </a:r>
            <a:r>
              <a:rPr lang="sv-SE" dirty="0" smtClean="0"/>
              <a:t>vara </a:t>
            </a:r>
            <a:r>
              <a:rPr lang="sv-SE" dirty="0"/>
              <a:t>åtminstone översiktligt klarlagda. </a:t>
            </a:r>
            <a:endParaRPr lang="sv-SE" dirty="0" smtClean="0"/>
          </a:p>
          <a:p>
            <a:r>
              <a:rPr lang="sv-SE" dirty="0" smtClean="0"/>
              <a:t>En </a:t>
            </a:r>
            <a:r>
              <a:rPr lang="sv-SE" dirty="0"/>
              <a:t>sådan förutsättning är att tillfartsväg går att ordna</a:t>
            </a:r>
            <a:r>
              <a:rPr lang="sv-SE" dirty="0" smtClean="0"/>
              <a:t>.</a:t>
            </a:r>
          </a:p>
          <a:p>
            <a:r>
              <a:rPr lang="sv-SE" dirty="0" smtClean="0"/>
              <a:t>Nämnden </a:t>
            </a:r>
            <a:r>
              <a:rPr lang="sv-SE" dirty="0"/>
              <a:t>har angett i beslutet att tillfart bedöms kunna </a:t>
            </a:r>
            <a:r>
              <a:rPr lang="sv-SE" dirty="0" smtClean="0"/>
              <a:t>ordnas. …. 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MÖD </a:t>
            </a:r>
            <a:r>
              <a:rPr lang="sv-SE" dirty="0">
                <a:solidFill>
                  <a:srgbClr val="C00000"/>
                </a:solidFill>
              </a:rPr>
              <a:t>instämmer i nämndens bedömning att det är översiktligt klarlagt att utfart kan anordnas</a:t>
            </a:r>
            <a:r>
              <a:rPr lang="sv-SE" dirty="0"/>
              <a:t>. Det finns därmed inga hinder mot att ge ett positivt förhandsbesked för bygglov och </a:t>
            </a:r>
            <a:r>
              <a:rPr lang="sv-SE" dirty="0">
                <a:solidFill>
                  <a:srgbClr val="C00000"/>
                </a:solidFill>
              </a:rPr>
              <a:t>nämndens beslut ska fastställas.</a:t>
            </a:r>
          </a:p>
          <a:p>
            <a:endParaRPr lang="sv-SE" sz="1600" dirty="0"/>
          </a:p>
        </p:txBody>
      </p:sp>
      <p:sp>
        <p:nvSpPr>
          <p:cNvPr id="9" name="Rektangel 8"/>
          <p:cNvSpPr/>
          <p:nvPr/>
        </p:nvSpPr>
        <p:spPr>
          <a:xfrm>
            <a:off x="376012" y="1387249"/>
            <a:ext cx="3515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2 kap 5 §</a:t>
            </a:r>
            <a:r>
              <a:rPr lang="sv-SE" dirty="0">
                <a:solidFill>
                  <a:schemeClr val="bg1"/>
                </a:solidFill>
              </a:rPr>
              <a:t>   Vid ärenden om ….. förhandsbesked …. ska …. byggnadsverk lokaliseras till mark som är lämpad för ändamålet med hänsyn till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   ….   3. möjligheterna att ordna trafik …..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8487" y="290772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P 108-35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" y="240485"/>
            <a:ext cx="3237234" cy="283316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9" y="2812595"/>
            <a:ext cx="3394013" cy="343113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614729" y="812821"/>
            <a:ext cx="6776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C00000"/>
                </a:solidFill>
              </a:rPr>
              <a:t>Hörby:</a:t>
            </a:r>
            <a:r>
              <a:rPr lang="sv-SE" i="1" dirty="0" smtClean="0"/>
              <a:t> </a:t>
            </a:r>
            <a:r>
              <a:rPr lang="sv-SE" dirty="0" smtClean="0"/>
              <a:t>En fastighetsägare ”gjorde något olagligt” i samband </a:t>
            </a:r>
            <a:r>
              <a:rPr lang="sv-SE" dirty="0"/>
              <a:t>med en omläggning av taket . </a:t>
            </a:r>
            <a:endParaRPr lang="sv-SE" dirty="0" smtClean="0"/>
          </a:p>
          <a:p>
            <a:r>
              <a:rPr lang="sv-SE" dirty="0" smtClean="0"/>
              <a:t>BH </a:t>
            </a:r>
            <a:r>
              <a:rPr lang="sv-SE" dirty="0"/>
              <a:t>sökte varken lov eller startbesked för åtgärden, </a:t>
            </a:r>
            <a:endParaRPr lang="sv-SE" dirty="0" smtClean="0"/>
          </a:p>
          <a:p>
            <a:r>
              <a:rPr lang="sv-SE" dirty="0" smtClean="0"/>
              <a:t>- beslut </a:t>
            </a:r>
            <a:r>
              <a:rPr lang="sv-SE" dirty="0"/>
              <a:t>om </a:t>
            </a:r>
            <a:r>
              <a:rPr lang="sv-SE" dirty="0">
                <a:solidFill>
                  <a:srgbClr val="C00000"/>
                </a:solidFill>
              </a:rPr>
              <a:t>byggsanktionsavgift på 5 779 kr</a:t>
            </a:r>
            <a:r>
              <a:rPr lang="sv-SE" dirty="0" smtClean="0">
                <a:solidFill>
                  <a:srgbClr val="C00000"/>
                </a:solidFill>
              </a:rPr>
              <a:t>.</a:t>
            </a:r>
          </a:p>
          <a:p>
            <a:r>
              <a:rPr lang="sv-SE" dirty="0" smtClean="0"/>
              <a:t>Länsstyrelsen undanröjde beslutet 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12179" y="213645"/>
            <a:ext cx="678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Avsevärt ändrat utseende eller </a:t>
            </a:r>
            <a:r>
              <a:rPr lang="sv-SE" sz="2800" dirty="0" smtClean="0"/>
              <a:t>inte</a:t>
            </a:r>
            <a:endParaRPr lang="sv-SE" sz="2800" dirty="0"/>
          </a:p>
        </p:txBody>
      </p:sp>
      <p:sp>
        <p:nvSpPr>
          <p:cNvPr id="7" name="textruta 6"/>
          <p:cNvSpPr txBox="1"/>
          <p:nvPr/>
        </p:nvSpPr>
        <p:spPr>
          <a:xfrm>
            <a:off x="4614729" y="3374375"/>
            <a:ext cx="693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MDD: </a:t>
            </a:r>
            <a:r>
              <a:rPr lang="sv-SE" dirty="0"/>
              <a:t>Ä</a:t>
            </a:r>
            <a:r>
              <a:rPr lang="sv-SE" dirty="0" smtClean="0"/>
              <a:t>ndringen innebär </a:t>
            </a:r>
            <a:r>
              <a:rPr lang="sv-SE" u="sng" dirty="0" smtClean="0">
                <a:solidFill>
                  <a:schemeClr val="accent6">
                    <a:lumMod val="50000"/>
                  </a:schemeClr>
                </a:solidFill>
              </a:rPr>
              <a:t>inte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 att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byggnadens yttre utseende avsevärt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påverkas – inte rätt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att besluta om en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byggsanktionsavgift.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614729" y="2361858"/>
            <a:ext cx="6289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BN: </a:t>
            </a:r>
            <a:r>
              <a:rPr lang="sv-SE" dirty="0"/>
              <a:t>B</a:t>
            </a:r>
            <a:r>
              <a:rPr lang="sv-SE" dirty="0" smtClean="0"/>
              <a:t>yggnaderna har </a:t>
            </a:r>
            <a:r>
              <a:rPr lang="sv-SE" dirty="0"/>
              <a:t>ett särskilt värde från historisk och kulturhistorisk synpunkt och </a:t>
            </a:r>
            <a:r>
              <a:rPr lang="sv-SE" dirty="0" smtClean="0"/>
              <a:t>får inte </a:t>
            </a:r>
            <a:r>
              <a:rPr lang="sv-SE" dirty="0"/>
              <a:t>fick </a:t>
            </a:r>
            <a:r>
              <a:rPr lang="sv-SE" dirty="0" smtClean="0"/>
              <a:t>förvanskas, enligt karakärsplan</a:t>
            </a:r>
            <a:r>
              <a:rPr lang="sv-SE" sz="1600" dirty="0" smtClean="0"/>
              <a:t>.</a:t>
            </a:r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4614729" y="4146589"/>
            <a:ext cx="6682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”</a:t>
            </a:r>
            <a:r>
              <a:rPr lang="sv-SE" i="1" dirty="0" smtClean="0"/>
              <a:t>MÖD</a:t>
            </a:r>
            <a:r>
              <a:rPr lang="sv-SE" dirty="0" smtClean="0"/>
              <a:t> bedömer </a:t>
            </a:r>
            <a:r>
              <a:rPr lang="sv-SE" dirty="0"/>
              <a:t>att </a:t>
            </a:r>
            <a:r>
              <a:rPr lang="sv-SE" dirty="0">
                <a:solidFill>
                  <a:srgbClr val="C00000"/>
                </a:solidFill>
              </a:rPr>
              <a:t>åtgärden är en sådan ändring som avsevärt påverkar byggnadens yttre utseende </a:t>
            </a:r>
            <a:r>
              <a:rPr lang="sv-SE" dirty="0"/>
              <a:t>och därmed krävt bygglov. Eftersom </a:t>
            </a:r>
            <a:r>
              <a:rPr lang="sv-SE" dirty="0" smtClean="0"/>
              <a:t>BH </a:t>
            </a:r>
            <a:r>
              <a:rPr lang="sv-SE" dirty="0"/>
              <a:t>har utfört åtgärden innan bygglov och startbesked har erhållits, har det funnits grund </a:t>
            </a:r>
            <a:r>
              <a:rPr lang="sv-SE" dirty="0" smtClean="0"/>
              <a:t>för byggnadsnämnden </a:t>
            </a:r>
            <a:r>
              <a:rPr lang="sv-SE" dirty="0"/>
              <a:t>att ta ut en byggsanktionsavgift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896882" y="5708592"/>
            <a:ext cx="711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002060"/>
                </a:solidFill>
              </a:rPr>
              <a:t>9 kap. 2§ </a:t>
            </a:r>
            <a:r>
              <a:rPr lang="sv-SE" sz="1600" dirty="0" smtClean="0">
                <a:solidFill>
                  <a:srgbClr val="002060"/>
                </a:solidFill>
              </a:rPr>
              <a:t>p 3c PBL:   Bygglov om …..c) byggnaden byter färg, fasadbeklädnad eller taktäckningsmaterial eller </a:t>
            </a:r>
            <a:r>
              <a:rPr lang="sv-SE" sz="1600" u="sng" dirty="0" smtClean="0">
                <a:solidFill>
                  <a:srgbClr val="002060"/>
                </a:solidFill>
              </a:rPr>
              <a:t>byggnadens yttre utseende avsevärt påverkas </a:t>
            </a:r>
            <a:r>
              <a:rPr lang="sv-SE" sz="1600" dirty="0" smtClean="0">
                <a:solidFill>
                  <a:srgbClr val="002060"/>
                </a:solidFill>
              </a:rPr>
              <a:t>på annat sätt. (Inom detaljplan)</a:t>
            </a:r>
            <a:endParaRPr lang="sv-SE" sz="1600" dirty="0">
              <a:solidFill>
                <a:srgbClr val="00206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56809" y="2799943"/>
            <a:ext cx="3401226" cy="28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487110" y="2799943"/>
            <a:ext cx="323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2007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410198" y="6101697"/>
            <a:ext cx="3486684" cy="247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441716" y="6071716"/>
            <a:ext cx="32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2017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3801256" y="5708592"/>
            <a:ext cx="7103178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10417323" y="324740"/>
            <a:ext cx="135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1879-18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7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157" y="851590"/>
            <a:ext cx="3935847" cy="280830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076060" y="1042587"/>
            <a:ext cx="542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C00000"/>
                </a:solidFill>
              </a:rPr>
              <a:t>BN </a:t>
            </a:r>
            <a:r>
              <a:rPr lang="sv-SE" i="1" dirty="0">
                <a:solidFill>
                  <a:srgbClr val="C00000"/>
                </a:solidFill>
              </a:rPr>
              <a:t>i Örebro </a:t>
            </a:r>
            <a:r>
              <a:rPr lang="sv-SE" dirty="0" smtClean="0"/>
              <a:t>beslutade 2016 att </a:t>
            </a:r>
            <a:r>
              <a:rPr lang="sv-SE" dirty="0"/>
              <a:t>förelägga en </a:t>
            </a:r>
            <a:r>
              <a:rPr lang="sv-SE" dirty="0" err="1"/>
              <a:t>häckägare</a:t>
            </a:r>
            <a:r>
              <a:rPr lang="sv-SE" dirty="0"/>
              <a:t> att klippa ner </a:t>
            </a:r>
            <a:r>
              <a:rPr lang="sv-SE" dirty="0" smtClean="0"/>
              <a:t>häcken så </a:t>
            </a:r>
            <a:r>
              <a:rPr lang="sv-SE" dirty="0"/>
              <a:t>att höjden inte översteg 0,8 </a:t>
            </a:r>
            <a:r>
              <a:rPr lang="sv-SE" dirty="0" smtClean="0"/>
              <a:t>m </a:t>
            </a:r>
          </a:p>
          <a:p>
            <a:r>
              <a:rPr lang="sv-SE" dirty="0" smtClean="0"/>
              <a:t>- Vite 2500 kr/mån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076060" y="2836854"/>
            <a:ext cx="5443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BH: </a:t>
            </a:r>
            <a:r>
              <a:rPr lang="sv-SE" dirty="0" smtClean="0"/>
              <a:t>Gräv </a:t>
            </a:r>
            <a:r>
              <a:rPr lang="sv-SE" dirty="0"/>
              <a:t>ned elskåpet till rätt höjd så klipper jag häcken i samma höjd. </a:t>
            </a:r>
            <a:endParaRPr lang="sv-SE" dirty="0" smtClean="0"/>
          </a:p>
          <a:p>
            <a:r>
              <a:rPr lang="sv-SE" dirty="0" smtClean="0"/>
              <a:t>Annars ställer jag krav </a:t>
            </a:r>
            <a:r>
              <a:rPr lang="sv-SE" dirty="0"/>
              <a:t>på värdeminskning på huset vid eventuell försäljning på grund av förfulande miljö med </a:t>
            </a:r>
            <a:r>
              <a:rPr lang="sv-SE" dirty="0" smtClean="0"/>
              <a:t>2,9 </a:t>
            </a:r>
            <a:r>
              <a:rPr lang="sv-SE" dirty="0"/>
              <a:t>procent av försäljningsvärdet. </a:t>
            </a:r>
            <a:endParaRPr lang="sv-SE" dirty="0" smtClean="0"/>
          </a:p>
          <a:p>
            <a:r>
              <a:rPr lang="sv-SE" dirty="0" smtClean="0"/>
              <a:t>Om </a:t>
            </a:r>
            <a:r>
              <a:rPr lang="sv-SE" dirty="0"/>
              <a:t>häcken har en höjd av 140 cm enligt kommunens mätning, så är också elskåpens höjd 140 cm eftersom häcken är klippt efter elskåpens högsta höjd"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076060" y="2047758"/>
            <a:ext cx="528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BN: </a:t>
            </a:r>
            <a:r>
              <a:rPr lang="sv-SE" dirty="0" smtClean="0"/>
              <a:t>Byggnadsnämndens riktlinjer: att </a:t>
            </a:r>
            <a:r>
              <a:rPr lang="sv-SE" dirty="0"/>
              <a:t>en häck vid en korsning inte ska överstiga 0,8 meter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1790" y="3819970"/>
            <a:ext cx="484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MMD</a:t>
            </a:r>
            <a:r>
              <a:rPr lang="sv-SE" dirty="0"/>
              <a:t>: </a:t>
            </a:r>
            <a:r>
              <a:rPr lang="sv-SE" dirty="0" smtClean="0"/>
              <a:t>Domstolen kan</a:t>
            </a:r>
            <a:r>
              <a:rPr lang="sv-SE" dirty="0"/>
              <a:t> inte</a:t>
            </a:r>
            <a:r>
              <a:rPr lang="sv-SE" dirty="0" smtClean="0"/>
              <a:t> </a:t>
            </a:r>
            <a:r>
              <a:rPr lang="sv-SE" dirty="0"/>
              <a:t>ta ställning till frågor som rör eventuell ekonomisk </a:t>
            </a:r>
            <a:r>
              <a:rPr lang="sv-SE" dirty="0" smtClean="0"/>
              <a:t>ersättning.</a:t>
            </a:r>
          </a:p>
          <a:p>
            <a:r>
              <a:rPr lang="sv-SE" dirty="0" smtClean="0"/>
              <a:t>Betydande </a:t>
            </a:r>
            <a:r>
              <a:rPr lang="sv-SE" dirty="0"/>
              <a:t>olägenhet </a:t>
            </a:r>
            <a:r>
              <a:rPr lang="sv-SE" dirty="0" smtClean="0"/>
              <a:t>enl. PBL </a:t>
            </a:r>
            <a:r>
              <a:rPr lang="sv-SE" dirty="0"/>
              <a:t>8:15 måste bedömas utifrån de förhållanden som råder på den aktuella platsen. </a:t>
            </a:r>
            <a:endParaRPr lang="sv-SE" dirty="0" smtClean="0"/>
          </a:p>
          <a:p>
            <a:r>
              <a:rPr lang="sv-SE" dirty="0" smtClean="0"/>
              <a:t>Kommunens </a:t>
            </a:r>
            <a:r>
              <a:rPr lang="sv-SE" dirty="0"/>
              <a:t>riktlinjer är inte </a:t>
            </a:r>
            <a:r>
              <a:rPr lang="sv-SE" dirty="0" smtClean="0"/>
              <a:t>bindande.</a:t>
            </a:r>
          </a:p>
          <a:p>
            <a:r>
              <a:rPr lang="sv-SE" dirty="0" smtClean="0"/>
              <a:t>Häcken är välvårdad </a:t>
            </a:r>
            <a:r>
              <a:rPr lang="sv-SE" dirty="0"/>
              <a:t>och klippt </a:t>
            </a:r>
            <a:r>
              <a:rPr lang="sv-SE" dirty="0" smtClean="0"/>
              <a:t>så att </a:t>
            </a:r>
            <a:r>
              <a:rPr lang="sv-SE" dirty="0"/>
              <a:t>den inte hänger ut över tomtgränsen. </a:t>
            </a:r>
            <a:r>
              <a:rPr lang="sv-SE" dirty="0">
                <a:solidFill>
                  <a:srgbClr val="C00000"/>
                </a:solidFill>
              </a:rPr>
              <a:t>H</a:t>
            </a:r>
            <a:r>
              <a:rPr lang="sv-SE" dirty="0" smtClean="0">
                <a:solidFill>
                  <a:srgbClr val="C00000"/>
                </a:solidFill>
              </a:rPr>
              <a:t>äcken kan inte anses </a:t>
            </a:r>
            <a:r>
              <a:rPr lang="sv-SE" dirty="0">
                <a:solidFill>
                  <a:srgbClr val="C00000"/>
                </a:solidFill>
              </a:rPr>
              <a:t>utgöra en </a:t>
            </a:r>
            <a:r>
              <a:rPr lang="sv-SE" dirty="0" smtClean="0">
                <a:solidFill>
                  <a:srgbClr val="C00000"/>
                </a:solidFill>
              </a:rPr>
              <a:t>betydande olägenhet</a:t>
            </a:r>
            <a:r>
              <a:rPr lang="sv-SE" dirty="0" smtClean="0"/>
              <a:t>. </a:t>
            </a:r>
            <a:r>
              <a:rPr lang="sv-SE" dirty="0"/>
              <a:t>Nämnden har därmed inte haft fog för sitt </a:t>
            </a:r>
            <a:r>
              <a:rPr lang="sv-SE" dirty="0" smtClean="0"/>
              <a:t>föreläggande.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076060" y="5306933"/>
            <a:ext cx="538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MÖD</a:t>
            </a:r>
            <a:r>
              <a:rPr lang="sv-SE" dirty="0"/>
              <a:t>: </a:t>
            </a:r>
            <a:r>
              <a:rPr lang="sv-SE" dirty="0">
                <a:solidFill>
                  <a:srgbClr val="C00000"/>
                </a:solidFill>
              </a:rPr>
              <a:t>Nämndens föreläggande står </a:t>
            </a:r>
            <a:r>
              <a:rPr lang="sv-SE" dirty="0" smtClean="0">
                <a:solidFill>
                  <a:srgbClr val="C00000"/>
                </a:solidFill>
              </a:rPr>
              <a:t>fast </a:t>
            </a:r>
            <a:r>
              <a:rPr lang="sv-SE" dirty="0"/>
              <a:t>i sin helhet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012251" y="183458"/>
            <a:ext cx="41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Striden om häcken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5657316" y="55120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6135879" y="5836775"/>
            <a:ext cx="533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Vad händer nu?</a:t>
            </a:r>
            <a:endParaRPr lang="sv-SE" sz="2400" dirty="0"/>
          </a:p>
        </p:txBody>
      </p:sp>
      <p:sp>
        <p:nvSpPr>
          <p:cNvPr id="11" name="textruta 10"/>
          <p:cNvSpPr txBox="1"/>
          <p:nvPr/>
        </p:nvSpPr>
        <p:spPr>
          <a:xfrm>
            <a:off x="730157" y="341832"/>
            <a:ext cx="243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3508-18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99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067655" y="410198"/>
            <a:ext cx="5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Förvanskning</a:t>
            </a:r>
            <a:endParaRPr lang="sv-SE" sz="2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7" y="4395187"/>
            <a:ext cx="4145737" cy="275950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349667" y="1739834"/>
            <a:ext cx="652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Stadsmuseét</a:t>
            </a:r>
            <a:r>
              <a:rPr lang="sv-SE" dirty="0" smtClean="0"/>
              <a:t>- </a:t>
            </a:r>
            <a:r>
              <a:rPr lang="sv-SE" dirty="0"/>
              <a:t>särskilt värdefull från </a:t>
            </a:r>
            <a:r>
              <a:rPr lang="sv-SE" dirty="0" smtClean="0"/>
              <a:t>kulturhistoriskt synpunkt </a:t>
            </a:r>
          </a:p>
          <a:p>
            <a:r>
              <a:rPr lang="sv-SE" dirty="0" smtClean="0"/>
              <a:t>– får inte förvanskas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366759" y="2457480"/>
            <a:ext cx="65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Granne: direkt insyn i hans familjs lägenhet och privata sfär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366759" y="2918049"/>
            <a:ext cx="654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Bygglovssökande: går </a:t>
            </a:r>
            <a:r>
              <a:rPr lang="sv-SE" dirty="0" smtClean="0"/>
              <a:t>inte </a:t>
            </a:r>
            <a:r>
              <a:rPr lang="sv-SE" dirty="0"/>
              <a:t>att se in i lägenheten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05098" y="3421586"/>
            <a:ext cx="438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Stadsbyggnadsnämnden i </a:t>
            </a:r>
            <a:r>
              <a:rPr lang="sv-SE" dirty="0" smtClean="0"/>
              <a:t>Stockholm beslutade i maj </a:t>
            </a:r>
            <a:r>
              <a:rPr lang="sv-SE" dirty="0"/>
              <a:t>2017 att bevilja bygglov för fasadändring.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426579" y="3461045"/>
            <a:ext cx="617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MMD: Avslag nu återigen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366759" y="4076342"/>
            <a:ext cx="6708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Boverket: D</a:t>
            </a:r>
            <a:r>
              <a:rPr lang="sv-SE" dirty="0" smtClean="0"/>
              <a:t>e </a:t>
            </a:r>
            <a:r>
              <a:rPr lang="sv-SE" dirty="0"/>
              <a:t>sökta åtgärderna </a:t>
            </a:r>
            <a:r>
              <a:rPr lang="sv-SE" dirty="0" smtClean="0"/>
              <a:t>påverkar </a:t>
            </a:r>
            <a:r>
              <a:rPr lang="sv-SE" dirty="0"/>
              <a:t>enbart </a:t>
            </a:r>
            <a:r>
              <a:rPr lang="sv-SE" dirty="0" smtClean="0"/>
              <a:t>de </a:t>
            </a:r>
            <a:r>
              <a:rPr lang="sv-SE" dirty="0"/>
              <a:t>egenskaper som utgör byggnadens kulturhistoriska värde i en begränsad omfattning. </a:t>
            </a:r>
            <a:endParaRPr lang="sv-SE" dirty="0" smtClean="0"/>
          </a:p>
          <a:p>
            <a:r>
              <a:rPr lang="sv-SE" dirty="0"/>
              <a:t>- åtgärderna genomförs på den fasad som vetter mot granngården.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26578" y="5349666"/>
            <a:ext cx="63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MÖD: Åtgärderna kan inte upplevas från gatumiljön eller från gårdsmiljön på den aktuella fastigheten. </a:t>
            </a:r>
            <a:r>
              <a:rPr lang="sv-SE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sv-SE" dirty="0">
                <a:solidFill>
                  <a:srgbClr val="FF0000"/>
                </a:solidFill>
              </a:rPr>
              <a:t>- k</a:t>
            </a:r>
            <a:r>
              <a:rPr lang="sv-SE" dirty="0" smtClean="0">
                <a:solidFill>
                  <a:srgbClr val="FF0000"/>
                </a:solidFill>
              </a:rPr>
              <a:t>an inte </a:t>
            </a:r>
            <a:r>
              <a:rPr lang="sv-SE" dirty="0">
                <a:solidFill>
                  <a:srgbClr val="FF0000"/>
                </a:solidFill>
              </a:rPr>
              <a:t>anses innebära en otillåten förvanskning av byggnaden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7" y="533029"/>
            <a:ext cx="3497628" cy="262322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088" cy="3371316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5281301" y="963100"/>
            <a:ext cx="584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1700-tals gårdshus.</a:t>
            </a:r>
          </a:p>
          <a:p>
            <a:r>
              <a:rPr lang="sv-SE" dirty="0"/>
              <a:t>- större fönster och nya fönster inklusive franska fönster 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0442961" y="282011"/>
            <a:ext cx="136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8219-18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0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700329" y="313996"/>
            <a:ext cx="455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Hästgård och foderförråd</a:t>
            </a:r>
            <a:endParaRPr lang="sv-SE" sz="2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3" y="1209132"/>
            <a:ext cx="5756564" cy="15170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3" y="2828754"/>
            <a:ext cx="3040553" cy="413179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247544" y="4571485"/>
            <a:ext cx="381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Nytt stall för 6 hästar 2012</a:t>
            </a:r>
          </a:p>
          <a:p>
            <a:r>
              <a:rPr lang="sv-SE" dirty="0" smtClean="0"/>
              <a:t>- 186 kvm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999005" y="888186"/>
            <a:ext cx="47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BN i Höganäs: Avslag på bygglov i efterhand 2017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127192" y="1359458"/>
            <a:ext cx="476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Stallägaren: A</a:t>
            </a:r>
            <a:r>
              <a:rPr lang="sv-SE" dirty="0" smtClean="0"/>
              <a:t>vslaget var </a:t>
            </a:r>
            <a:r>
              <a:rPr lang="sv-SE" dirty="0"/>
              <a:t>riktat mot honom som person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127192" y="2107729"/>
            <a:ext cx="4435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MMD: Det allmänna intresset av en lämplig användning av jordbruksmarken och intresset av en god hushållning med jordbruksmarken väger i förevarande fall tyngre än det enskilda intresset av de aktuella byggnaderna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255379" y="3878987"/>
            <a:ext cx="4828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MÖD: </a:t>
            </a:r>
            <a:r>
              <a:rPr lang="sv-SE" dirty="0" smtClean="0">
                <a:solidFill>
                  <a:srgbClr val="FF0000"/>
                </a:solidFill>
              </a:rPr>
              <a:t>Att </a:t>
            </a:r>
            <a:r>
              <a:rPr lang="sv-SE" dirty="0">
                <a:solidFill>
                  <a:srgbClr val="FF0000"/>
                </a:solidFill>
              </a:rPr>
              <a:t>aktuell areal endast uppgått till 3 </a:t>
            </a:r>
            <a:r>
              <a:rPr lang="sv-SE" dirty="0" smtClean="0">
                <a:solidFill>
                  <a:srgbClr val="FF0000"/>
                </a:solidFill>
              </a:rPr>
              <a:t>ha, </a:t>
            </a:r>
            <a:r>
              <a:rPr lang="sv-SE" dirty="0">
                <a:solidFill>
                  <a:srgbClr val="FF0000"/>
                </a:solidFill>
              </a:rPr>
              <a:t>tyder på att hästägaren inte har bedrivit jordbruksverksamhet i </a:t>
            </a:r>
            <a:r>
              <a:rPr lang="sv-SE" dirty="0" smtClean="0">
                <a:solidFill>
                  <a:srgbClr val="FF0000"/>
                </a:solidFill>
              </a:rPr>
              <a:t>bestämmelsens </a:t>
            </a:r>
            <a:r>
              <a:rPr lang="sv-SE" dirty="0">
                <a:solidFill>
                  <a:srgbClr val="FF0000"/>
                </a:solidFill>
              </a:rPr>
              <a:t>mening. Stallet och foderförrådet kan då inte anses som bygglovsbefriade </a:t>
            </a:r>
            <a:r>
              <a:rPr lang="sv-SE" dirty="0" smtClean="0">
                <a:solidFill>
                  <a:srgbClr val="FF0000"/>
                </a:solidFill>
              </a:rPr>
              <a:t>ekonomibyggnader</a:t>
            </a:r>
          </a:p>
          <a:p>
            <a:r>
              <a:rPr lang="sv-SE" dirty="0">
                <a:solidFill>
                  <a:srgbClr val="FF0000"/>
                </a:solidFill>
              </a:rPr>
              <a:t>- stallet </a:t>
            </a:r>
            <a:r>
              <a:rPr lang="sv-SE" dirty="0" smtClean="0">
                <a:solidFill>
                  <a:srgbClr val="FF0000"/>
                </a:solidFill>
              </a:rPr>
              <a:t>ligger på brukningsvärd </a:t>
            </a:r>
            <a:r>
              <a:rPr lang="sv-SE" dirty="0">
                <a:solidFill>
                  <a:srgbClr val="FF0000"/>
                </a:solidFill>
              </a:rPr>
              <a:t>jordbruksmark och </a:t>
            </a:r>
            <a:r>
              <a:rPr lang="sv-SE" dirty="0" smtClean="0">
                <a:solidFill>
                  <a:srgbClr val="FF0000"/>
                </a:solidFill>
              </a:rPr>
              <a:t>verksamheten var </a:t>
            </a:r>
            <a:r>
              <a:rPr lang="sv-SE" dirty="0">
                <a:solidFill>
                  <a:srgbClr val="FF0000"/>
                </a:solidFill>
              </a:rPr>
              <a:t>inte </a:t>
            </a:r>
            <a:r>
              <a:rPr lang="sv-SE" dirty="0" smtClean="0">
                <a:solidFill>
                  <a:srgbClr val="FF0000"/>
                </a:solidFill>
              </a:rPr>
              <a:t>jordbruksverksamhet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879932" y="6041877"/>
            <a:ext cx="1811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Befintlig hästgård</a:t>
            </a:r>
            <a:endParaRPr lang="sv-SE" sz="1400" dirty="0"/>
          </a:p>
        </p:txBody>
      </p:sp>
      <p:sp>
        <p:nvSpPr>
          <p:cNvPr id="12" name="textruta 11"/>
          <p:cNvSpPr txBox="1"/>
          <p:nvPr/>
        </p:nvSpPr>
        <p:spPr>
          <a:xfrm>
            <a:off x="525793" y="313996"/>
            <a:ext cx="115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4616-18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47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734370" y="1862196"/>
            <a:ext cx="7084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 </a:t>
            </a:r>
            <a:r>
              <a:rPr lang="sv-SE" dirty="0"/>
              <a:t>rättsfallet RÅ 1995 ref. 93 ansåg Högsta förvaltningsdomstolen att en ridhusbyggnad var att anse som en bygglovsbefriad </a:t>
            </a:r>
            <a:r>
              <a:rPr lang="sv-SE" dirty="0" smtClean="0"/>
              <a:t>ekonomibyggnad då: </a:t>
            </a:r>
            <a:endParaRPr lang="sv-SE" dirty="0"/>
          </a:p>
          <a:p>
            <a:pPr marL="285750" indent="-285750">
              <a:buFontTx/>
              <a:buChar char="-"/>
            </a:pPr>
            <a:endParaRPr lang="sv-SE" dirty="0" smtClean="0"/>
          </a:p>
          <a:p>
            <a:pPr marL="285750" indent="-285750">
              <a:buFontTx/>
              <a:buChar char="-"/>
            </a:pPr>
            <a:r>
              <a:rPr lang="sv-SE" dirty="0" smtClean="0"/>
              <a:t>i </a:t>
            </a:r>
            <a:r>
              <a:rPr lang="sv-SE" dirty="0"/>
              <a:t>stort sett allt foder (spannmålsodling på 38 hektar, vallodling av hö på </a:t>
            </a:r>
            <a:r>
              <a:rPr lang="sv-SE" dirty="0" smtClean="0"/>
              <a:t>12,5 </a:t>
            </a:r>
            <a:r>
              <a:rPr lang="sv-SE" dirty="0"/>
              <a:t>hektar och betesmark på 18 hektar) till </a:t>
            </a:r>
            <a:r>
              <a:rPr lang="sv-SE" dirty="0" smtClean="0"/>
              <a:t>hästarna </a:t>
            </a:r>
            <a:r>
              <a:rPr lang="sv-SE" dirty="0"/>
              <a:t>producerades på gården i form av havre och hö, </a:t>
            </a:r>
            <a:endParaRPr lang="sv-SE" dirty="0" smtClean="0"/>
          </a:p>
          <a:p>
            <a:endParaRPr lang="sv-SE" dirty="0" smtClean="0"/>
          </a:p>
          <a:p>
            <a:pPr marL="285750" indent="-285750">
              <a:buFontTx/>
              <a:buChar char="-"/>
            </a:pPr>
            <a:r>
              <a:rPr lang="sv-SE" dirty="0" smtClean="0"/>
              <a:t>gårdens </a:t>
            </a:r>
            <a:r>
              <a:rPr lang="sv-SE" dirty="0"/>
              <a:t>maskinpark användes även i stallverksamheten, </a:t>
            </a:r>
            <a:endParaRPr lang="sv-SE" dirty="0" smtClean="0"/>
          </a:p>
          <a:p>
            <a:pPr marL="285750" indent="-285750">
              <a:buFontTx/>
              <a:buChar char="-"/>
            </a:pPr>
            <a:endParaRPr lang="sv-SE" dirty="0" smtClean="0"/>
          </a:p>
          <a:p>
            <a:pPr marL="285750" indent="-285750">
              <a:buFontTx/>
              <a:buChar char="-"/>
            </a:pPr>
            <a:r>
              <a:rPr lang="sv-SE" dirty="0" smtClean="0"/>
              <a:t>ägarna </a:t>
            </a:r>
            <a:r>
              <a:rPr lang="sv-SE" dirty="0"/>
              <a:t>skötte all utfordring av hästarna och </a:t>
            </a:r>
            <a:endParaRPr lang="sv-SE" dirty="0" smtClean="0"/>
          </a:p>
          <a:p>
            <a:pPr marL="285750" indent="-285750">
              <a:buFontTx/>
              <a:buChar char="-"/>
            </a:pPr>
            <a:endParaRPr lang="sv-SE" dirty="0" smtClean="0"/>
          </a:p>
          <a:p>
            <a:pPr marL="285750" indent="-285750">
              <a:buFontTx/>
              <a:buChar char="-"/>
            </a:pPr>
            <a:r>
              <a:rPr lang="sv-SE" dirty="0" smtClean="0"/>
              <a:t>ridhuset </a:t>
            </a:r>
            <a:r>
              <a:rPr lang="sv-SE" dirty="0"/>
              <a:t>var anlagt i anslutning till övrig </a:t>
            </a:r>
            <a:r>
              <a:rPr lang="sv-SE" dirty="0" smtClean="0"/>
              <a:t>gårdsbebyggelse.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3" y="220617"/>
            <a:ext cx="4122236" cy="32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1" y="1107705"/>
            <a:ext cx="3810000" cy="28479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173196" y="267966"/>
            <a:ext cx="441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Ny snickarbod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4990744" y="1016946"/>
            <a:ext cx="693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>
                <a:solidFill>
                  <a:srgbClr val="FF0000"/>
                </a:solidFill>
              </a:rPr>
              <a:t>Jönköpings </a:t>
            </a:r>
            <a:r>
              <a:rPr lang="sv-SE" sz="1600" i="1" dirty="0">
                <a:solidFill>
                  <a:srgbClr val="FF0000"/>
                </a:solidFill>
              </a:rPr>
              <a:t>kommun </a:t>
            </a:r>
            <a:r>
              <a:rPr lang="sv-SE" sz="1600" dirty="0" smtClean="0"/>
              <a:t>avslog 2017 en </a:t>
            </a:r>
            <a:r>
              <a:rPr lang="sv-SE" sz="1600" dirty="0"/>
              <a:t>persons ansökan om bygglov för tillbyggnad av en </a:t>
            </a:r>
            <a:r>
              <a:rPr lang="sv-SE" sz="1600" dirty="0" smtClean="0"/>
              <a:t>gäststuga, 22 m2 i tomtgräns </a:t>
            </a:r>
            <a:r>
              <a:rPr lang="sv-SE" sz="1600" dirty="0"/>
              <a:t>med en del </a:t>
            </a:r>
            <a:r>
              <a:rPr lang="sv-SE" sz="1600" dirty="0" smtClean="0"/>
              <a:t>snickarbod +14 m2. </a:t>
            </a:r>
            <a:r>
              <a:rPr lang="sv-SE" sz="1600" dirty="0" smtClean="0">
                <a:solidFill>
                  <a:srgbClr val="FF0000"/>
                </a:solidFill>
              </a:rPr>
              <a:t>Uppförd</a:t>
            </a:r>
            <a:r>
              <a:rPr lang="sv-SE" sz="1600" dirty="0" smtClean="0"/>
              <a:t> </a:t>
            </a:r>
          </a:p>
          <a:p>
            <a:r>
              <a:rPr lang="sv-SE" sz="1600" dirty="0" smtClean="0"/>
              <a:t>Ingen detaljplan </a:t>
            </a:r>
            <a:r>
              <a:rPr lang="sv-SE" sz="1600" dirty="0"/>
              <a:t>men </a:t>
            </a:r>
            <a:r>
              <a:rPr lang="sv-SE" sz="1600" dirty="0" smtClean="0"/>
              <a:t>sammanhållen </a:t>
            </a:r>
            <a:r>
              <a:rPr lang="sv-SE" sz="1600" dirty="0"/>
              <a:t>bebyggelse</a:t>
            </a:r>
            <a:r>
              <a:rPr lang="sv-SE" sz="1600" dirty="0" smtClean="0"/>
              <a:t>.</a:t>
            </a:r>
            <a:endParaRPr lang="sv-SE" sz="1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0" y="4096812"/>
            <a:ext cx="3770031" cy="251335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990744" y="1951822"/>
            <a:ext cx="698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LST</a:t>
            </a:r>
            <a:r>
              <a:rPr lang="sv-SE" sz="1600" dirty="0" smtClean="0"/>
              <a:t>: Fanns bygglov från -89. Inget hinder mot tillbyggnad</a:t>
            </a:r>
            <a:endParaRPr lang="sv-SE" sz="1600" dirty="0"/>
          </a:p>
        </p:txBody>
      </p:sp>
      <p:sp>
        <p:nvSpPr>
          <p:cNvPr id="7" name="textruta 6"/>
          <p:cNvSpPr txBox="1"/>
          <p:nvPr/>
        </p:nvSpPr>
        <p:spPr>
          <a:xfrm>
            <a:off x="4990744" y="2412906"/>
            <a:ext cx="720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Grannar</a:t>
            </a:r>
            <a:r>
              <a:rPr lang="sv-SE" sz="1600" dirty="0" smtClean="0"/>
              <a:t>: Ny byggnad, diverse </a:t>
            </a:r>
            <a:r>
              <a:rPr lang="sv-SE" sz="1600" dirty="0"/>
              <a:t>olägenheter, </a:t>
            </a:r>
            <a:r>
              <a:rPr lang="sv-SE" sz="1600" dirty="0" smtClean="0"/>
              <a:t>egenmäktigt beteende 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5012108" y="2861278"/>
            <a:ext cx="693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BN</a:t>
            </a:r>
            <a:r>
              <a:rPr lang="sv-SE" sz="1600" dirty="0" smtClean="0"/>
              <a:t>: Inget tidigare bygglov</a:t>
            </a:r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5054838" y="3308094"/>
            <a:ext cx="698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MMD</a:t>
            </a:r>
            <a:r>
              <a:rPr lang="sv-SE" sz="1600" dirty="0" smtClean="0"/>
              <a:t>: </a:t>
            </a:r>
            <a:r>
              <a:rPr lang="sv-SE" sz="1600" dirty="0"/>
              <a:t>E</a:t>
            </a:r>
            <a:r>
              <a:rPr lang="sv-SE" sz="1600" dirty="0" smtClean="0"/>
              <a:t>j betydande olägenhet, </a:t>
            </a:r>
            <a:r>
              <a:rPr lang="sv-SE" sz="1600" dirty="0" smtClean="0">
                <a:solidFill>
                  <a:srgbClr val="FF0000"/>
                </a:solidFill>
              </a:rPr>
              <a:t>inget </a:t>
            </a:r>
            <a:r>
              <a:rPr lang="sv-SE" sz="1600" dirty="0">
                <a:solidFill>
                  <a:srgbClr val="FF0000"/>
                </a:solidFill>
              </a:rPr>
              <a:t>hinder mot bygglov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5033473" y="3758258"/>
            <a:ext cx="693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BH</a:t>
            </a:r>
            <a:r>
              <a:rPr lang="sv-SE" sz="1600" dirty="0" smtClean="0"/>
              <a:t>: </a:t>
            </a:r>
            <a:r>
              <a:rPr lang="sv-SE" sz="1600" dirty="0"/>
              <a:t>Väggar har bytts ut på grund av att möss </a:t>
            </a:r>
            <a:r>
              <a:rPr lang="sv-SE" sz="1600" dirty="0" err="1" smtClean="0"/>
              <a:t>bl</a:t>
            </a:r>
            <a:r>
              <a:rPr lang="sv-SE" sz="1600" dirty="0" smtClean="0"/>
              <a:t> a ätit </a:t>
            </a:r>
            <a:r>
              <a:rPr lang="sv-SE" sz="1600" dirty="0"/>
              <a:t>upp isoleringsmaterial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054838" y="4153160"/>
            <a:ext cx="6981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MÖD</a:t>
            </a:r>
            <a:r>
              <a:rPr lang="sv-SE" sz="1600" dirty="0" smtClean="0"/>
              <a:t>: Det finns </a:t>
            </a:r>
            <a:r>
              <a:rPr lang="sv-SE" sz="1600" dirty="0"/>
              <a:t>inte något bygglov för komplementbyggnaden. </a:t>
            </a:r>
            <a:endParaRPr lang="sv-SE" sz="1600" dirty="0" smtClean="0"/>
          </a:p>
          <a:p>
            <a:r>
              <a:rPr lang="sv-SE" sz="1600" dirty="0" smtClean="0"/>
              <a:t>Inget tyder </a:t>
            </a:r>
            <a:r>
              <a:rPr lang="sv-SE" sz="1600" dirty="0"/>
              <a:t>på att komplementbyggnaden är lagligen uppförd, t.ex. att det, vid tiden </a:t>
            </a:r>
            <a:r>
              <a:rPr lang="sv-SE" sz="1600" dirty="0" smtClean="0"/>
              <a:t>för uppförandet</a:t>
            </a:r>
            <a:r>
              <a:rPr lang="sv-SE" sz="1600" dirty="0"/>
              <a:t>, skulle vara fråga om en bygglovsbefriad åtgärd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sz="2000" dirty="0" smtClean="0">
                <a:solidFill>
                  <a:srgbClr val="FF0000"/>
                </a:solidFill>
              </a:rPr>
              <a:t>Preskriptionsbestämmelserna </a:t>
            </a:r>
            <a:r>
              <a:rPr lang="sv-SE" sz="2000" dirty="0">
                <a:solidFill>
                  <a:srgbClr val="FF0000"/>
                </a:solidFill>
              </a:rPr>
              <a:t>medför inte att bygglov för </a:t>
            </a:r>
            <a:r>
              <a:rPr lang="sv-SE" sz="2000" dirty="0" smtClean="0">
                <a:solidFill>
                  <a:srgbClr val="FF0000"/>
                </a:solidFill>
              </a:rPr>
              <a:t>tillbyggnad kan </a:t>
            </a:r>
            <a:r>
              <a:rPr lang="sv-SE" sz="2000" dirty="0">
                <a:solidFill>
                  <a:srgbClr val="FF0000"/>
                </a:solidFill>
              </a:rPr>
              <a:t>prövas utan att pröva om bygglov kan ges för hela byggnaden.</a:t>
            </a:r>
          </a:p>
          <a:p>
            <a:endParaRPr lang="sv-SE" sz="16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513550" y="267966"/>
            <a:ext cx="16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P 3634-18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3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yttochviktigt.byggutbildarna.com/wp-content/uploads/2019/03/Laholm-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5" y="3162151"/>
            <a:ext cx="63150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yttochviktigt.byggutbildarna.com/wp-content/uploads/2019/04/befintligt-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4" y="747504"/>
            <a:ext cx="51149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580404" y="341831"/>
            <a:ext cx="6611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Laholms </a:t>
            </a:r>
            <a:r>
              <a:rPr lang="sv-SE" dirty="0" smtClean="0">
                <a:solidFill>
                  <a:srgbClr val="FF0000"/>
                </a:solidFill>
              </a:rPr>
              <a:t>kommun</a:t>
            </a:r>
            <a:r>
              <a:rPr lang="sv-SE" dirty="0" smtClean="0"/>
              <a:t>. Bygglov </a:t>
            </a:r>
            <a:r>
              <a:rPr lang="sv-SE" dirty="0"/>
              <a:t>för tillbyggnad och fasadändring </a:t>
            </a:r>
            <a:r>
              <a:rPr lang="sv-SE" dirty="0" smtClean="0"/>
              <a:t>av fritidshus</a:t>
            </a:r>
            <a:r>
              <a:rPr lang="sv-SE" dirty="0"/>
              <a:t>. Bygglovsansökan </a:t>
            </a:r>
            <a:r>
              <a:rPr lang="sv-SE" dirty="0" smtClean="0"/>
              <a:t>den </a:t>
            </a:r>
            <a:r>
              <a:rPr lang="sv-SE" dirty="0"/>
              <a:t>4 juni 2015 och </a:t>
            </a:r>
            <a:r>
              <a:rPr lang="sv-SE" dirty="0" smtClean="0"/>
              <a:t>den </a:t>
            </a:r>
            <a:r>
              <a:rPr lang="sv-SE" dirty="0"/>
              <a:t>7 augusti 2015. </a:t>
            </a:r>
            <a:endParaRPr lang="sv-SE" dirty="0" smtClean="0"/>
          </a:p>
          <a:p>
            <a:r>
              <a:rPr lang="sv-SE" dirty="0" smtClean="0"/>
              <a:t>Inget tekniskt samråd.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036178" y="1440407"/>
            <a:ext cx="5700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Den 25 </a:t>
            </a:r>
            <a:r>
              <a:rPr lang="sv-SE" dirty="0"/>
              <a:t>oktober 2017, med stöd av PBL 11:31, </a:t>
            </a:r>
            <a:r>
              <a:rPr lang="sv-SE" dirty="0" smtClean="0"/>
              <a:t>beslöts att kvinnan inte fick </a:t>
            </a:r>
            <a:r>
              <a:rPr lang="sv-SE" dirty="0"/>
              <a:t>fortsätta med det pågående </a:t>
            </a:r>
            <a:r>
              <a:rPr lang="sv-SE" dirty="0" smtClean="0"/>
              <a:t>Vite 25 </a:t>
            </a:r>
            <a:r>
              <a:rPr lang="sv-SE" dirty="0"/>
              <a:t>000 kronor om byggnadsarbetet </a:t>
            </a:r>
            <a:r>
              <a:rPr lang="sv-SE" dirty="0" smtClean="0"/>
              <a:t>återupptogs.</a:t>
            </a:r>
          </a:p>
          <a:p>
            <a:r>
              <a:rPr lang="sv-SE" dirty="0" smtClean="0"/>
              <a:t>”De </a:t>
            </a:r>
            <a:r>
              <a:rPr lang="sv-SE" dirty="0"/>
              <a:t>förändringar som </a:t>
            </a:r>
            <a:r>
              <a:rPr lang="sv-SE" dirty="0" smtClean="0"/>
              <a:t>började </a:t>
            </a:r>
            <a:r>
              <a:rPr lang="sv-SE" dirty="0"/>
              <a:t>utföras på fastigheten innebar att byggnaden skulle rivas i sin helhet och byggas upp på nytt, och något rivningslov var inte </a:t>
            </a:r>
            <a:r>
              <a:rPr lang="sv-SE" dirty="0" smtClean="0"/>
              <a:t>sökt”.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036178" y="3385915"/>
            <a:ext cx="570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Länsstyrelsen avslog överklagandet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665720" y="3946429"/>
            <a:ext cx="496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MMD </a:t>
            </a:r>
            <a:r>
              <a:rPr lang="sv-SE" dirty="0"/>
              <a:t>avslog överklagandet: ” </a:t>
            </a:r>
            <a:r>
              <a:rPr lang="sv-SE" dirty="0" smtClean="0"/>
              <a:t>Avviker </a:t>
            </a:r>
            <a:r>
              <a:rPr lang="sv-SE" dirty="0"/>
              <a:t>från beviljat bygglov och innebär nybyggnation samt att rivningsåtgärder vidtagits som saknar nödvändigt </a:t>
            </a:r>
            <a:r>
              <a:rPr lang="sv-SE" dirty="0" smtClean="0"/>
              <a:t>rivningslov” 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44381" y="5853799"/>
            <a:ext cx="3563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Bygglovsritningar</a:t>
            </a:r>
            <a:endParaRPr lang="sv-SE" sz="1400" dirty="0"/>
          </a:p>
        </p:txBody>
      </p:sp>
      <p:sp>
        <p:nvSpPr>
          <p:cNvPr id="7" name="textruta 6"/>
          <p:cNvSpPr txBox="1"/>
          <p:nvPr/>
        </p:nvSpPr>
        <p:spPr>
          <a:xfrm>
            <a:off x="444381" y="2546597"/>
            <a:ext cx="248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Befintlig byggnad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6682811" y="5337940"/>
            <a:ext cx="4948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MÖD: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”Att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nämnden inte tolkade ritningarna korrekt vid beviljandet av bygglovet kan inte läggas kvinnan till last."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38385" y="341831"/>
            <a:ext cx="214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4761-18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60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" y="723841"/>
            <a:ext cx="4241782" cy="25748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683096" y="253135"/>
            <a:ext cx="65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Bytte ut eternittak mot ett </a:t>
            </a:r>
            <a:r>
              <a:rPr lang="sv-SE" sz="2800" dirty="0" smtClean="0"/>
              <a:t>plåttak utan lov.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5460762" y="931492"/>
            <a:ext cx="652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FF0000"/>
                </a:solidFill>
              </a:rPr>
              <a:t>Natur- </a:t>
            </a:r>
            <a:r>
              <a:rPr lang="sv-SE" i="1" dirty="0">
                <a:solidFill>
                  <a:srgbClr val="FF0000"/>
                </a:solidFill>
              </a:rPr>
              <a:t>och byggnadsnämnden i Huddinge </a:t>
            </a:r>
            <a:r>
              <a:rPr lang="sv-SE" dirty="0" smtClean="0"/>
              <a:t>kommun gav lov i efterhand - byggsanktionsavgift </a:t>
            </a:r>
            <a:r>
              <a:rPr lang="sv-SE" dirty="0"/>
              <a:t>om 7 841 </a:t>
            </a:r>
            <a:r>
              <a:rPr lang="sv-SE" dirty="0" smtClean="0"/>
              <a:t>kronor. BH överklagade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460762" y="1546788"/>
            <a:ext cx="655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 smtClean="0"/>
              <a:t>Lst</a:t>
            </a:r>
            <a:r>
              <a:rPr lang="sv-SE" dirty="0" smtClean="0"/>
              <a:t>: avslog överklagandet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460762" y="2071256"/>
            <a:ext cx="612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BH: </a:t>
            </a:r>
            <a:r>
              <a:rPr lang="sv-SE" dirty="0" smtClean="0"/>
              <a:t>Oskäligt. En </a:t>
            </a:r>
            <a:r>
              <a:rPr lang="sv-SE" dirty="0"/>
              <a:t>fjärdedel är rimligt. Dom flesta har bytt och </a:t>
            </a:r>
            <a:endParaRPr lang="sv-SE" dirty="0" smtClean="0"/>
          </a:p>
          <a:p>
            <a:r>
              <a:rPr lang="sv-SE" dirty="0" smtClean="0"/>
              <a:t>han </a:t>
            </a:r>
            <a:r>
              <a:rPr lang="sv-SE" dirty="0"/>
              <a:t>lovar att aldrig mer göra om </a:t>
            </a:r>
            <a:r>
              <a:rPr lang="sv-SE" dirty="0" smtClean="0"/>
              <a:t>det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46639" y="3725966"/>
            <a:ext cx="41569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9 kap 5 §</a:t>
            </a:r>
            <a:r>
              <a:rPr lang="sv-SE" dirty="0" smtClean="0"/>
              <a:t>   För en- och tvåbostadshus …. inom ett område med detaljplan krävs det…. inte bygglov för att färga om, byta fasadbeklädnad eller byta taktäckningsmaterial, </a:t>
            </a:r>
            <a:r>
              <a:rPr lang="sv-SE" dirty="0" smtClean="0">
                <a:solidFill>
                  <a:srgbClr val="FF0000"/>
                </a:solidFill>
              </a:rPr>
              <a:t>om åtgärden inte väsentligt ändrar byggnadens eller områdets karaktär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460762" y="2811168"/>
            <a:ext cx="5811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MMD: </a:t>
            </a:r>
            <a:r>
              <a:rPr lang="sv-SE" dirty="0" smtClean="0"/>
              <a:t>Enligt </a:t>
            </a:r>
            <a:r>
              <a:rPr lang="sv-SE" dirty="0"/>
              <a:t>9 kap. </a:t>
            </a:r>
            <a:r>
              <a:rPr lang="sv-SE" dirty="0" smtClean="0"/>
              <a:t>2 § </a:t>
            </a:r>
            <a:r>
              <a:rPr lang="sv-SE" dirty="0"/>
              <a:t>punkten 3 </a:t>
            </a:r>
            <a:r>
              <a:rPr lang="sv-SE" dirty="0" smtClean="0"/>
              <a:t>c, </a:t>
            </a:r>
            <a:r>
              <a:rPr lang="sv-SE" dirty="0"/>
              <a:t>PBL, krävs bygglov för en ändring av en byggnad om ändringen innebär att byggnaden byter färg, fasadbeklädnad eller taktäckningsmaterial eller byggnadens yttre utseende avsevärt påverkas på annat </a:t>
            </a:r>
            <a:r>
              <a:rPr lang="sv-SE" dirty="0" smtClean="0"/>
              <a:t>sätt, inom detaljplan</a:t>
            </a:r>
          </a:p>
          <a:p>
            <a:r>
              <a:rPr lang="sv-SE" dirty="0" smtClean="0"/>
              <a:t>- </a:t>
            </a:r>
            <a:r>
              <a:rPr lang="sv-SE" dirty="0" smtClean="0">
                <a:solidFill>
                  <a:srgbClr val="FF0000"/>
                </a:solidFill>
              </a:rPr>
              <a:t>Sanktionsavgift rimlig 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537674" y="4349809"/>
            <a:ext cx="5845323" cy="150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473580" y="4694341"/>
            <a:ext cx="597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BN: </a:t>
            </a:r>
            <a:r>
              <a:rPr lang="sv-SE" dirty="0"/>
              <a:t>Enligt </a:t>
            </a:r>
            <a:r>
              <a:rPr lang="sv-SE" dirty="0" smtClean="0"/>
              <a:t>kulturinventeringen </a:t>
            </a:r>
            <a:r>
              <a:rPr lang="sv-SE" dirty="0"/>
              <a:t>ska det karakteristiska villa- och radhusområdet från främst 1950- och 1960-talen värnas och bevaras</a:t>
            </a:r>
            <a:r>
              <a:rPr lang="sv-SE" dirty="0" smtClean="0"/>
              <a:t>".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5473580" y="5655263"/>
            <a:ext cx="597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chemeClr val="accent6">
                    <a:lumMod val="50000"/>
                  </a:schemeClr>
                </a:solidFill>
              </a:rPr>
              <a:t>MÖD: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Bytet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av taktäckningsmaterial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ändrar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inte väsentligt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byggnadens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eller områdets karaktär.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Det innebär tvärtom en anpassning till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bebyggelsens nuvarande </a:t>
            </a:r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karaktär</a:t>
            </a:r>
            <a:endParaRPr lang="sv-S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46639" y="253135"/>
            <a:ext cx="161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5579-18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6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6" y="676749"/>
            <a:ext cx="4057249" cy="304471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742917" y="241676"/>
            <a:ext cx="565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Skärmtak över uteplats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5503492" y="848401"/>
            <a:ext cx="5888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FF0000"/>
                </a:solidFill>
              </a:rPr>
              <a:t>BN i Höganäs </a:t>
            </a:r>
            <a:r>
              <a:rPr lang="sv-SE" dirty="0" smtClean="0"/>
              <a:t>gav bygglov. </a:t>
            </a:r>
          </a:p>
          <a:p>
            <a:r>
              <a:rPr lang="sv-SE" dirty="0" smtClean="0"/>
              <a:t>- Skärmtaket </a:t>
            </a:r>
            <a:r>
              <a:rPr lang="sv-SE" dirty="0"/>
              <a:t>byggdes. </a:t>
            </a:r>
            <a:endParaRPr lang="sv-SE" dirty="0" smtClean="0"/>
          </a:p>
          <a:p>
            <a:r>
              <a:rPr lang="sv-SE" dirty="0" smtClean="0"/>
              <a:t>- Grannarna</a:t>
            </a:r>
            <a:r>
              <a:rPr lang="sv-SE" dirty="0"/>
              <a:t>, </a:t>
            </a:r>
            <a:r>
              <a:rPr lang="sv-SE" dirty="0" smtClean="0"/>
              <a:t>överklagade</a:t>
            </a:r>
          </a:p>
          <a:p>
            <a:r>
              <a:rPr lang="sv-SE" dirty="0" smtClean="0"/>
              <a:t>- Länsstyrelsen avslog </a:t>
            </a:r>
            <a:r>
              <a:rPr lang="sv-SE" dirty="0"/>
              <a:t>överklagandet.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503492" y="212536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Grannarna: </a:t>
            </a:r>
            <a:r>
              <a:rPr lang="sv-SE" dirty="0"/>
              <a:t>S</a:t>
            </a:r>
            <a:r>
              <a:rPr lang="sv-SE" dirty="0" smtClean="0"/>
              <a:t>tort skärmtak (2,85 m ut) </a:t>
            </a:r>
            <a:r>
              <a:rPr lang="sv-SE" dirty="0"/>
              <a:t>som hindrar allt ljusinsläpp och är </a:t>
            </a:r>
            <a:r>
              <a:rPr lang="sv-SE" dirty="0" smtClean="0"/>
              <a:t>10 cm </a:t>
            </a:r>
            <a:r>
              <a:rPr lang="sv-SE" dirty="0"/>
              <a:t>från </a:t>
            </a:r>
            <a:r>
              <a:rPr lang="sv-SE" dirty="0" smtClean="0"/>
              <a:t>tomtgränsen. Försämrad livskvalitet.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503492" y="3279287"/>
            <a:ext cx="6195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MMD</a:t>
            </a:r>
            <a:r>
              <a:rPr lang="sv-SE" dirty="0" smtClean="0"/>
              <a:t>: Enligt 30-åriga detaljplanen ligger fastigheten </a:t>
            </a:r>
            <a:r>
              <a:rPr lang="sv-SE" dirty="0"/>
              <a:t>ligger inom mark för småindustriändamål. </a:t>
            </a:r>
            <a:endParaRPr lang="sv-SE" dirty="0" smtClean="0"/>
          </a:p>
          <a:p>
            <a:r>
              <a:rPr lang="sv-SE" dirty="0" smtClean="0"/>
              <a:t>- Dispens gavs 1985 för </a:t>
            </a:r>
            <a:r>
              <a:rPr lang="sv-SE" dirty="0"/>
              <a:t>bygglov </a:t>
            </a:r>
            <a:r>
              <a:rPr lang="sv-SE" dirty="0" smtClean="0"/>
              <a:t>för bostäder.</a:t>
            </a:r>
          </a:p>
          <a:p>
            <a:r>
              <a:rPr lang="sv-SE" dirty="0" smtClean="0"/>
              <a:t>- Vilka </a:t>
            </a:r>
            <a:r>
              <a:rPr lang="sv-SE" dirty="0"/>
              <a:t>olägenheter som kan tålas </a:t>
            </a:r>
            <a:r>
              <a:rPr lang="sv-SE" dirty="0" smtClean="0"/>
              <a:t>ska därför sättas </a:t>
            </a:r>
            <a:r>
              <a:rPr lang="sv-SE" dirty="0"/>
              <a:t>något </a:t>
            </a:r>
            <a:r>
              <a:rPr lang="sv-SE" dirty="0" smtClean="0"/>
              <a:t>lägre</a:t>
            </a:r>
          </a:p>
          <a:p>
            <a:r>
              <a:rPr lang="sv-SE" dirty="0" smtClean="0">
                <a:solidFill>
                  <a:schemeClr val="accent6">
                    <a:lumMod val="50000"/>
                  </a:schemeClr>
                </a:solidFill>
              </a:rPr>
              <a:t>Anses inte utgöra </a:t>
            </a:r>
            <a:r>
              <a:rPr lang="sv-SE" dirty="0">
                <a:solidFill>
                  <a:schemeClr val="accent6">
                    <a:lumMod val="50000"/>
                  </a:schemeClr>
                </a:solidFill>
              </a:rPr>
              <a:t>en betydande olägenhet </a:t>
            </a:r>
            <a:r>
              <a:rPr lang="sv-SE" dirty="0" smtClean="0"/>
              <a:t>enligt 2 </a:t>
            </a:r>
            <a:r>
              <a:rPr lang="sv-SE" dirty="0"/>
              <a:t>kap. 9 § </a:t>
            </a:r>
            <a:r>
              <a:rPr lang="sv-SE" dirty="0" smtClean="0"/>
              <a:t>PBL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494946" y="2859380"/>
            <a:ext cx="621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BH</a:t>
            </a:r>
            <a:r>
              <a:rPr lang="sv-SE" dirty="0" smtClean="0"/>
              <a:t>: </a:t>
            </a:r>
            <a:r>
              <a:rPr lang="sv-SE" dirty="0"/>
              <a:t>K</a:t>
            </a:r>
            <a:r>
              <a:rPr lang="sv-SE" dirty="0" smtClean="0"/>
              <a:t>an </a:t>
            </a:r>
            <a:r>
              <a:rPr lang="sv-SE" dirty="0"/>
              <a:t>inte vara till men för grannarna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07102" y="3864274"/>
            <a:ext cx="4211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9 kap 4 §</a:t>
            </a:r>
            <a:r>
              <a:rPr lang="sv-SE" sz="1600" dirty="0" smtClean="0"/>
              <a:t>   För en- och tvåbostadshus …..krävs det ……inte bygglov för</a:t>
            </a:r>
            <a:br>
              <a:rPr lang="sv-SE" sz="1600" dirty="0" smtClean="0"/>
            </a:br>
            <a:r>
              <a:rPr lang="sv-SE" sz="1600" dirty="0" smtClean="0"/>
              <a:t>1. uteplats….</a:t>
            </a:r>
            <a:br>
              <a:rPr lang="sv-SE" sz="1600" dirty="0" smtClean="0"/>
            </a:br>
            <a:r>
              <a:rPr lang="sv-SE" sz="1600" dirty="0" smtClean="0"/>
              <a:t> 2. att anordna ett skärmtak över en sådan uteplats eller över en altan, balkong eller entré, om skärmtaket ….. inte täcker en större area än 15,0 kvadratmeter och </a:t>
            </a:r>
            <a:r>
              <a:rPr lang="sv-SE" sz="1600" dirty="0" smtClean="0">
                <a:solidFill>
                  <a:srgbClr val="FF0000"/>
                </a:solidFill>
              </a:rPr>
              <a:t>inte placeras närmare gränsen än 4,5 meter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5503492" y="4866177"/>
            <a:ext cx="6563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MÖD</a:t>
            </a:r>
            <a:r>
              <a:rPr lang="sv-SE" dirty="0" smtClean="0"/>
              <a:t> "Fastigheten </a:t>
            </a:r>
            <a:r>
              <a:rPr lang="sv-SE" dirty="0"/>
              <a:t>har bebyggts för ett annat ändamål än det som anges i detaljplanen. </a:t>
            </a:r>
            <a:r>
              <a:rPr lang="sv-SE" dirty="0">
                <a:solidFill>
                  <a:srgbClr val="FF0000"/>
                </a:solidFill>
              </a:rPr>
              <a:t>Avvikelsen kan inte bedömas som liten eller förenlig med planens </a:t>
            </a:r>
            <a:r>
              <a:rPr lang="sv-SE" dirty="0" smtClean="0">
                <a:solidFill>
                  <a:srgbClr val="FF0000"/>
                </a:solidFill>
              </a:rPr>
              <a:t>syfte…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Olägenheten behöver därför inte prövas</a:t>
            </a:r>
            <a:r>
              <a:rPr lang="sv-SE" dirty="0" smtClean="0"/>
              <a:t> </a:t>
            </a:r>
          </a:p>
          <a:p>
            <a:r>
              <a:rPr lang="sv-SE" dirty="0" smtClean="0"/>
              <a:t>Ansökan </a:t>
            </a:r>
            <a:r>
              <a:rPr lang="sv-SE" dirty="0"/>
              <a:t>om bygglov </a:t>
            </a:r>
            <a:r>
              <a:rPr lang="sv-SE" dirty="0" smtClean="0"/>
              <a:t>avslås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07102" y="241676"/>
            <a:ext cx="215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4548-17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98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5" y="233631"/>
            <a:ext cx="4255806" cy="239389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221906" y="273024"/>
            <a:ext cx="586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Dramatiskt nära kungens </a:t>
            </a:r>
            <a:r>
              <a:rPr lang="sv-SE" sz="2800" dirty="0" smtClean="0"/>
              <a:t>slott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15297" y="873195"/>
            <a:ext cx="5956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FF0000"/>
                </a:solidFill>
              </a:rPr>
              <a:t>Byggnadsnämnden </a:t>
            </a:r>
            <a:r>
              <a:rPr lang="sv-SE" i="1" dirty="0">
                <a:solidFill>
                  <a:srgbClr val="FF0000"/>
                </a:solidFill>
              </a:rPr>
              <a:t>i Ekerö kommun </a:t>
            </a:r>
            <a:r>
              <a:rPr lang="sv-SE" dirty="0" smtClean="0"/>
              <a:t>beviljade 2017</a:t>
            </a:r>
            <a:r>
              <a:rPr lang="sv-SE" dirty="0"/>
              <a:t> </a:t>
            </a:r>
            <a:r>
              <a:rPr lang="sv-SE" dirty="0" smtClean="0"/>
              <a:t>bygglov </a:t>
            </a:r>
            <a:r>
              <a:rPr lang="sv-SE" dirty="0"/>
              <a:t>för nybyggnad av två flerbostadshus med </a:t>
            </a:r>
            <a:r>
              <a:rPr lang="sv-SE" dirty="0" err="1" smtClean="0"/>
              <a:t>kompl.byggnader</a:t>
            </a:r>
            <a:r>
              <a:rPr lang="sv-SE" dirty="0"/>
              <a:t>. </a:t>
            </a:r>
            <a:endParaRPr lang="sv-SE" dirty="0" smtClean="0"/>
          </a:p>
          <a:p>
            <a:r>
              <a:rPr lang="sv-SE" dirty="0" smtClean="0"/>
              <a:t>Två </a:t>
            </a:r>
            <a:r>
              <a:rPr lang="sv-SE" dirty="0"/>
              <a:t>våningsplan om 150 </a:t>
            </a:r>
            <a:r>
              <a:rPr lang="sv-SE" dirty="0" smtClean="0"/>
              <a:t>m2. </a:t>
            </a:r>
            <a:r>
              <a:rPr lang="sv-SE" dirty="0"/>
              <a:t>T</a:t>
            </a:r>
            <a:r>
              <a:rPr lang="sv-SE" dirty="0" smtClean="0"/>
              <a:t>eknikhus </a:t>
            </a:r>
            <a:r>
              <a:rPr lang="sv-SE" dirty="0"/>
              <a:t>och förråd </a:t>
            </a:r>
            <a:r>
              <a:rPr lang="sv-SE" dirty="0" smtClean="0"/>
              <a:t>på 53 </a:t>
            </a:r>
            <a:r>
              <a:rPr lang="sv-SE" dirty="0"/>
              <a:t>m2. </a:t>
            </a:r>
            <a:endParaRPr lang="sv-SE" dirty="0" smtClean="0"/>
          </a:p>
          <a:p>
            <a:r>
              <a:rPr lang="sv-SE" dirty="0" smtClean="0"/>
              <a:t>BH skulle använda </a:t>
            </a:r>
            <a:r>
              <a:rPr lang="sv-SE" dirty="0"/>
              <a:t>husen för vård av </a:t>
            </a:r>
            <a:r>
              <a:rPr lang="sv-SE" dirty="0" smtClean="0"/>
              <a:t>dementa </a:t>
            </a:r>
            <a:r>
              <a:rPr lang="sv-SE" dirty="0"/>
              <a:t>personer</a:t>
            </a:r>
            <a:r>
              <a:rPr lang="sv-SE" dirty="0" smtClean="0"/>
              <a:t>.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- Uppfördes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32389" y="2372685"/>
            <a:ext cx="596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LST: </a:t>
            </a:r>
            <a:r>
              <a:rPr lang="sv-SE" dirty="0" smtClean="0"/>
              <a:t>Avslog överklagandet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32387" y="2780256"/>
            <a:ext cx="63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Grannar: </a:t>
            </a:r>
            <a:r>
              <a:rPr lang="sv-SE" dirty="0" smtClean="0"/>
              <a:t>Borde </a:t>
            </a:r>
            <a:r>
              <a:rPr lang="sv-SE" dirty="0"/>
              <a:t>upphävas vad avser tak, fasad och balkonger, byggvolym, skala och helhetsverkan, antal lägenheter, sprängning, trädgård och asfaltering och komplementbyggnader. </a:t>
            </a:r>
            <a:endParaRPr lang="sv-SE" dirty="0" smtClean="0"/>
          </a:p>
          <a:p>
            <a:r>
              <a:rPr lang="sv-SE" dirty="0" smtClean="0"/>
              <a:t>- byggnaderna strider </a:t>
            </a:r>
            <a:r>
              <a:rPr lang="sv-SE" dirty="0"/>
              <a:t>mot detaljplanen från 2015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913546" y="2753594"/>
            <a:ext cx="5127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Planbestämmelser: </a:t>
            </a:r>
            <a:r>
              <a:rPr lang="sv-SE" sz="1600" i="1" dirty="0"/>
              <a:t>”Gestaltning av nya byggnader ska anpassas till sin omgivning i fråga om kvalitet, materialval och kulörer så att en god helhetsverkan uppnås. Nya byggnader får inte utformas som kopior av historiska stilar</a:t>
            </a:r>
            <a:r>
              <a:rPr lang="sv-SE" sz="1600" i="1" dirty="0" smtClean="0"/>
              <a:t>.</a:t>
            </a:r>
            <a:r>
              <a:rPr lang="sv-SE" sz="1600" dirty="0" smtClean="0"/>
              <a:t>”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615297" y="4281443"/>
            <a:ext cx="613588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"</a:t>
            </a:r>
            <a:r>
              <a:rPr lang="sv-SE" i="1" dirty="0" smtClean="0"/>
              <a:t>Stadsarkitektkontoret: </a:t>
            </a:r>
            <a:r>
              <a:rPr lang="sv-SE" dirty="0" smtClean="0"/>
              <a:t>den </a:t>
            </a:r>
            <a:r>
              <a:rPr lang="sv-SE" dirty="0"/>
              <a:t>föreslagna bebyggelsen är i enlighet med detaljplanens bestämmelser i flera avseenden, men </a:t>
            </a:r>
            <a:r>
              <a:rPr lang="sv-SE" dirty="0" smtClean="0">
                <a:solidFill>
                  <a:srgbClr val="C00000"/>
                </a:solidFill>
              </a:rPr>
              <a:t>den </a:t>
            </a:r>
            <a:r>
              <a:rPr lang="sv-SE" dirty="0">
                <a:solidFill>
                  <a:srgbClr val="C00000"/>
                </a:solidFill>
              </a:rPr>
              <a:t>generella gestaltningen uppfyller inte detaljplanens intention avseende balansakten mellan anpassning och </a:t>
            </a:r>
            <a:r>
              <a:rPr lang="sv-SE" dirty="0" smtClean="0">
                <a:solidFill>
                  <a:srgbClr val="C00000"/>
                </a:solidFill>
              </a:rPr>
              <a:t>självständighet</a:t>
            </a:r>
            <a:r>
              <a:rPr lang="sv-SE" dirty="0" smtClean="0"/>
              <a:t>”</a:t>
            </a:r>
          </a:p>
          <a:p>
            <a:endParaRPr lang="sv-SE" sz="1600" dirty="0" smtClean="0"/>
          </a:p>
          <a:p>
            <a:r>
              <a:rPr lang="sv-SE" i="1" dirty="0" smtClean="0"/>
              <a:t>MDD</a:t>
            </a:r>
            <a:r>
              <a:rPr lang="sv-SE" dirty="0" smtClean="0"/>
              <a:t>; </a:t>
            </a:r>
            <a:r>
              <a:rPr lang="sv-SE" dirty="0" smtClean="0">
                <a:solidFill>
                  <a:srgbClr val="C00000"/>
                </a:solidFill>
              </a:rPr>
              <a:t>Bygglovet upphävs"</a:t>
            </a:r>
            <a:endParaRPr lang="sv-SE" dirty="0">
              <a:solidFill>
                <a:srgbClr val="C00000"/>
              </a:solidFill>
            </a:endParaRPr>
          </a:p>
          <a:p>
            <a:endParaRPr lang="sv-SE" sz="1600" dirty="0"/>
          </a:p>
        </p:txBody>
      </p:sp>
      <p:sp>
        <p:nvSpPr>
          <p:cNvPr id="11" name="textruta 10"/>
          <p:cNvSpPr txBox="1"/>
          <p:nvPr/>
        </p:nvSpPr>
        <p:spPr>
          <a:xfrm>
            <a:off x="7024643" y="6469166"/>
            <a:ext cx="462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615297" y="341832"/>
            <a:ext cx="13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1866-18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7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47" y="239283"/>
            <a:ext cx="4899095" cy="3568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2349"/>
            <a:ext cx="7445990" cy="572025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991" y="3916116"/>
            <a:ext cx="4366651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5" y="233631"/>
            <a:ext cx="4255806" cy="239389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221906" y="273024"/>
            <a:ext cx="586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Dramatiskt nära kungens </a:t>
            </a:r>
            <a:r>
              <a:rPr lang="sv-SE" sz="2800" dirty="0" smtClean="0"/>
              <a:t>slott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15297" y="873195"/>
            <a:ext cx="5956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FF0000"/>
                </a:solidFill>
              </a:rPr>
              <a:t>Byggnadsnämnden </a:t>
            </a:r>
            <a:r>
              <a:rPr lang="sv-SE" i="1" dirty="0">
                <a:solidFill>
                  <a:srgbClr val="FF0000"/>
                </a:solidFill>
              </a:rPr>
              <a:t>i Ekerö kommun </a:t>
            </a:r>
            <a:r>
              <a:rPr lang="sv-SE" dirty="0" smtClean="0"/>
              <a:t>beviljade 2017</a:t>
            </a:r>
            <a:r>
              <a:rPr lang="sv-SE" dirty="0"/>
              <a:t> </a:t>
            </a:r>
            <a:r>
              <a:rPr lang="sv-SE" dirty="0" smtClean="0"/>
              <a:t>bygglov </a:t>
            </a:r>
            <a:r>
              <a:rPr lang="sv-SE" dirty="0"/>
              <a:t>för nybyggnad av två flerbostadshus med </a:t>
            </a:r>
            <a:r>
              <a:rPr lang="sv-SE" dirty="0" err="1" smtClean="0"/>
              <a:t>kompl.byggnader</a:t>
            </a:r>
            <a:r>
              <a:rPr lang="sv-SE" dirty="0"/>
              <a:t>. </a:t>
            </a:r>
            <a:endParaRPr lang="sv-SE" dirty="0" smtClean="0"/>
          </a:p>
          <a:p>
            <a:r>
              <a:rPr lang="sv-SE" dirty="0" smtClean="0"/>
              <a:t>Två </a:t>
            </a:r>
            <a:r>
              <a:rPr lang="sv-SE" dirty="0"/>
              <a:t>våningsplan om 150 </a:t>
            </a:r>
            <a:r>
              <a:rPr lang="sv-SE" dirty="0" smtClean="0"/>
              <a:t>m2. </a:t>
            </a:r>
            <a:r>
              <a:rPr lang="sv-SE" dirty="0"/>
              <a:t>T</a:t>
            </a:r>
            <a:r>
              <a:rPr lang="sv-SE" dirty="0" smtClean="0"/>
              <a:t>eknikhus </a:t>
            </a:r>
            <a:r>
              <a:rPr lang="sv-SE" dirty="0"/>
              <a:t>och förråd </a:t>
            </a:r>
            <a:r>
              <a:rPr lang="sv-SE" dirty="0" smtClean="0"/>
              <a:t>på 53 </a:t>
            </a:r>
            <a:r>
              <a:rPr lang="sv-SE" dirty="0"/>
              <a:t>m2. </a:t>
            </a:r>
            <a:endParaRPr lang="sv-SE" dirty="0" smtClean="0"/>
          </a:p>
          <a:p>
            <a:r>
              <a:rPr lang="sv-SE" dirty="0" smtClean="0"/>
              <a:t>BH skulle använda </a:t>
            </a:r>
            <a:r>
              <a:rPr lang="sv-SE" dirty="0"/>
              <a:t>husen för vård av </a:t>
            </a:r>
            <a:r>
              <a:rPr lang="sv-SE" dirty="0" smtClean="0"/>
              <a:t>dementa </a:t>
            </a:r>
            <a:r>
              <a:rPr lang="sv-SE" dirty="0"/>
              <a:t>personer</a:t>
            </a:r>
            <a:r>
              <a:rPr lang="sv-SE" dirty="0" smtClean="0"/>
              <a:t>.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- Uppfördes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32389" y="2372685"/>
            <a:ext cx="596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LST: </a:t>
            </a:r>
            <a:r>
              <a:rPr lang="sv-SE" dirty="0" smtClean="0"/>
              <a:t>Avslog överklagandet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32387" y="2780256"/>
            <a:ext cx="63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Grannar: </a:t>
            </a:r>
            <a:r>
              <a:rPr lang="sv-SE" dirty="0" smtClean="0"/>
              <a:t>Borde </a:t>
            </a:r>
            <a:r>
              <a:rPr lang="sv-SE" dirty="0"/>
              <a:t>upphävas vad avser tak, fasad och balkonger, byggvolym, skala och helhetsverkan, antal lägenheter, sprängning, trädgård och asfaltering och komplementbyggnader. </a:t>
            </a:r>
            <a:endParaRPr lang="sv-SE" dirty="0" smtClean="0"/>
          </a:p>
          <a:p>
            <a:r>
              <a:rPr lang="sv-SE" dirty="0" smtClean="0"/>
              <a:t>- byggnaderna strider </a:t>
            </a:r>
            <a:r>
              <a:rPr lang="sv-SE" dirty="0"/>
              <a:t>mot detaljplanen från 2015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913546" y="2753594"/>
            <a:ext cx="5127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Planbestämmelser: </a:t>
            </a:r>
            <a:r>
              <a:rPr lang="sv-SE" sz="1600" i="1" dirty="0"/>
              <a:t>”Gestaltning av nya byggnader ska anpassas till sin omgivning i fråga om kvalitet, materialval och kulörer så att en god helhetsverkan uppnås. Nya byggnader får inte utformas som kopior av historiska stilar</a:t>
            </a:r>
            <a:r>
              <a:rPr lang="sv-SE" sz="1600" i="1" dirty="0" smtClean="0"/>
              <a:t>.</a:t>
            </a:r>
            <a:r>
              <a:rPr lang="sv-SE" sz="1600" dirty="0" smtClean="0"/>
              <a:t>”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615297" y="4281443"/>
            <a:ext cx="613588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"</a:t>
            </a:r>
            <a:r>
              <a:rPr lang="sv-SE" i="1" dirty="0" smtClean="0"/>
              <a:t>Stadsarkitektkontoret: </a:t>
            </a:r>
            <a:r>
              <a:rPr lang="sv-SE" dirty="0" smtClean="0"/>
              <a:t>den </a:t>
            </a:r>
            <a:r>
              <a:rPr lang="sv-SE" dirty="0"/>
              <a:t>föreslagna bebyggelsen är i enlighet med detaljplanens bestämmelser i flera avseenden, men </a:t>
            </a:r>
            <a:r>
              <a:rPr lang="sv-SE" dirty="0" smtClean="0">
                <a:solidFill>
                  <a:srgbClr val="C00000"/>
                </a:solidFill>
              </a:rPr>
              <a:t>den </a:t>
            </a:r>
            <a:r>
              <a:rPr lang="sv-SE" dirty="0">
                <a:solidFill>
                  <a:srgbClr val="C00000"/>
                </a:solidFill>
              </a:rPr>
              <a:t>generella gestaltningen uppfyller inte detaljplanens intention avseende balansakten mellan anpassning och </a:t>
            </a:r>
            <a:r>
              <a:rPr lang="sv-SE" dirty="0" smtClean="0">
                <a:solidFill>
                  <a:srgbClr val="C00000"/>
                </a:solidFill>
              </a:rPr>
              <a:t>självständighet</a:t>
            </a:r>
            <a:r>
              <a:rPr lang="sv-SE" dirty="0" smtClean="0"/>
              <a:t>”</a:t>
            </a:r>
          </a:p>
          <a:p>
            <a:endParaRPr lang="sv-SE" sz="1600" dirty="0" smtClean="0"/>
          </a:p>
          <a:p>
            <a:r>
              <a:rPr lang="sv-SE" i="1" dirty="0" smtClean="0"/>
              <a:t>MDD</a:t>
            </a:r>
            <a:r>
              <a:rPr lang="sv-SE" dirty="0" smtClean="0"/>
              <a:t>; </a:t>
            </a:r>
            <a:r>
              <a:rPr lang="sv-SE" dirty="0" smtClean="0">
                <a:solidFill>
                  <a:srgbClr val="C00000"/>
                </a:solidFill>
              </a:rPr>
              <a:t>Bygglovet upphävs"</a:t>
            </a:r>
            <a:endParaRPr lang="sv-SE" dirty="0">
              <a:solidFill>
                <a:srgbClr val="C00000"/>
              </a:solidFill>
            </a:endParaRPr>
          </a:p>
          <a:p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6845179" y="3969393"/>
            <a:ext cx="474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"</a:t>
            </a:r>
            <a:r>
              <a:rPr lang="sv-SE" dirty="0" smtClean="0"/>
              <a:t>Riksantikvarieämbetet: påverkar inte riksintresseområdets </a:t>
            </a:r>
            <a:r>
              <a:rPr lang="sv-SE" dirty="0"/>
              <a:t>uttryck negativt."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896455" y="4769627"/>
            <a:ext cx="5161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MÖD: </a:t>
            </a:r>
            <a:r>
              <a:rPr lang="sv-SE" dirty="0">
                <a:solidFill>
                  <a:srgbClr val="FF0000"/>
                </a:solidFill>
              </a:rPr>
              <a:t>De uppnår </a:t>
            </a:r>
            <a:r>
              <a:rPr lang="sv-SE" dirty="0" smtClean="0">
                <a:solidFill>
                  <a:srgbClr val="FF0000"/>
                </a:solidFill>
              </a:rPr>
              <a:t>inte </a:t>
            </a:r>
            <a:r>
              <a:rPr lang="sv-SE" dirty="0">
                <a:solidFill>
                  <a:srgbClr val="FF0000"/>
                </a:solidFill>
              </a:rPr>
              <a:t>den nivå i fråga om utformning och därmed god helhetsverkan som planbestämmelserna ger uttryck för. 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/>
              <a:t>Byggnadernas </a:t>
            </a:r>
            <a:r>
              <a:rPr lang="sv-SE" dirty="0"/>
              <a:t>utformning kan därför inte anses vara förenlig med detaljplanen och inte heller med det </a:t>
            </a:r>
            <a:r>
              <a:rPr lang="sv-SE" dirty="0" smtClean="0"/>
              <a:t>s k </a:t>
            </a:r>
            <a:r>
              <a:rPr lang="sv-SE" dirty="0"/>
              <a:t>anpassningskravet i 2 kap. 6  § </a:t>
            </a:r>
            <a:r>
              <a:rPr lang="sv-SE" dirty="0" smtClean="0"/>
              <a:t>PBL. </a:t>
            </a:r>
            <a:r>
              <a:rPr lang="sv-SE" dirty="0" smtClean="0">
                <a:solidFill>
                  <a:srgbClr val="FF0000"/>
                </a:solidFill>
              </a:rPr>
              <a:t>Lov avslås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7024643" y="6469166"/>
            <a:ext cx="462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837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6777" cy="592223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503492" y="188008"/>
            <a:ext cx="541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När börjar preskriptionen </a:t>
            </a:r>
            <a:r>
              <a:rPr lang="sv-SE" sz="2800" dirty="0" smtClean="0"/>
              <a:t>löpa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4499360" y="948583"/>
            <a:ext cx="7426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 en industrilokal hade för </a:t>
            </a:r>
            <a:r>
              <a:rPr lang="sv-SE" sz="1600" dirty="0"/>
              <a:t>många år sedan </a:t>
            </a:r>
            <a:r>
              <a:rPr lang="sv-SE" sz="1600" dirty="0" smtClean="0"/>
              <a:t>inretts </a:t>
            </a:r>
            <a:r>
              <a:rPr lang="sv-SE" sz="1600" dirty="0"/>
              <a:t>sju bostäder. </a:t>
            </a:r>
            <a:endParaRPr lang="sv-SE" sz="1600" dirty="0" smtClean="0"/>
          </a:p>
          <a:p>
            <a:r>
              <a:rPr lang="sv-SE" sz="1600" dirty="0" smtClean="0"/>
              <a:t>Fastighetsägaren </a:t>
            </a:r>
            <a:r>
              <a:rPr lang="sv-SE" sz="1600" dirty="0"/>
              <a:t>inredde ytterligare fyra bostäder år </a:t>
            </a:r>
            <a:r>
              <a:rPr lang="sv-SE" sz="1600" dirty="0" smtClean="0"/>
              <a:t>2013 utan lov.</a:t>
            </a:r>
          </a:p>
          <a:p>
            <a:r>
              <a:rPr lang="sv-SE" sz="1600" dirty="0" smtClean="0"/>
              <a:t>Efter tillsyn </a:t>
            </a:r>
            <a:r>
              <a:rPr lang="sv-SE" sz="1600" dirty="0"/>
              <a:t>t</a:t>
            </a:r>
            <a:r>
              <a:rPr lang="sv-SE" sz="1600" dirty="0" smtClean="0"/>
              <a:t>ogs de nya bort. </a:t>
            </a:r>
          </a:p>
          <a:p>
            <a:r>
              <a:rPr lang="sv-SE" sz="1600" i="1" dirty="0" smtClean="0">
                <a:solidFill>
                  <a:srgbClr val="FF0000"/>
                </a:solidFill>
              </a:rPr>
              <a:t>BN i Borås </a:t>
            </a:r>
            <a:r>
              <a:rPr lang="sv-SE" sz="1600" dirty="0" smtClean="0"/>
              <a:t>utfärdade ett </a:t>
            </a:r>
            <a:r>
              <a:rPr lang="sv-SE" sz="1600" dirty="0"/>
              <a:t>rättelseföreläggande </a:t>
            </a:r>
            <a:r>
              <a:rPr lang="sv-SE" sz="1600" dirty="0" smtClean="0"/>
              <a:t>om att ta bort även de tidigare bostäderna under </a:t>
            </a:r>
            <a:r>
              <a:rPr lang="sv-SE" sz="1600" dirty="0"/>
              <a:t>2018 med ett löpande vite på 100 000 kr för varje </a:t>
            </a:r>
            <a:r>
              <a:rPr lang="sv-SE" sz="1600" dirty="0" smtClean="0"/>
              <a:t>månad</a:t>
            </a:r>
            <a:endParaRPr lang="sv-SE" sz="1600" dirty="0"/>
          </a:p>
        </p:txBody>
      </p:sp>
      <p:sp>
        <p:nvSpPr>
          <p:cNvPr id="5" name="textruta 4"/>
          <p:cNvSpPr txBox="1"/>
          <p:nvPr/>
        </p:nvSpPr>
        <p:spPr>
          <a:xfrm>
            <a:off x="4499360" y="2340100"/>
            <a:ext cx="747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BH: </a:t>
            </a:r>
            <a:r>
              <a:rPr lang="sv-SE" sz="1600" dirty="0" smtClean="0"/>
              <a:t>De </a:t>
            </a:r>
            <a:r>
              <a:rPr lang="sv-SE" sz="1600" dirty="0"/>
              <a:t>sju lägenheter som ärendet avser har hyrts ut i åtminstone 30 år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499360" y="2914116"/>
            <a:ext cx="731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MDD: </a:t>
            </a:r>
            <a:r>
              <a:rPr lang="sv-SE" sz="1600" dirty="0" smtClean="0"/>
              <a:t>”Ett </a:t>
            </a:r>
            <a:r>
              <a:rPr lang="sv-SE" sz="1600" dirty="0"/>
              <a:t>pågående användande av en byggnad </a:t>
            </a:r>
            <a:r>
              <a:rPr lang="sv-SE" sz="1600" dirty="0" smtClean="0"/>
              <a:t>är av </a:t>
            </a:r>
            <a:r>
              <a:rPr lang="sv-SE" sz="1600" dirty="0"/>
              <a:t>en sådan natur att det svårligen går att fastställa en tidpunkt vid vilken en eventuell preskriptionstid börjar löpa. </a:t>
            </a:r>
            <a:endParaRPr lang="sv-SE" sz="1600" dirty="0" smtClean="0"/>
          </a:p>
          <a:p>
            <a:r>
              <a:rPr lang="sv-SE" sz="1600" dirty="0" smtClean="0"/>
              <a:t>Det </a:t>
            </a:r>
            <a:r>
              <a:rPr lang="sv-SE" sz="1600" dirty="0"/>
              <a:t>framgår bl.a. av </a:t>
            </a:r>
            <a:r>
              <a:rPr lang="sv-SE" sz="1600" dirty="0" err="1" smtClean="0"/>
              <a:t>prop.en</a:t>
            </a:r>
            <a:r>
              <a:rPr lang="sv-SE" sz="1600" dirty="0" smtClean="0"/>
              <a:t> </a:t>
            </a:r>
            <a:r>
              <a:rPr lang="sv-SE" sz="1600" dirty="0"/>
              <a:t>till den äldre </a:t>
            </a:r>
            <a:r>
              <a:rPr lang="sv-SE" sz="1600" dirty="0" smtClean="0"/>
              <a:t>”svartbyggelagen” </a:t>
            </a:r>
            <a:r>
              <a:rPr lang="sv-SE" sz="1600" dirty="0"/>
              <a:t>där lagrådet anförde att </a:t>
            </a:r>
            <a:r>
              <a:rPr lang="sv-SE" sz="1600" dirty="0">
                <a:solidFill>
                  <a:srgbClr val="C00000"/>
                </a:solidFill>
              </a:rPr>
              <a:t>preskriptionstiden i princip inte börjar löpa så länge överträdelsen kan anses </a:t>
            </a:r>
            <a:r>
              <a:rPr lang="sv-SE" sz="1600" dirty="0" smtClean="0">
                <a:solidFill>
                  <a:srgbClr val="C00000"/>
                </a:solidFill>
              </a:rPr>
              <a:t>pågå.</a:t>
            </a:r>
          </a:p>
          <a:p>
            <a:r>
              <a:rPr lang="sv-SE" sz="1600" dirty="0" smtClean="0"/>
              <a:t>Domstolen </a:t>
            </a:r>
            <a:r>
              <a:rPr lang="sv-SE" sz="1600" dirty="0"/>
              <a:t>bedömer därför att boendet i sig inte kan anses vara preskriberat då det vid föreläggandets utfärdande fortfarande pågick.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499360" y="4614727"/>
            <a:ext cx="7426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MÖD: </a:t>
            </a:r>
            <a:r>
              <a:rPr lang="sv-SE" sz="1600" dirty="0" smtClean="0"/>
              <a:t>Tog förarbetena </a:t>
            </a:r>
            <a:r>
              <a:rPr lang="sv-SE" sz="1600" dirty="0"/>
              <a:t>till äldre PBL som utgångspunkt för sitt beslut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"Tidpunkten </a:t>
            </a:r>
            <a:r>
              <a:rPr lang="sv-SE" sz="1600" dirty="0"/>
              <a:t>för när preskriptionstiden börjar löpa ska </a:t>
            </a:r>
            <a:r>
              <a:rPr lang="sv-SE" sz="1600" dirty="0" smtClean="0"/>
              <a:t>räknas </a:t>
            </a:r>
            <a:r>
              <a:rPr lang="sv-SE" sz="1600" dirty="0"/>
              <a:t>från när ianspråktagandet skedde (.....) </a:t>
            </a:r>
            <a:endParaRPr lang="sv-SE" sz="1600" dirty="0" smtClean="0"/>
          </a:p>
          <a:p>
            <a:r>
              <a:rPr lang="sv-SE" sz="1600" dirty="0" smtClean="0">
                <a:solidFill>
                  <a:schemeClr val="accent6">
                    <a:lumMod val="50000"/>
                  </a:schemeClr>
                </a:solidFill>
              </a:rPr>
              <a:t>Eftersom 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det, </a:t>
            </a:r>
            <a:r>
              <a:rPr lang="sv-SE" sz="1600" dirty="0" smtClean="0">
                <a:solidFill>
                  <a:schemeClr val="accent6">
                    <a:lumMod val="50000"/>
                  </a:schemeClr>
                </a:solidFill>
              </a:rPr>
              <a:t>har 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förflutit mer än tio år från överträdelsen, dvs. när byggnaden olovligen togs i anspråk för bostadsändamål, </a:t>
            </a:r>
            <a:endParaRPr lang="sv-SE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600" dirty="0" smtClean="0">
                <a:solidFill>
                  <a:schemeClr val="accent6">
                    <a:lumMod val="50000"/>
                  </a:schemeClr>
                </a:solidFill>
              </a:rPr>
              <a:t>får 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</a:rPr>
              <a:t>byggnadsnämnden inte besluta om ett rättelseföreläggande enligt 11 kap. 20 § </a:t>
            </a:r>
            <a:r>
              <a:rPr lang="sv-SE" sz="1600" dirty="0" smtClean="0">
                <a:solidFill>
                  <a:schemeClr val="accent6">
                    <a:lumMod val="50000"/>
                  </a:schemeClr>
                </a:solidFill>
              </a:rPr>
              <a:t>PBL”.</a:t>
            </a:r>
            <a:endParaRPr lang="sv-SE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623417" y="188008"/>
            <a:ext cx="1392964" cy="37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 3379-18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75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1917</Words>
  <Application>Microsoft Office PowerPoint</Application>
  <PresentationFormat>Bredbild</PresentationFormat>
  <Paragraphs>180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Rune Johansson</dc:creator>
  <cp:lastModifiedBy>Rune Johansson</cp:lastModifiedBy>
  <cp:revision>83</cp:revision>
  <dcterms:created xsi:type="dcterms:W3CDTF">2019-02-02T11:09:12Z</dcterms:created>
  <dcterms:modified xsi:type="dcterms:W3CDTF">2019-05-21T06:59:05Z</dcterms:modified>
</cp:coreProperties>
</file>